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87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54412-CEE7-46B5-88CD-9FC7AC5314F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B5D5B-602E-4CA4-8E52-47F003F17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B5D5B-602E-4CA4-8E52-47F003F1736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BD0BF-4A0A-485E-8EC8-3C94DCD7AC71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5C7BE-9C62-4883-BBF0-AD4F62FD1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838200"/>
            <a:ext cx="6477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638800" y="-228600"/>
            <a:ext cx="787395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  <a:cs typeface="Times New Roman" pitchFamily="18" charset="0"/>
              </a:rPr>
              <a:t>C</a:t>
            </a:r>
            <a:endParaRPr lang="en-US" sz="65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48400" y="-228600"/>
            <a:ext cx="689612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E</a:t>
            </a:r>
            <a:endParaRPr lang="en-US" sz="65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81800" y="-228600"/>
            <a:ext cx="692818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P</a:t>
            </a:r>
            <a:endParaRPr lang="en-US" sz="65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0" y="-228600"/>
            <a:ext cx="508473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500" b="1" dirty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924800" y="-228600"/>
            <a:ext cx="740908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T</a:t>
            </a:r>
            <a:endParaRPr lang="en-US" sz="65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458200" y="-228600"/>
            <a:ext cx="740908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B</a:t>
            </a:r>
            <a:endParaRPr lang="en-US" sz="65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67400" y="609600"/>
            <a:ext cx="3276600" cy="223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5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Continuing Education Program - </a:t>
            </a:r>
            <a:r>
              <a:rPr lang="en-US" sz="850" b="1" dirty="0" err="1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Institut</a:t>
            </a:r>
            <a:r>
              <a:rPr lang="en-US" sz="85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850" b="1" dirty="0" err="1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Teknologi</a:t>
            </a:r>
            <a:r>
              <a:rPr lang="en-US" sz="85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 Bandung</a:t>
            </a:r>
            <a:endParaRPr lang="en-US" sz="85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0414" y="-228600"/>
            <a:ext cx="461986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-</a:t>
            </a:r>
            <a:endParaRPr lang="en-US" sz="65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59436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Rectangle 19"/>
          <p:cNvSpPr/>
          <p:nvPr/>
        </p:nvSpPr>
        <p:spPr>
          <a:xfrm>
            <a:off x="4038600" y="6107668"/>
            <a:ext cx="50994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INSTITUT TEKNOLOGI BANDUNG</a:t>
            </a:r>
            <a:endParaRPr lang="en-US" sz="22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71800" y="838200"/>
            <a:ext cx="6172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21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Palatino Linotype" pitchFamily="18" charset="0"/>
            </a:endParaRPr>
          </a:p>
          <a:p>
            <a:pPr algn="r"/>
            <a:r>
              <a:rPr lang="en-US" sz="2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PELATIHAN DAN UJIAN </a:t>
            </a:r>
          </a:p>
          <a:p>
            <a:pPr algn="r"/>
            <a:r>
              <a:rPr lang="en-US" sz="2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SERTIFIKASI AHLI PENGADAAN</a:t>
            </a:r>
          </a:p>
          <a:p>
            <a:pPr algn="r"/>
            <a:r>
              <a:rPr lang="en-US" sz="2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BARANG/JASA PEMERINTAH</a:t>
            </a:r>
          </a:p>
          <a:p>
            <a:pPr algn="r"/>
            <a:r>
              <a:rPr lang="en-US" sz="2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Palatino Linotype" pitchFamily="18" charset="0"/>
              </a:rPr>
              <a:t>BERDASARKAN KEPPRES NO. 80 TH 2003</a:t>
            </a:r>
          </a:p>
          <a:p>
            <a:pPr algn="r"/>
            <a:endParaRPr lang="en-US" sz="2100" b="1" dirty="0">
              <a:solidFill>
                <a:schemeClr val="accent6">
                  <a:lumMod val="60000"/>
                  <a:lumOff val="4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4406205"/>
            <a:ext cx="640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err="1" smtClean="0">
                <a:solidFill>
                  <a:schemeClr val="bg2"/>
                </a:solidFill>
                <a:latin typeface="Palatino Linotype" pitchFamily="18" charset="0"/>
              </a:rPr>
              <a:t>Sekretariat</a:t>
            </a:r>
            <a:endParaRPr lang="en-US" sz="1500" b="1" dirty="0" smtClean="0">
              <a:solidFill>
                <a:schemeClr val="bg2"/>
              </a:solidFill>
              <a:latin typeface="Palatino Linotype" pitchFamily="18" charset="0"/>
            </a:endParaRPr>
          </a:p>
          <a:p>
            <a:r>
              <a:rPr lang="en-US" sz="1500" b="1" dirty="0" smtClean="0">
                <a:solidFill>
                  <a:schemeClr val="bg2"/>
                </a:solidFill>
                <a:latin typeface="Palatino Linotype" pitchFamily="18" charset="0"/>
              </a:rPr>
              <a:t>LPPM ITB</a:t>
            </a:r>
          </a:p>
          <a:p>
            <a:r>
              <a:rPr lang="en-US" sz="1500" b="1" dirty="0" err="1" smtClean="0">
                <a:solidFill>
                  <a:schemeClr val="bg2"/>
                </a:solidFill>
                <a:latin typeface="Palatino Linotype" pitchFamily="18" charset="0"/>
              </a:rPr>
              <a:t>Gedung</a:t>
            </a:r>
            <a:r>
              <a:rPr lang="en-US" sz="1500" b="1" dirty="0" smtClean="0">
                <a:solidFill>
                  <a:schemeClr val="bg2"/>
                </a:solidFill>
                <a:latin typeface="Palatino Linotype" pitchFamily="18" charset="0"/>
              </a:rPr>
              <a:t> </a:t>
            </a:r>
            <a:r>
              <a:rPr lang="en-US" sz="1500" b="1" dirty="0" err="1" smtClean="0">
                <a:solidFill>
                  <a:schemeClr val="bg2"/>
                </a:solidFill>
                <a:latin typeface="Palatino Linotype" pitchFamily="18" charset="0"/>
              </a:rPr>
              <a:t>Rektorat</a:t>
            </a:r>
            <a:r>
              <a:rPr lang="en-US" sz="1500" b="1" dirty="0" smtClean="0">
                <a:solidFill>
                  <a:schemeClr val="bg2"/>
                </a:solidFill>
                <a:latin typeface="Palatino Linotype" pitchFamily="18" charset="0"/>
              </a:rPr>
              <a:t> ITB - </a:t>
            </a:r>
            <a:r>
              <a:rPr lang="en-US" sz="1500" b="1" dirty="0" err="1" smtClean="0">
                <a:solidFill>
                  <a:schemeClr val="bg2"/>
                </a:solidFill>
                <a:latin typeface="Palatino Linotype" pitchFamily="18" charset="0"/>
              </a:rPr>
              <a:t>lantai</a:t>
            </a:r>
            <a:r>
              <a:rPr lang="en-US" sz="1500" b="1" dirty="0" smtClean="0">
                <a:solidFill>
                  <a:schemeClr val="bg2"/>
                </a:solidFill>
                <a:latin typeface="Palatino Linotype" pitchFamily="18" charset="0"/>
              </a:rPr>
              <a:t> 5</a:t>
            </a:r>
          </a:p>
          <a:p>
            <a:r>
              <a:rPr lang="en-US" sz="1500" b="1" dirty="0" smtClean="0">
                <a:solidFill>
                  <a:schemeClr val="bg2"/>
                </a:solidFill>
                <a:latin typeface="Palatino Linotype" pitchFamily="18" charset="0"/>
              </a:rPr>
              <a:t>Jl. </a:t>
            </a:r>
            <a:r>
              <a:rPr lang="en-US" sz="1500" b="1" dirty="0" err="1" smtClean="0">
                <a:solidFill>
                  <a:schemeClr val="bg2"/>
                </a:solidFill>
                <a:latin typeface="Palatino Linotype" pitchFamily="18" charset="0"/>
              </a:rPr>
              <a:t>Tamansari</a:t>
            </a:r>
            <a:r>
              <a:rPr lang="en-US" sz="1500" b="1" dirty="0" smtClean="0">
                <a:solidFill>
                  <a:schemeClr val="bg2"/>
                </a:solidFill>
                <a:latin typeface="Palatino Linotype" pitchFamily="18" charset="0"/>
              </a:rPr>
              <a:t> 64 Bandung 40116</a:t>
            </a:r>
          </a:p>
          <a:p>
            <a:r>
              <a:rPr lang="en-US" sz="1500" b="1" dirty="0" smtClean="0">
                <a:solidFill>
                  <a:schemeClr val="bg2"/>
                </a:solidFill>
                <a:latin typeface="Palatino Linotype" pitchFamily="18" charset="0"/>
              </a:rPr>
              <a:t>Tel. : 022.4254031-32, 250 1759, 250 0939 Fax. : 022. 250 4010</a:t>
            </a:r>
          </a:p>
          <a:p>
            <a:r>
              <a:rPr lang="en-US" sz="1500" b="1" dirty="0" smtClean="0">
                <a:solidFill>
                  <a:schemeClr val="bg2"/>
                </a:solidFill>
                <a:latin typeface="Palatino Linotype" pitchFamily="18" charset="0"/>
              </a:rPr>
              <a:t>E-mail : agung@lppm.itb.ac.id</a:t>
            </a:r>
            <a:endParaRPr lang="en-US" sz="1500" b="1" dirty="0">
              <a:solidFill>
                <a:schemeClr val="bg2"/>
              </a:solidFill>
              <a:latin typeface="Palatino Linotype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62600" y="3081516"/>
            <a:ext cx="335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Tempat</a:t>
            </a:r>
            <a:r>
              <a:rPr lang="en-US" sz="15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15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Pelatihan</a:t>
            </a:r>
            <a:r>
              <a:rPr lang="en-US" sz="15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:</a:t>
            </a:r>
          </a:p>
          <a:p>
            <a:r>
              <a:rPr lang="en-US" sz="15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Campus Center</a:t>
            </a:r>
          </a:p>
          <a:p>
            <a:r>
              <a:rPr lang="en-US" sz="15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Institut</a:t>
            </a:r>
            <a:r>
              <a:rPr lang="en-US" sz="15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15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Teknologi</a:t>
            </a:r>
            <a:r>
              <a:rPr lang="en-US" sz="15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 Bandung</a:t>
            </a:r>
          </a:p>
          <a:p>
            <a:r>
              <a:rPr lang="en-US" sz="15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Jl. </a:t>
            </a:r>
            <a:r>
              <a:rPr lang="en-US" sz="15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GaneshaNo</a:t>
            </a:r>
            <a:r>
              <a:rPr lang="en-US" sz="15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itchFamily="18" charset="0"/>
              </a:rPr>
              <a:t>. 10 Bandung</a:t>
            </a:r>
            <a:endParaRPr lang="en-US" sz="1500" b="1" dirty="0">
              <a:solidFill>
                <a:schemeClr val="accent2">
                  <a:lumMod val="20000"/>
                  <a:lumOff val="80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8829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Pentagon 27"/>
          <p:cNvSpPr/>
          <p:nvPr/>
        </p:nvSpPr>
        <p:spPr>
          <a:xfrm>
            <a:off x="5410200" y="3124200"/>
            <a:ext cx="3352800" cy="914400"/>
          </a:xfrm>
          <a:prstGeom prst="homePlate">
            <a:avLst/>
          </a:prstGeom>
          <a:solidFill>
            <a:schemeClr val="accent3">
              <a:lumMod val="60000"/>
              <a:lumOff val="4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819400" y="4343400"/>
            <a:ext cx="2743200" cy="1066800"/>
          </a:xfrm>
          <a:prstGeom prst="roundRect">
            <a:avLst/>
          </a:prstGeom>
          <a:solidFill>
            <a:schemeClr val="accent6">
              <a:lumMod val="75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800600" y="4876800"/>
            <a:ext cx="3048000" cy="914400"/>
          </a:xfrm>
          <a:prstGeom prst="roundRect">
            <a:avLst/>
          </a:prstGeom>
          <a:solidFill>
            <a:schemeClr val="accent4">
              <a:lumMod val="60000"/>
              <a:lumOff val="4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971550"/>
            <a:ext cx="2133600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" name="Rectangle 40"/>
          <p:cNvSpPr/>
          <p:nvPr/>
        </p:nvSpPr>
        <p:spPr>
          <a:xfrm rot="5400000">
            <a:off x="-315101" y="3266301"/>
            <a:ext cx="54102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" dirty="0" err="1" smtClean="0">
                <a:latin typeface="Palatino Linotype" pitchFamily="18" charset="0"/>
              </a:rPr>
              <a:t>Formulir</a:t>
            </a:r>
            <a:r>
              <a:rPr lang="en-US" sz="600" dirty="0" smtClean="0">
                <a:latin typeface="Palatino Linotype" pitchFamily="18" charset="0"/>
              </a:rPr>
              <a:t> </a:t>
            </a:r>
            <a:r>
              <a:rPr lang="en-US" sz="600" dirty="0" err="1" smtClean="0">
                <a:latin typeface="Palatino Linotype" pitchFamily="18" charset="0"/>
              </a:rPr>
              <a:t>Pendaftaran</a:t>
            </a:r>
            <a:r>
              <a:rPr lang="en-US" sz="600" dirty="0" smtClean="0">
                <a:latin typeface="Palatino Linotype" pitchFamily="18" charset="0"/>
              </a:rPr>
              <a:t> </a:t>
            </a:r>
          </a:p>
          <a:p>
            <a:pPr algn="ctr"/>
            <a:r>
              <a:rPr lang="en-US" sz="600" dirty="0" smtClean="0">
                <a:latin typeface="Palatino Linotype" pitchFamily="18" charset="0"/>
              </a:rPr>
              <a:t>PELATIHAN DAN UJIAN NAIONAL  PENGADAAN BARANG/JASA PEMERINTAH BERDASARKAN KEPPRES NO.80 TH 2003</a:t>
            </a:r>
          </a:p>
          <a:p>
            <a:pPr algn="ctr"/>
            <a:r>
              <a:rPr lang="en-US" sz="600" dirty="0" smtClean="0">
                <a:latin typeface="Palatino Linotype" pitchFamily="18" charset="0"/>
              </a:rPr>
              <a:t>BERI TANDA (X) PADA GELOMBANG YANG AKAN DIIKUTI</a:t>
            </a:r>
          </a:p>
          <a:p>
            <a:pPr algn="ctr"/>
            <a:r>
              <a:rPr lang="en-US" sz="600" dirty="0" smtClean="0">
                <a:latin typeface="Palatino Linotype" pitchFamily="18" charset="0"/>
              </a:rPr>
              <a:t>   </a:t>
            </a:r>
            <a:r>
              <a:rPr lang="en-US" sz="600" dirty="0" err="1" smtClean="0">
                <a:latin typeface="Palatino Linotype" pitchFamily="18" charset="0"/>
              </a:rPr>
              <a:t>Gelombang</a:t>
            </a:r>
            <a:r>
              <a:rPr lang="en-US" sz="600" dirty="0" smtClean="0">
                <a:latin typeface="Palatino Linotype" pitchFamily="18" charset="0"/>
              </a:rPr>
              <a:t> (17-19 </a:t>
            </a:r>
            <a:r>
              <a:rPr lang="en-US" sz="600" dirty="0" err="1" smtClean="0">
                <a:latin typeface="Palatino Linotype" pitchFamily="18" charset="0"/>
              </a:rPr>
              <a:t>Maret</a:t>
            </a:r>
            <a:r>
              <a:rPr lang="en-US" sz="600" dirty="0" smtClean="0">
                <a:latin typeface="Palatino Linotype" pitchFamily="18" charset="0"/>
              </a:rPr>
              <a:t> 2009)     </a:t>
            </a:r>
            <a:r>
              <a:rPr lang="en-US" sz="600" dirty="0" err="1" smtClean="0">
                <a:latin typeface="Palatino Linotype" pitchFamily="18" charset="0"/>
              </a:rPr>
              <a:t>Gelombang</a:t>
            </a:r>
            <a:r>
              <a:rPr lang="en-US" sz="600" dirty="0" smtClean="0">
                <a:latin typeface="Palatino Linotype" pitchFamily="18" charset="0"/>
              </a:rPr>
              <a:t> (16-18 </a:t>
            </a:r>
            <a:r>
              <a:rPr lang="en-US" sz="600" dirty="0" err="1" smtClean="0">
                <a:latin typeface="Palatino Linotype" pitchFamily="18" charset="0"/>
              </a:rPr>
              <a:t>Juni</a:t>
            </a:r>
            <a:r>
              <a:rPr lang="en-US" sz="600" dirty="0" smtClean="0">
                <a:latin typeface="Palatino Linotype" pitchFamily="18" charset="0"/>
              </a:rPr>
              <a:t> 2009)</a:t>
            </a:r>
          </a:p>
          <a:p>
            <a:pPr algn="ctr"/>
            <a:r>
              <a:rPr lang="en-US" sz="600" dirty="0" smtClean="0">
                <a:latin typeface="Palatino Linotype" pitchFamily="18" charset="0"/>
              </a:rPr>
              <a:t>   </a:t>
            </a:r>
            <a:r>
              <a:rPr lang="en-US" sz="600" dirty="0" err="1" smtClean="0">
                <a:latin typeface="Palatino Linotype" pitchFamily="18" charset="0"/>
              </a:rPr>
              <a:t>Gelombang</a:t>
            </a:r>
            <a:r>
              <a:rPr lang="en-US" sz="600" dirty="0" smtClean="0">
                <a:latin typeface="Palatino Linotype" pitchFamily="18" charset="0"/>
              </a:rPr>
              <a:t> III (11-13 </a:t>
            </a:r>
            <a:r>
              <a:rPr lang="en-US" sz="600" dirty="0" err="1" smtClean="0">
                <a:latin typeface="Palatino Linotype" pitchFamily="18" charset="0"/>
              </a:rPr>
              <a:t>Agustus</a:t>
            </a:r>
            <a:r>
              <a:rPr lang="en-US" sz="600" dirty="0" smtClean="0">
                <a:latin typeface="Palatino Linotype" pitchFamily="18" charset="0"/>
              </a:rPr>
              <a:t> 2009)     </a:t>
            </a:r>
            <a:r>
              <a:rPr lang="en-US" sz="600" dirty="0" err="1" smtClean="0">
                <a:latin typeface="Palatino Linotype" pitchFamily="18" charset="0"/>
              </a:rPr>
              <a:t>Gelombang</a:t>
            </a:r>
            <a:r>
              <a:rPr lang="en-US" sz="600" dirty="0" smtClean="0">
                <a:latin typeface="Palatino Linotype" pitchFamily="18" charset="0"/>
              </a:rPr>
              <a:t> IV (10-12 November 2009)</a:t>
            </a:r>
            <a:endParaRPr lang="en-US" sz="600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0"/>
            <a:ext cx="502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Connector 7"/>
          <p:cNvCxnSpPr/>
          <p:nvPr/>
        </p:nvCxnSpPr>
        <p:spPr>
          <a:xfrm rot="5400000">
            <a:off x="685800" y="3429000"/>
            <a:ext cx="6858000" cy="1588"/>
          </a:xfrm>
          <a:prstGeom prst="line">
            <a:avLst/>
          </a:prstGeom>
          <a:effectLst>
            <a:outerShdw blurRad="50800" dist="50800" dir="5400000" sx="52000" sy="5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5477470"/>
            <a:ext cx="579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 smtClean="0">
                <a:latin typeface="Palatino Linotype" pitchFamily="18" charset="0"/>
              </a:rPr>
              <a:t>Setelah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mengikuti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kegiatan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ini</a:t>
            </a:r>
            <a:r>
              <a:rPr lang="en-US" sz="900" dirty="0" smtClean="0">
                <a:latin typeface="Palatino Linotype" pitchFamily="18" charset="0"/>
              </a:rPr>
              <a:t>, </a:t>
            </a:r>
            <a:r>
              <a:rPr lang="en-US" sz="900" dirty="0" err="1" smtClean="0">
                <a:latin typeface="Palatino Linotype" pitchFamily="18" charset="0"/>
              </a:rPr>
              <a:t>diharapkan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peserta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mampu</a:t>
            </a:r>
            <a:r>
              <a:rPr lang="en-US" sz="900" dirty="0" smtClean="0">
                <a:latin typeface="Palatino Linotype" pitchFamily="18" charset="0"/>
              </a:rPr>
              <a:t>:</a:t>
            </a:r>
          </a:p>
          <a:p>
            <a:r>
              <a:rPr lang="en-US" sz="900" dirty="0" smtClean="0">
                <a:latin typeface="Palatino Linotype" pitchFamily="18" charset="0"/>
              </a:rPr>
              <a:t>1.Mengetahui </a:t>
            </a:r>
            <a:r>
              <a:rPr lang="en-US" sz="900" dirty="0" err="1" smtClean="0">
                <a:latin typeface="Palatino Linotype" pitchFamily="18" charset="0"/>
              </a:rPr>
              <a:t>keseluruhan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prosedur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pengadaan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barang</a:t>
            </a:r>
            <a:r>
              <a:rPr lang="en-US" sz="900" dirty="0" smtClean="0">
                <a:latin typeface="Palatino Linotype" pitchFamily="18" charset="0"/>
              </a:rPr>
              <a:t>/</a:t>
            </a:r>
            <a:r>
              <a:rPr lang="en-US" sz="900" dirty="0" err="1" smtClean="0">
                <a:latin typeface="Palatino Linotype" pitchFamily="18" charset="0"/>
              </a:rPr>
              <a:t>jasa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pemerintah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mulai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dari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tahap</a:t>
            </a:r>
            <a:r>
              <a:rPr lang="en-US" sz="900" dirty="0" smtClean="0">
                <a:latin typeface="Palatino Linotype" pitchFamily="18" charset="0"/>
              </a:rPr>
              <a:t> </a:t>
            </a:r>
          </a:p>
          <a:p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</a:t>
            </a:r>
            <a:r>
              <a:rPr lang="en-US" sz="900" dirty="0" err="1" smtClean="0">
                <a:latin typeface="Palatino Linotype" pitchFamily="18" charset="0"/>
              </a:rPr>
              <a:t>persiapan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sampai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pelaksanaan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pengadaan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dengan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dasar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Keppres</a:t>
            </a:r>
            <a:r>
              <a:rPr lang="en-US" sz="900" dirty="0" smtClean="0">
                <a:latin typeface="Palatino Linotype" pitchFamily="18" charset="0"/>
              </a:rPr>
              <a:t> No. 80/2003.</a:t>
            </a:r>
          </a:p>
          <a:p>
            <a:r>
              <a:rPr lang="en-US" sz="900" dirty="0" smtClean="0">
                <a:latin typeface="Palatino Linotype" pitchFamily="18" charset="0"/>
              </a:rPr>
              <a:t>2.Melaksanakan </a:t>
            </a:r>
            <a:r>
              <a:rPr lang="en-US" sz="900" dirty="0" err="1" smtClean="0">
                <a:latin typeface="Palatino Linotype" pitchFamily="18" charset="0"/>
              </a:rPr>
              <a:t>pengadaan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barang</a:t>
            </a:r>
            <a:r>
              <a:rPr lang="en-US" sz="900" dirty="0" smtClean="0">
                <a:latin typeface="Palatino Linotype" pitchFamily="18" charset="0"/>
              </a:rPr>
              <a:t>/</a:t>
            </a:r>
            <a:r>
              <a:rPr lang="en-US" sz="900" dirty="0" err="1" smtClean="0">
                <a:latin typeface="Palatino Linotype" pitchFamily="18" charset="0"/>
              </a:rPr>
              <a:t>jasa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pemerintah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sesuai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dengan</a:t>
            </a:r>
            <a:r>
              <a:rPr lang="en-US" sz="900" dirty="0" smtClean="0">
                <a:latin typeface="Palatino Linotype" pitchFamily="18" charset="0"/>
              </a:rPr>
              <a:t>    </a:t>
            </a:r>
            <a:r>
              <a:rPr lang="en-US" sz="900" dirty="0" err="1" smtClean="0">
                <a:latin typeface="Palatino Linotype" pitchFamily="18" charset="0"/>
              </a:rPr>
              <a:t>Standar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Dokumen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Pengadaan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Nasional</a:t>
            </a:r>
            <a:r>
              <a:rPr lang="en-US" sz="900" dirty="0" smtClean="0">
                <a:latin typeface="Palatino Linotype" pitchFamily="18" charset="0"/>
              </a:rPr>
              <a:t>.</a:t>
            </a:r>
          </a:p>
          <a:p>
            <a:r>
              <a:rPr lang="en-US" sz="900" dirty="0" smtClean="0">
                <a:latin typeface="Palatino Linotype" pitchFamily="18" charset="0"/>
              </a:rPr>
              <a:t>3. </a:t>
            </a:r>
            <a:r>
              <a:rPr lang="en-US" sz="900" dirty="0" err="1" smtClean="0">
                <a:latin typeface="Palatino Linotype" pitchFamily="18" charset="0"/>
              </a:rPr>
              <a:t>Memiliki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kemampuan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kompetensi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profesi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bidang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pengadaan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barang</a:t>
            </a:r>
            <a:r>
              <a:rPr lang="en-US" sz="900" dirty="0" smtClean="0">
                <a:latin typeface="Palatino Linotype" pitchFamily="18" charset="0"/>
              </a:rPr>
              <a:t>/</a:t>
            </a:r>
            <a:r>
              <a:rPr lang="en-US" sz="900" dirty="0" err="1" smtClean="0">
                <a:latin typeface="Palatino Linotype" pitchFamily="18" charset="0"/>
              </a:rPr>
              <a:t>jasa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pemerintah</a:t>
            </a:r>
            <a:r>
              <a:rPr lang="en-US" sz="900" dirty="0" smtClean="0">
                <a:latin typeface="Palatino Linotype" pitchFamily="18" charset="0"/>
              </a:rPr>
              <a:t>.</a:t>
            </a:r>
          </a:p>
          <a:p>
            <a:r>
              <a:rPr lang="en-US" sz="900" dirty="0" smtClean="0">
                <a:latin typeface="Palatino Linotype" pitchFamily="18" charset="0"/>
              </a:rPr>
              <a:t>4.Menghadapi </a:t>
            </a:r>
            <a:r>
              <a:rPr lang="en-US" sz="900" dirty="0" err="1" smtClean="0">
                <a:latin typeface="Palatino Linotype" pitchFamily="18" charset="0"/>
              </a:rPr>
              <a:t>ujian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Nasional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Ahli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Pengadaan</a:t>
            </a:r>
            <a:r>
              <a:rPr lang="en-US" sz="900" dirty="0" smtClean="0">
                <a:latin typeface="Palatino Linotype" pitchFamily="18" charset="0"/>
              </a:rPr>
              <a:t>.</a:t>
            </a:r>
            <a:endParaRPr lang="en-US" sz="900" dirty="0">
              <a:latin typeface="Palatino Linotype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43400" y="480060"/>
            <a:ext cx="2514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 smtClean="0">
                <a:latin typeface="Palatino Linotype" pitchFamily="18" charset="0"/>
              </a:rPr>
              <a:t>Peserta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pelatihan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ini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berasal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dari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berbagai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pihak</a:t>
            </a:r>
            <a:r>
              <a:rPr lang="en-US" sz="900" dirty="0" smtClean="0">
                <a:latin typeface="Palatino Linotype" pitchFamily="18" charset="0"/>
              </a:rPr>
              <a:t> yang </a:t>
            </a:r>
            <a:r>
              <a:rPr lang="en-US" sz="900" dirty="0" err="1" smtClean="0">
                <a:latin typeface="Palatino Linotype" pitchFamily="18" charset="0"/>
              </a:rPr>
              <a:t>memiliki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keterkaitan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dengan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pelaksanaan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pengadaan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barang</a:t>
            </a:r>
            <a:r>
              <a:rPr lang="en-US" sz="900" dirty="0" smtClean="0">
                <a:latin typeface="Palatino Linotype" pitchFamily="18" charset="0"/>
              </a:rPr>
              <a:t>/</a:t>
            </a:r>
            <a:r>
              <a:rPr lang="en-US" sz="900" dirty="0" err="1" smtClean="0">
                <a:latin typeface="Palatino Linotype" pitchFamily="18" charset="0"/>
              </a:rPr>
              <a:t>jasa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pemerintah</a:t>
            </a:r>
            <a:r>
              <a:rPr lang="en-US" sz="900" dirty="0" smtClean="0">
                <a:latin typeface="Palatino Linotype" pitchFamily="18" charset="0"/>
              </a:rPr>
              <a:t>, </a:t>
            </a:r>
            <a:r>
              <a:rPr lang="en-US" sz="900" dirty="0" err="1" smtClean="0">
                <a:latin typeface="Palatino Linotype" pitchFamily="18" charset="0"/>
              </a:rPr>
              <a:t>yaitu</a:t>
            </a:r>
            <a:r>
              <a:rPr lang="en-US" sz="900" dirty="0" smtClean="0">
                <a:latin typeface="Palatino Linotype" pitchFamily="18" charset="0"/>
              </a:rPr>
              <a:t> : </a:t>
            </a:r>
          </a:p>
          <a:p>
            <a:pPr algn="just"/>
            <a:r>
              <a:rPr lang="en-US" sz="900" dirty="0" smtClean="0">
                <a:latin typeface="Palatino Linotype" pitchFamily="18" charset="0"/>
              </a:rPr>
              <a:t>1.Instansi </a:t>
            </a:r>
            <a:r>
              <a:rPr lang="en-US" sz="900" dirty="0" err="1" smtClean="0">
                <a:latin typeface="Palatino Linotype" pitchFamily="18" charset="0"/>
              </a:rPr>
              <a:t>Pemerintah</a:t>
            </a:r>
            <a:r>
              <a:rPr lang="en-US" sz="900" dirty="0" smtClean="0">
                <a:latin typeface="Palatino Linotype" pitchFamily="18" charset="0"/>
              </a:rPr>
              <a:t> (</a:t>
            </a:r>
            <a:r>
              <a:rPr lang="en-US" sz="900" dirty="0" err="1" smtClean="0">
                <a:latin typeface="Palatino Linotype" pitchFamily="18" charset="0"/>
              </a:rPr>
              <a:t>Departemen</a:t>
            </a:r>
            <a:r>
              <a:rPr lang="en-US" sz="900" dirty="0" smtClean="0">
                <a:latin typeface="Palatino Linotype" pitchFamily="18" charset="0"/>
              </a:rPr>
              <a:t>, </a:t>
            </a:r>
            <a:r>
              <a:rPr lang="en-US" sz="900" dirty="0" err="1" smtClean="0">
                <a:latin typeface="Palatino Linotype" pitchFamily="18" charset="0"/>
              </a:rPr>
              <a:t>Dinas</a:t>
            </a:r>
            <a:r>
              <a:rPr lang="en-US" sz="900" dirty="0" smtClean="0">
                <a:latin typeface="Palatino Linotype" pitchFamily="18" charset="0"/>
              </a:rPr>
              <a:t>, </a:t>
            </a:r>
          </a:p>
          <a:p>
            <a:pPr algn="just"/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BUMN/BUMD, </a:t>
            </a:r>
            <a:r>
              <a:rPr lang="en-US" sz="900" dirty="0" err="1" smtClean="0">
                <a:latin typeface="Palatino Linotype" pitchFamily="18" charset="0"/>
              </a:rPr>
              <a:t>dll</a:t>
            </a:r>
            <a:r>
              <a:rPr lang="en-US" sz="900" dirty="0" smtClean="0">
                <a:latin typeface="Palatino Linotype" pitchFamily="18" charset="0"/>
              </a:rPr>
              <a:t>), </a:t>
            </a:r>
            <a:r>
              <a:rPr lang="en-US" sz="900" dirty="0" err="1" smtClean="0">
                <a:latin typeface="Palatino Linotype" pitchFamily="18" charset="0"/>
              </a:rPr>
              <a:t>sebagai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pelaksana</a:t>
            </a:r>
            <a:r>
              <a:rPr lang="en-US" sz="900" dirty="0" smtClean="0">
                <a:latin typeface="Palatino Linotype" pitchFamily="18" charset="0"/>
              </a:rPr>
              <a:t>  </a:t>
            </a:r>
          </a:p>
          <a:p>
            <a:pPr algn="just"/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</a:t>
            </a:r>
            <a:r>
              <a:rPr lang="en-US" sz="900" dirty="0" err="1" smtClean="0">
                <a:latin typeface="Palatino Linotype" pitchFamily="18" charset="0"/>
              </a:rPr>
              <a:t>pengadaan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barang</a:t>
            </a:r>
            <a:r>
              <a:rPr lang="en-US" sz="900" dirty="0" smtClean="0">
                <a:latin typeface="Palatino Linotype" pitchFamily="18" charset="0"/>
              </a:rPr>
              <a:t>/</a:t>
            </a:r>
            <a:r>
              <a:rPr lang="en-US" sz="900" dirty="0" err="1" smtClean="0">
                <a:latin typeface="Palatino Linotype" pitchFamily="18" charset="0"/>
              </a:rPr>
              <a:t>jasa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pemerintah</a:t>
            </a:r>
            <a:r>
              <a:rPr lang="en-US" sz="900" dirty="0" smtClean="0">
                <a:latin typeface="Palatino Linotype" pitchFamily="18" charset="0"/>
              </a:rPr>
              <a:t> </a:t>
            </a:r>
          </a:p>
          <a:p>
            <a:pPr algn="just"/>
            <a:r>
              <a:rPr lang="en-US" sz="900" dirty="0" smtClean="0">
                <a:latin typeface="Palatino Linotype" pitchFamily="18" charset="0"/>
              </a:rPr>
              <a:t>   (</a:t>
            </a:r>
            <a:r>
              <a:rPr lang="en-US" sz="900" dirty="0" err="1" smtClean="0">
                <a:latin typeface="Palatino Linotype" pitchFamily="18" charset="0"/>
              </a:rPr>
              <a:t>pejabat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pembuat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komitmen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dan</a:t>
            </a:r>
            <a:r>
              <a:rPr lang="en-US" sz="900" dirty="0" smtClean="0">
                <a:latin typeface="Palatino Linotype" pitchFamily="18" charset="0"/>
              </a:rPr>
              <a:t>  </a:t>
            </a:r>
          </a:p>
          <a:p>
            <a:pPr algn="just"/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</a:t>
            </a:r>
            <a:r>
              <a:rPr lang="en-US" sz="900" dirty="0" err="1" smtClean="0">
                <a:latin typeface="Palatino Linotype" pitchFamily="18" charset="0"/>
              </a:rPr>
              <a:t>panitia</a:t>
            </a:r>
            <a:r>
              <a:rPr lang="en-US" sz="900" dirty="0" smtClean="0">
                <a:latin typeface="Palatino Linotype" pitchFamily="18" charset="0"/>
              </a:rPr>
              <a:t>/</a:t>
            </a:r>
            <a:r>
              <a:rPr lang="en-US" sz="900" dirty="0" err="1" smtClean="0">
                <a:latin typeface="Palatino Linotype" pitchFamily="18" charset="0"/>
              </a:rPr>
              <a:t>pejabat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pengadaan</a:t>
            </a:r>
            <a:r>
              <a:rPr lang="en-US" sz="900" dirty="0" smtClean="0">
                <a:latin typeface="Palatino Linotype" pitchFamily="18" charset="0"/>
              </a:rPr>
              <a:t>). </a:t>
            </a:r>
          </a:p>
          <a:p>
            <a:r>
              <a:rPr lang="en-US" sz="900" dirty="0" smtClean="0">
                <a:latin typeface="Palatino Linotype" pitchFamily="18" charset="0"/>
              </a:rPr>
              <a:t>2.Perguruan </a:t>
            </a:r>
            <a:r>
              <a:rPr lang="en-US" sz="900" dirty="0" err="1" smtClean="0">
                <a:latin typeface="Palatino Linotype" pitchFamily="18" charset="0"/>
              </a:rPr>
              <a:t>Tinggi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Sekolah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Menengah</a:t>
            </a:r>
            <a:r>
              <a:rPr lang="en-US" sz="900" dirty="0" smtClean="0">
                <a:latin typeface="Palatino Linotype" pitchFamily="18" charset="0"/>
              </a:rPr>
              <a:t>,  </a:t>
            </a:r>
          </a:p>
          <a:p>
            <a:r>
              <a:rPr lang="en-US" sz="900" dirty="0" smtClean="0">
                <a:latin typeface="Palatino Linotype" pitchFamily="18" charset="0"/>
              </a:rPr>
              <a:t>    </a:t>
            </a:r>
            <a:r>
              <a:rPr lang="en-US" sz="900" dirty="0" err="1" smtClean="0">
                <a:latin typeface="Palatino Linotype" pitchFamily="18" charset="0"/>
              </a:rPr>
              <a:t>baik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Negeri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maupun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Swasta</a:t>
            </a:r>
            <a:r>
              <a:rPr lang="en-US" sz="900" dirty="0" smtClean="0">
                <a:latin typeface="Palatino Linotype" pitchFamily="18" charset="0"/>
              </a:rPr>
              <a:t>, yang  </a:t>
            </a:r>
          </a:p>
          <a:p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 </a:t>
            </a:r>
            <a:r>
              <a:rPr lang="en-US" sz="900" dirty="0" err="1" smtClean="0">
                <a:latin typeface="Palatino Linotype" pitchFamily="18" charset="0"/>
              </a:rPr>
              <a:t>memperoleh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dana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dari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pemerintah</a:t>
            </a:r>
            <a:r>
              <a:rPr lang="en-US" sz="900" dirty="0" smtClean="0">
                <a:latin typeface="Palatino Linotype" pitchFamily="18" charset="0"/>
              </a:rPr>
              <a:t>, </a:t>
            </a:r>
            <a:r>
              <a:rPr lang="en-US" sz="900" dirty="0" err="1" smtClean="0">
                <a:latin typeface="Palatino Linotype" pitchFamily="18" charset="0"/>
              </a:rPr>
              <a:t>baik</a:t>
            </a:r>
            <a:r>
              <a:rPr lang="en-US" sz="900" dirty="0" smtClean="0">
                <a:latin typeface="Palatino Linotype" pitchFamily="18" charset="0"/>
              </a:rPr>
              <a:t> </a:t>
            </a:r>
          </a:p>
          <a:p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 </a:t>
            </a:r>
            <a:r>
              <a:rPr lang="en-US" sz="900" dirty="0" err="1" smtClean="0">
                <a:latin typeface="Palatino Linotype" pitchFamily="18" charset="0"/>
              </a:rPr>
              <a:t>alokasi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anggaran</a:t>
            </a:r>
            <a:r>
              <a:rPr lang="en-US" sz="900" dirty="0" smtClean="0">
                <a:latin typeface="Palatino Linotype" pitchFamily="18" charset="0"/>
              </a:rPr>
              <a:t>  </a:t>
            </a:r>
            <a:r>
              <a:rPr lang="en-US" sz="900" dirty="0" err="1" smtClean="0">
                <a:latin typeface="Palatino Linotype" pitchFamily="18" charset="0"/>
              </a:rPr>
              <a:t>maupun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hibah</a:t>
            </a:r>
            <a:r>
              <a:rPr lang="en-US" sz="900" dirty="0" smtClean="0">
                <a:latin typeface="Palatino Linotype" pitchFamily="18" charset="0"/>
              </a:rPr>
              <a:t> </a:t>
            </a:r>
          </a:p>
          <a:p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 </a:t>
            </a:r>
            <a:r>
              <a:rPr lang="en-US" sz="900" dirty="0" err="1" smtClean="0">
                <a:latin typeface="Palatino Linotype" pitchFamily="18" charset="0"/>
              </a:rPr>
              <a:t>kompetisi</a:t>
            </a:r>
            <a:r>
              <a:rPr lang="en-US" sz="900" dirty="0" smtClean="0">
                <a:latin typeface="Palatino Linotype" pitchFamily="18" charset="0"/>
              </a:rPr>
              <a:t>.</a:t>
            </a:r>
          </a:p>
          <a:p>
            <a:r>
              <a:rPr lang="en-US" sz="900" dirty="0" smtClean="0">
                <a:latin typeface="Palatino Linotype" pitchFamily="18" charset="0"/>
              </a:rPr>
              <a:t>3.Pihak </a:t>
            </a:r>
            <a:r>
              <a:rPr lang="en-US" sz="900" dirty="0" err="1" smtClean="0">
                <a:latin typeface="Palatino Linotype" pitchFamily="18" charset="0"/>
              </a:rPr>
              <a:t>Swasta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sebagai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penyedia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barang</a:t>
            </a:r>
            <a:r>
              <a:rPr lang="en-US" sz="900" dirty="0" smtClean="0">
                <a:latin typeface="Palatino Linotype" pitchFamily="18" charset="0"/>
              </a:rPr>
              <a:t>/</a:t>
            </a:r>
            <a:r>
              <a:rPr lang="en-US" sz="900" dirty="0" err="1" smtClean="0">
                <a:latin typeface="Palatino Linotype" pitchFamily="18" charset="0"/>
              </a:rPr>
              <a:t>jasa</a:t>
            </a:r>
            <a:r>
              <a:rPr lang="en-US" sz="900" dirty="0" smtClean="0">
                <a:latin typeface="Palatino Linotype" pitchFamily="18" charset="0"/>
              </a:rPr>
              <a:t> </a:t>
            </a:r>
          </a:p>
          <a:p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</a:t>
            </a:r>
            <a:r>
              <a:rPr lang="en-US" sz="900" dirty="0" err="1" smtClean="0">
                <a:latin typeface="Palatino Linotype" pitchFamily="18" charset="0"/>
              </a:rPr>
              <a:t>pemerintah</a:t>
            </a:r>
            <a:r>
              <a:rPr lang="en-US" sz="900" dirty="0" smtClean="0">
                <a:latin typeface="Palatino Linotype" pitchFamily="18" charset="0"/>
              </a:rPr>
              <a:t>, </a:t>
            </a:r>
            <a:r>
              <a:rPr lang="en-US" sz="900" dirty="0" err="1" smtClean="0">
                <a:latin typeface="Palatino Linotype" pitchFamily="18" charset="0"/>
              </a:rPr>
              <a:t>maupun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masyarakat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umum</a:t>
            </a:r>
            <a:r>
              <a:rPr lang="en-US" sz="900" dirty="0" smtClean="0">
                <a:latin typeface="Palatino Linotype" pitchFamily="18" charset="0"/>
              </a:rPr>
              <a:t>, </a:t>
            </a:r>
          </a:p>
          <a:p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yang </a:t>
            </a:r>
            <a:r>
              <a:rPr lang="en-US" sz="900" dirty="0" err="1" smtClean="0">
                <a:latin typeface="Palatino Linotype" pitchFamily="18" charset="0"/>
              </a:rPr>
              <a:t>ingin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mengetahui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prosedur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Keppres</a:t>
            </a:r>
            <a:r>
              <a:rPr lang="en-US" sz="900" dirty="0" smtClean="0">
                <a:latin typeface="Palatino Linotype" pitchFamily="18" charset="0"/>
              </a:rPr>
              <a:t> </a:t>
            </a:r>
          </a:p>
          <a:p>
            <a:r>
              <a:rPr lang="en-US" sz="900" dirty="0" smtClean="0">
                <a:latin typeface="Palatino Linotype" pitchFamily="18" charset="0"/>
              </a:rPr>
              <a:t>   No. 80/2003.</a:t>
            </a:r>
            <a:endParaRPr lang="en-US" sz="900" dirty="0">
              <a:latin typeface="Palatino Linotype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43400" y="457200"/>
            <a:ext cx="2438400" cy="2819400"/>
          </a:xfrm>
          <a:prstGeom prst="round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81800" y="329148"/>
            <a:ext cx="2362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BIAYA PELATIHAN DAN UJIAN</a:t>
            </a:r>
          </a:p>
          <a:p>
            <a:endParaRPr lang="en-US" sz="1000" b="1" dirty="0" smtClean="0">
              <a:solidFill>
                <a:schemeClr val="accent6">
                  <a:lumMod val="75000"/>
                </a:schemeClr>
              </a:solidFill>
              <a:latin typeface="Palatino Linotype" pitchFamily="18" charset="0"/>
            </a:endParaRPr>
          </a:p>
          <a:p>
            <a:r>
              <a:rPr lang="en-US" sz="1000" dirty="0" err="1" smtClean="0">
                <a:latin typeface="Palatino Linotype" pitchFamily="18" charset="0"/>
              </a:rPr>
              <a:t>Biaya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ujian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didasarkan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kepada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keikutsertaan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peserta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dalam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kegiatan</a:t>
            </a:r>
            <a:r>
              <a:rPr lang="en-US" sz="1000" dirty="0" smtClean="0">
                <a:latin typeface="Palatino Linotype" pitchFamily="18" charset="0"/>
              </a:rPr>
              <a:t>, </a:t>
            </a:r>
            <a:r>
              <a:rPr lang="en-US" sz="1000" dirty="0" err="1" smtClean="0">
                <a:latin typeface="Palatino Linotype" pitchFamily="18" charset="0"/>
              </a:rPr>
              <a:t>yaitu</a:t>
            </a:r>
            <a:r>
              <a:rPr lang="en-US" sz="1000" dirty="0" smtClean="0">
                <a:latin typeface="Palatino Linotype" pitchFamily="18" charset="0"/>
              </a:rPr>
              <a:t>:</a:t>
            </a:r>
          </a:p>
          <a:p>
            <a:pPr marL="228600" indent="-228600"/>
            <a:r>
              <a:rPr lang="en-US" sz="1000" dirty="0" smtClean="0">
                <a:latin typeface="Palatino Linotype" pitchFamily="18" charset="0"/>
              </a:rPr>
              <a:t>1. </a:t>
            </a:r>
            <a:r>
              <a:rPr lang="en-US" sz="1000" dirty="0" err="1" smtClean="0">
                <a:latin typeface="Palatino Linotype" pitchFamily="18" charset="0"/>
              </a:rPr>
              <a:t>Peserta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r>
              <a:rPr lang="en-US" sz="1000" dirty="0" smtClean="0">
                <a:latin typeface="Palatino Linotype" pitchFamily="18" charset="0"/>
              </a:rPr>
              <a:t>       </a:t>
            </a:r>
            <a:r>
              <a:rPr lang="en-US" sz="1000" dirty="0" err="1" smtClean="0">
                <a:latin typeface="Palatino Linotype" pitchFamily="18" charset="0"/>
              </a:rPr>
              <a:t>Rp</a:t>
            </a:r>
            <a:r>
              <a:rPr lang="en-US" sz="1000" dirty="0" smtClean="0">
                <a:latin typeface="Palatino Linotype" pitchFamily="18" charset="0"/>
              </a:rPr>
              <a:t>. 1.750.000,- </a:t>
            </a:r>
          </a:p>
          <a:p>
            <a:pPr marL="228600" indent="-228600"/>
            <a:r>
              <a:rPr lang="en-US" sz="1000" dirty="0">
                <a:latin typeface="Palatino Linotype" pitchFamily="18" charset="0"/>
              </a:rPr>
              <a:t> </a:t>
            </a:r>
            <a:r>
              <a:rPr lang="en-US" sz="1000" dirty="0" smtClean="0">
                <a:latin typeface="Palatino Linotype" pitchFamily="18" charset="0"/>
              </a:rPr>
              <a:t>   (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r>
              <a:rPr lang="en-US" sz="1000" dirty="0" smtClean="0">
                <a:latin typeface="Palatino Linotype" pitchFamily="18" charset="0"/>
              </a:rPr>
              <a:t> + </a:t>
            </a:r>
            <a:r>
              <a:rPr lang="en-US" sz="1000" dirty="0" err="1" smtClean="0">
                <a:latin typeface="Palatino Linotype" pitchFamily="18" charset="0"/>
              </a:rPr>
              <a:t>Ujian</a:t>
            </a:r>
            <a:r>
              <a:rPr lang="en-US" sz="1000" dirty="0" smtClean="0">
                <a:latin typeface="Palatino Linotype" pitchFamily="18" charset="0"/>
              </a:rPr>
              <a:t>)</a:t>
            </a:r>
          </a:p>
          <a:p>
            <a:r>
              <a:rPr lang="en-US" sz="1000" dirty="0" smtClean="0">
                <a:latin typeface="Palatino Linotype" pitchFamily="18" charset="0"/>
              </a:rPr>
              <a:t>2. </a:t>
            </a:r>
            <a:r>
              <a:rPr lang="en-US" sz="1000" dirty="0" err="1" smtClean="0">
                <a:latin typeface="Palatino Linotype" pitchFamily="18" charset="0"/>
              </a:rPr>
              <a:t>Peserta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Ujian</a:t>
            </a:r>
            <a:r>
              <a:rPr lang="en-US" sz="1000" dirty="0" smtClean="0">
                <a:latin typeface="Palatino Linotype" pitchFamily="18" charset="0"/>
              </a:rPr>
              <a:t>               </a:t>
            </a:r>
            <a:r>
              <a:rPr lang="en-US" sz="1000" dirty="0" err="1" smtClean="0">
                <a:latin typeface="Palatino Linotype" pitchFamily="18" charset="0"/>
              </a:rPr>
              <a:t>Rp</a:t>
            </a:r>
            <a:r>
              <a:rPr lang="en-US" sz="1000" dirty="0" smtClean="0">
                <a:latin typeface="Palatino Linotype" pitchFamily="18" charset="0"/>
              </a:rPr>
              <a:t>.    750.000,-</a:t>
            </a:r>
          </a:p>
          <a:p>
            <a:r>
              <a:rPr lang="en-US" sz="1000" dirty="0" smtClean="0">
                <a:latin typeface="Palatino Linotype" pitchFamily="18" charset="0"/>
              </a:rPr>
              <a:t>    (</a:t>
            </a:r>
            <a:r>
              <a:rPr lang="en-US" sz="1000" dirty="0" err="1" smtClean="0">
                <a:latin typeface="Palatino Linotype" pitchFamily="18" charset="0"/>
              </a:rPr>
              <a:t>Tanpa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r>
              <a:rPr lang="en-US" sz="1000" dirty="0" smtClean="0">
                <a:latin typeface="Palatino Linotype" pitchFamily="18" charset="0"/>
              </a:rPr>
              <a:t>)</a:t>
            </a:r>
          </a:p>
          <a:p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err="1" smtClean="0">
                <a:latin typeface="Palatino Linotype" pitchFamily="18" charset="0"/>
              </a:rPr>
              <a:t>Fasilitas</a:t>
            </a:r>
            <a:r>
              <a:rPr lang="en-US" sz="1000" dirty="0" smtClean="0">
                <a:latin typeface="Palatino Linotype" pitchFamily="18" charset="0"/>
              </a:rPr>
              <a:t> yang </a:t>
            </a:r>
            <a:r>
              <a:rPr lang="en-US" sz="1000" dirty="0" err="1" smtClean="0">
                <a:latin typeface="Palatino Linotype" pitchFamily="18" charset="0"/>
              </a:rPr>
              <a:t>diberikan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kepada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peserta</a:t>
            </a:r>
            <a:r>
              <a:rPr lang="en-US" sz="1000" dirty="0" smtClean="0">
                <a:latin typeface="Palatino Linotype" pitchFamily="18" charset="0"/>
              </a:rPr>
              <a:t> (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r>
              <a:rPr lang="en-US" sz="1000" dirty="0" smtClean="0">
                <a:latin typeface="Palatino Linotype" pitchFamily="18" charset="0"/>
              </a:rPr>
              <a:t> + </a:t>
            </a:r>
            <a:r>
              <a:rPr lang="en-US" sz="1000" dirty="0" err="1" smtClean="0">
                <a:latin typeface="Palatino Linotype" pitchFamily="18" charset="0"/>
              </a:rPr>
              <a:t>Ujian</a:t>
            </a:r>
            <a:r>
              <a:rPr lang="en-US" sz="1000" dirty="0" smtClean="0">
                <a:latin typeface="Palatino Linotype" pitchFamily="18" charset="0"/>
              </a:rPr>
              <a:t>) </a:t>
            </a:r>
            <a:r>
              <a:rPr lang="en-US" sz="1000" dirty="0" err="1" smtClean="0">
                <a:latin typeface="Palatino Linotype" pitchFamily="18" charset="0"/>
              </a:rPr>
              <a:t>adalah</a:t>
            </a:r>
            <a:r>
              <a:rPr lang="en-US" sz="1000" dirty="0" smtClean="0">
                <a:latin typeface="Palatino Linotype" pitchFamily="18" charset="0"/>
              </a:rPr>
              <a:t>:</a:t>
            </a:r>
          </a:p>
          <a:p>
            <a:r>
              <a:rPr lang="en-US" sz="1000" dirty="0" smtClean="0">
                <a:latin typeface="Palatino Linotype" pitchFamily="18" charset="0"/>
              </a:rPr>
              <a:t>- </a:t>
            </a:r>
            <a:r>
              <a:rPr lang="en-US" sz="1000" dirty="0" err="1" smtClean="0">
                <a:latin typeface="Palatino Linotype" pitchFamily="18" charset="0"/>
              </a:rPr>
              <a:t>Sertifikat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r>
              <a:rPr lang="en-US" sz="1000" dirty="0" smtClean="0">
                <a:latin typeface="Palatino Linotype" pitchFamily="18" charset="0"/>
              </a:rPr>
              <a:t>, </a:t>
            </a:r>
            <a:r>
              <a:rPr lang="en-US" sz="1000" dirty="0" err="1" smtClean="0">
                <a:latin typeface="Palatino Linotype" pitchFamily="18" charset="0"/>
              </a:rPr>
              <a:t>Buku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Keppres</a:t>
            </a:r>
            <a:r>
              <a:rPr lang="en-US" sz="1000" dirty="0" smtClean="0">
                <a:latin typeface="Palatino Linotype" pitchFamily="18" charset="0"/>
              </a:rPr>
              <a:t> </a:t>
            </a:r>
          </a:p>
          <a:p>
            <a:r>
              <a:rPr lang="en-US" sz="1000" dirty="0">
                <a:latin typeface="Palatino Linotype" pitchFamily="18" charset="0"/>
              </a:rPr>
              <a:t> </a:t>
            </a:r>
            <a:r>
              <a:rPr lang="en-US" sz="1000" dirty="0" smtClean="0">
                <a:latin typeface="Palatino Linotype" pitchFamily="18" charset="0"/>
              </a:rPr>
              <a:t>  No. 80/2003, 1 (</a:t>
            </a:r>
            <a:r>
              <a:rPr lang="en-US" sz="1000" dirty="0" err="1" smtClean="0">
                <a:latin typeface="Palatino Linotype" pitchFamily="18" charset="0"/>
              </a:rPr>
              <a:t>Satu</a:t>
            </a:r>
            <a:r>
              <a:rPr lang="en-US" sz="1000" dirty="0" smtClean="0">
                <a:latin typeface="Palatino Linotype" pitchFamily="18" charset="0"/>
              </a:rPr>
              <a:t>) Set 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</a:t>
            </a:r>
          </a:p>
          <a:p>
            <a:r>
              <a:rPr lang="en-US" sz="1000" dirty="0" smtClean="0">
                <a:latin typeface="Palatino Linotype" pitchFamily="18" charset="0"/>
              </a:rPr>
              <a:t>   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r>
              <a:rPr lang="en-US" sz="1000" dirty="0" smtClean="0">
                <a:latin typeface="Palatino Linotype" pitchFamily="18" charset="0"/>
              </a:rPr>
              <a:t>, </a:t>
            </a:r>
            <a:r>
              <a:rPr lang="en-US" sz="1000" dirty="0" err="1" smtClean="0">
                <a:latin typeface="Palatino Linotype" pitchFamily="18" charset="0"/>
              </a:rPr>
              <a:t>Soal-soal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Latihan</a:t>
            </a:r>
            <a:r>
              <a:rPr lang="en-US" sz="1000" dirty="0" smtClean="0">
                <a:latin typeface="Palatino Linotype" pitchFamily="18" charset="0"/>
              </a:rPr>
              <a:t>,  </a:t>
            </a:r>
          </a:p>
          <a:p>
            <a:r>
              <a:rPr lang="en-US" sz="1000" dirty="0">
                <a:latin typeface="Palatino Linotype" pitchFamily="18" charset="0"/>
              </a:rPr>
              <a:t> </a:t>
            </a:r>
            <a:r>
              <a:rPr lang="en-US" sz="1000" dirty="0" smtClean="0">
                <a:latin typeface="Palatino Linotype" pitchFamily="18" charset="0"/>
              </a:rPr>
              <a:t>  Seminar Kit, </a:t>
            </a:r>
            <a:r>
              <a:rPr lang="en-US" sz="1000" dirty="0" err="1" smtClean="0">
                <a:latin typeface="Palatino Linotype" pitchFamily="18" charset="0"/>
              </a:rPr>
              <a:t>Tas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 - </a:t>
            </a:r>
            <a:r>
              <a:rPr lang="en-US" sz="1000" dirty="0" err="1" smtClean="0">
                <a:latin typeface="Palatino Linotype" pitchFamily="18" charset="0"/>
              </a:rPr>
              <a:t>Makan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siang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coffe</a:t>
            </a:r>
            <a:r>
              <a:rPr lang="en-US" sz="1000" dirty="0" smtClean="0">
                <a:latin typeface="Palatino Linotype" pitchFamily="18" charset="0"/>
              </a:rPr>
              <a:t> break </a:t>
            </a:r>
            <a:r>
              <a:rPr lang="en-US" sz="1000" dirty="0" err="1" smtClean="0">
                <a:latin typeface="Palatino Linotype" pitchFamily="18" charset="0"/>
              </a:rPr>
              <a:t>selama</a:t>
            </a:r>
            <a:r>
              <a:rPr lang="en-US" sz="1000" dirty="0" smtClean="0">
                <a:latin typeface="Palatino Linotype" pitchFamily="18" charset="0"/>
              </a:rPr>
              <a:t> </a:t>
            </a:r>
          </a:p>
          <a:p>
            <a:r>
              <a:rPr lang="en-US" sz="1000" dirty="0">
                <a:latin typeface="Palatino Linotype" pitchFamily="18" charset="0"/>
              </a:rPr>
              <a:t> </a:t>
            </a:r>
            <a:r>
              <a:rPr lang="en-US" sz="1000" dirty="0" smtClean="0">
                <a:latin typeface="Palatino Linotype" pitchFamily="18" charset="0"/>
              </a:rPr>
              <a:t>   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endParaRPr lang="en-US" sz="1000" dirty="0" smtClean="0">
              <a:latin typeface="Palatino Linotype" pitchFamily="18" charset="0"/>
            </a:endParaRPr>
          </a:p>
          <a:p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err="1" smtClean="0">
                <a:latin typeface="Palatino Linotype" pitchFamily="18" charset="0"/>
              </a:rPr>
              <a:t>Ujian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err="1" smtClean="0">
                <a:latin typeface="Palatino Linotype" pitchFamily="18" charset="0"/>
              </a:rPr>
              <a:t>Untuk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mempersiapkan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Ujian</a:t>
            </a:r>
            <a:r>
              <a:rPr lang="en-US" sz="1000" dirty="0" smtClean="0">
                <a:latin typeface="Palatino Linotype" pitchFamily="18" charset="0"/>
              </a:rPr>
              <a:t>, </a:t>
            </a:r>
            <a:r>
              <a:rPr lang="en-US" sz="1000" dirty="0" err="1" smtClean="0">
                <a:latin typeface="Palatino Linotype" pitchFamily="18" charset="0"/>
              </a:rPr>
              <a:t>akan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diadakan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simulasi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soal-soal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Ujian</a:t>
            </a:r>
            <a:r>
              <a:rPr lang="en-US" sz="1000" dirty="0" smtClean="0">
                <a:latin typeface="Palatino Linotype" pitchFamily="18" charset="0"/>
              </a:rPr>
              <a:t>. </a:t>
            </a:r>
          </a:p>
          <a:p>
            <a:r>
              <a:rPr lang="en-US" sz="1000" dirty="0" err="1" smtClean="0">
                <a:latin typeface="Palatino Linotype" pitchFamily="18" charset="0"/>
              </a:rPr>
              <a:t>Ujian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bersifat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Buka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Buku</a:t>
            </a:r>
            <a:r>
              <a:rPr lang="en-US" sz="1000" dirty="0" smtClean="0">
                <a:latin typeface="Palatino Linotype" pitchFamily="18" charset="0"/>
              </a:rPr>
              <a:t> (Open Book) </a:t>
            </a:r>
            <a:r>
              <a:rPr lang="en-US" sz="1000" dirty="0" err="1" smtClean="0">
                <a:latin typeface="Palatino Linotype" pitchFamily="18" charset="0"/>
              </a:rPr>
              <a:t>Keppres</a:t>
            </a:r>
            <a:r>
              <a:rPr lang="en-US" sz="1000" dirty="0" smtClean="0">
                <a:latin typeface="Palatino Linotype" pitchFamily="18" charset="0"/>
              </a:rPr>
              <a:t> 80/2003dan </a:t>
            </a:r>
            <a:r>
              <a:rPr lang="en-US" sz="1000" dirty="0" err="1" smtClean="0">
                <a:latin typeface="Palatino Linotype" pitchFamily="18" charset="0"/>
              </a:rPr>
              <a:t>revisinya</a:t>
            </a:r>
            <a:r>
              <a:rPr lang="en-US" sz="1000" dirty="0" smtClean="0">
                <a:latin typeface="Palatino Linotype" pitchFamily="18" charset="0"/>
              </a:rPr>
              <a:t>.</a:t>
            </a:r>
            <a:endParaRPr lang="en-US" sz="1000" dirty="0">
              <a:latin typeface="Palatino Linotyp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456486"/>
            <a:ext cx="3810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         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embaharuan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sistem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barang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jasa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pemerintah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melalui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</a:p>
          <a:p>
            <a:pPr algn="just"/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       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Keppres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No. 80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tahun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2003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bertujuan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agar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pelaksanaan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</a:p>
          <a:p>
            <a:pPr algn="just"/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       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barang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jasa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yang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bersumber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dari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APBN/APBD, BUMN/BUMD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maupun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hibah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luar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negeri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dapat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dilakukan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secara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efisien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efektif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transparan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adil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tidak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diskriminatif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akuntabel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.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Salah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satu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faktor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untuk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mendukung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tercapainya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tujuan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atas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adalah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dengan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peningkatan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kompetensi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kemampuan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SDM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pengelola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. </a:t>
            </a:r>
          </a:p>
          <a:p>
            <a:pPr algn="just"/>
            <a:r>
              <a:rPr lang="en-US" sz="900" dirty="0"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        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Pengertian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istilah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Sertifikat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Keahlian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barang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jasa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pemerintah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menurut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Ketentuan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Umum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dalam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pasal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I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angka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15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adalah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tanda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bukti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pengakuan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atas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kompetensi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kemampuan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profesi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bidang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barang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jasa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pemerintah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yang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merupakan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syarat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seseorang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untuk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diangkat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sebagai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Pejabat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Pembuat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Komitmen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atau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Panitia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Pejabat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. </a:t>
            </a:r>
          </a:p>
          <a:p>
            <a:pPr algn="just"/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        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Melihat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penting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sangat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mendesaknya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kebutuhan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sumber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daya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yang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memiliki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kompetensi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kemampuan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bidang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barang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jasa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pemerintah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berdasar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pada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Keppres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No. 80/2003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berbagai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instansi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khususnya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instansi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pemerintah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maka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Lembaga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Penelitian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Pengabdian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(LPPM) ITB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bekerjasama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dengan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smtClean="0">
                <a:latin typeface="Palatino Linotype" pitchFamily="18" charset="0"/>
              </a:rPr>
              <a:t>LKPP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menyelenggarakan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Pelatihan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Ahli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Barang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Jasa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Pemerintah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Ujian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Nasional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Sertifikasi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Keahlian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Barang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Jasa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Pemerintah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yang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secara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kontinu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intensif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mampu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meningkatkan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kompetensi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kemampuan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SDM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pengelola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.</a:t>
            </a:r>
          </a:p>
          <a:p>
            <a:pPr algn="just"/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           Program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pelatihan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ujian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sertifikasi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ini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diselenggarakan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4 (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empat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)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gelombang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yaitu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pada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tanggal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17-19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Maret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16-18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Juni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11-13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Agustus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10-12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Nopember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2009.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Dua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hari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dimanfaatkan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untuk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penyampaian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materi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pelatihan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yang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berisi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kerangka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konseptual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penjelasan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pelaksanaan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terhadap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ketentuan-ketentuan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dalam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Keppres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No. 80/2003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tentang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Pedoman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Pelaksanaan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Pengadaan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Barang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/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Jasa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Pemerintah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diakhiri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dengan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ujian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.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Selain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itu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untuk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memperdalam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pemahaman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serta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mempersiapkan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peserta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menghadapi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ujian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,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akan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dilakukan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penyajian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berbagai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studi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kasus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dan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pembahasan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soal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secara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lebih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 </a:t>
            </a:r>
            <a:r>
              <a:rPr lang="en-US" sz="900" dirty="0" err="1" smtClean="0">
                <a:solidFill>
                  <a:schemeClr val="tx1"/>
                </a:solidFill>
                <a:latin typeface="Palatino Linotype" pitchFamily="18" charset="0"/>
              </a:rPr>
              <a:t>mendalam</a:t>
            </a:r>
            <a:r>
              <a:rPr lang="en-US" sz="900" dirty="0" smtClean="0">
                <a:solidFill>
                  <a:schemeClr val="tx1"/>
                </a:solidFill>
                <a:latin typeface="Palatino Linotype" pitchFamily="18" charset="0"/>
              </a:rPr>
              <a:t>.</a:t>
            </a:r>
            <a:endParaRPr lang="en-US" sz="900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729496"/>
            <a:ext cx="304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Palatino Linotype" pitchFamily="18" charset="0"/>
              </a:rPr>
              <a:t>P</a:t>
            </a:r>
          </a:p>
          <a:p>
            <a:r>
              <a:rPr lang="en-US" sz="1000" dirty="0" smtClean="0">
                <a:latin typeface="Palatino Linotype" pitchFamily="18" charset="0"/>
              </a:rPr>
              <a:t>E</a:t>
            </a:r>
          </a:p>
          <a:p>
            <a:r>
              <a:rPr lang="en-US" sz="1000" dirty="0" smtClean="0">
                <a:latin typeface="Palatino Linotype" pitchFamily="18" charset="0"/>
              </a:rPr>
              <a:t>N</a:t>
            </a:r>
          </a:p>
          <a:p>
            <a:r>
              <a:rPr lang="en-US" sz="1000" dirty="0" smtClean="0">
                <a:latin typeface="Palatino Linotype" pitchFamily="18" charset="0"/>
              </a:rPr>
              <a:t>D</a:t>
            </a:r>
          </a:p>
          <a:p>
            <a:r>
              <a:rPr lang="en-US" sz="1000" dirty="0" smtClean="0">
                <a:latin typeface="Palatino Linotype" pitchFamily="18" charset="0"/>
              </a:rPr>
              <a:t>A</a:t>
            </a:r>
          </a:p>
          <a:p>
            <a:r>
              <a:rPr lang="en-US" sz="1000" dirty="0" smtClean="0">
                <a:latin typeface="Palatino Linotype" pitchFamily="18" charset="0"/>
              </a:rPr>
              <a:t>H</a:t>
            </a:r>
          </a:p>
          <a:p>
            <a:r>
              <a:rPr lang="en-US" sz="1000" dirty="0" smtClean="0">
                <a:latin typeface="Palatino Linotype" pitchFamily="18" charset="0"/>
              </a:rPr>
              <a:t>U</a:t>
            </a:r>
          </a:p>
          <a:p>
            <a:r>
              <a:rPr lang="en-US" sz="1000" dirty="0" smtClean="0">
                <a:latin typeface="Palatino Linotype" pitchFamily="18" charset="0"/>
              </a:rPr>
              <a:t>L</a:t>
            </a:r>
          </a:p>
          <a:p>
            <a:r>
              <a:rPr lang="en-US" sz="1000" dirty="0" smtClean="0">
                <a:latin typeface="Palatino Linotype" pitchFamily="18" charset="0"/>
              </a:rPr>
              <a:t>U</a:t>
            </a:r>
          </a:p>
          <a:p>
            <a:r>
              <a:rPr lang="en-US" sz="1000" dirty="0" smtClean="0">
                <a:latin typeface="Palatino Linotype" pitchFamily="18" charset="0"/>
              </a:rPr>
              <a:t>A</a:t>
            </a:r>
          </a:p>
          <a:p>
            <a:r>
              <a:rPr lang="en-US" sz="1000" dirty="0">
                <a:latin typeface="Palatino Linotype" pitchFamily="18" charset="0"/>
              </a:rPr>
              <a:t>N</a:t>
            </a:r>
          </a:p>
        </p:txBody>
      </p:sp>
      <p:sp>
        <p:nvSpPr>
          <p:cNvPr id="16" name="Snip Single Corner Rectangle 15"/>
          <p:cNvSpPr/>
          <p:nvPr/>
        </p:nvSpPr>
        <p:spPr>
          <a:xfrm>
            <a:off x="0" y="685800"/>
            <a:ext cx="228600" cy="1981200"/>
          </a:xfrm>
          <a:prstGeom prst="snip1Rect">
            <a:avLst/>
          </a:prstGeom>
          <a:solidFill>
            <a:schemeClr val="accent6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8600" y="358914"/>
            <a:ext cx="53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Palatino Linotype" pitchFamily="18" charset="0"/>
              </a:rPr>
              <a:t>P</a:t>
            </a:r>
            <a:endParaRPr lang="en-US" sz="4000" dirty="0">
              <a:latin typeface="Palatino Linotype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8600" y="5486400"/>
            <a:ext cx="5715000" cy="1066800"/>
          </a:xfrm>
          <a:prstGeom prst="roundRect">
            <a:avLst/>
          </a:pr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nip Diagonal Corner Rectangle 22"/>
          <p:cNvSpPr/>
          <p:nvPr/>
        </p:nvSpPr>
        <p:spPr>
          <a:xfrm>
            <a:off x="6858000" y="685800"/>
            <a:ext cx="2286000" cy="3352800"/>
          </a:xfrm>
          <a:prstGeom prst="snip2DiagRect">
            <a:avLst/>
          </a:pr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038600" y="3505201"/>
            <a:ext cx="2971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BATAS AKHIR PENDAFTARAN DAN PEMBAYARAN UNTUK SETIAP GELOMBANG</a:t>
            </a:r>
          </a:p>
          <a:p>
            <a:endParaRPr lang="en-US" sz="900" dirty="0" smtClean="0">
              <a:latin typeface="Palatino Linotype" pitchFamily="18" charset="0"/>
            </a:endParaRPr>
          </a:p>
          <a:p>
            <a:r>
              <a:rPr lang="en-US" sz="900" dirty="0" err="1" smtClean="0">
                <a:latin typeface="Palatino Linotype" pitchFamily="18" charset="0"/>
              </a:rPr>
              <a:t>Gelombang</a:t>
            </a:r>
            <a:r>
              <a:rPr lang="en-US" sz="900" dirty="0" smtClean="0">
                <a:latin typeface="Palatino Linotype" pitchFamily="18" charset="0"/>
              </a:rPr>
              <a:t> I : 17 - 19 </a:t>
            </a:r>
            <a:r>
              <a:rPr lang="en-US" sz="900" dirty="0" err="1" smtClean="0">
                <a:latin typeface="Palatino Linotype" pitchFamily="18" charset="0"/>
              </a:rPr>
              <a:t>Maret</a:t>
            </a:r>
            <a:r>
              <a:rPr lang="en-US" sz="900" dirty="0" smtClean="0">
                <a:latin typeface="Palatino Linotype" pitchFamily="18" charset="0"/>
              </a:rPr>
              <a:t> 2009</a:t>
            </a:r>
          </a:p>
          <a:p>
            <a:r>
              <a:rPr lang="en-US" sz="900" dirty="0" smtClean="0">
                <a:latin typeface="Palatino Linotype" pitchFamily="18" charset="0"/>
              </a:rPr>
              <a:t>    Batas </a:t>
            </a:r>
            <a:r>
              <a:rPr lang="en-US" sz="900" dirty="0" err="1" smtClean="0">
                <a:latin typeface="Palatino Linotype" pitchFamily="18" charset="0"/>
              </a:rPr>
              <a:t>akhir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pendaftaran</a:t>
            </a:r>
            <a:r>
              <a:rPr lang="en-US" sz="900" dirty="0" smtClean="0">
                <a:latin typeface="Palatino Linotype" pitchFamily="18" charset="0"/>
              </a:rPr>
              <a:t> : 10 </a:t>
            </a:r>
            <a:r>
              <a:rPr lang="en-US" sz="900" dirty="0" err="1" smtClean="0">
                <a:latin typeface="Palatino Linotype" pitchFamily="18" charset="0"/>
              </a:rPr>
              <a:t>Maret</a:t>
            </a:r>
            <a:r>
              <a:rPr lang="en-US" sz="900" dirty="0" smtClean="0">
                <a:latin typeface="Palatino Linotype" pitchFamily="18" charset="0"/>
              </a:rPr>
              <a:t> 2009</a:t>
            </a:r>
          </a:p>
          <a:p>
            <a:r>
              <a:rPr lang="en-US" sz="900" dirty="0" err="1" smtClean="0">
                <a:latin typeface="Palatino Linotype" pitchFamily="18" charset="0"/>
              </a:rPr>
              <a:t>Gelombang</a:t>
            </a:r>
            <a:r>
              <a:rPr lang="en-US" sz="900" dirty="0" smtClean="0">
                <a:latin typeface="Palatino Linotype" pitchFamily="18" charset="0"/>
              </a:rPr>
              <a:t> II : 16 - 18 </a:t>
            </a:r>
            <a:r>
              <a:rPr lang="en-US" sz="900" dirty="0" err="1" smtClean="0">
                <a:latin typeface="Palatino Linotype" pitchFamily="18" charset="0"/>
              </a:rPr>
              <a:t>Juni</a:t>
            </a:r>
            <a:r>
              <a:rPr lang="en-US" sz="900" dirty="0" smtClean="0">
                <a:latin typeface="Palatino Linotype" pitchFamily="18" charset="0"/>
              </a:rPr>
              <a:t> 2009</a:t>
            </a:r>
          </a:p>
          <a:p>
            <a:r>
              <a:rPr lang="en-US" sz="900" dirty="0" smtClean="0">
                <a:latin typeface="Palatino Linotype" pitchFamily="18" charset="0"/>
              </a:rPr>
              <a:t>    Batas </a:t>
            </a:r>
            <a:r>
              <a:rPr lang="en-US" sz="900" dirty="0" err="1" smtClean="0">
                <a:latin typeface="Palatino Linotype" pitchFamily="18" charset="0"/>
              </a:rPr>
              <a:t>akhir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pendaftaran</a:t>
            </a:r>
            <a:r>
              <a:rPr lang="en-US" sz="900" dirty="0" smtClean="0">
                <a:latin typeface="Palatino Linotype" pitchFamily="18" charset="0"/>
              </a:rPr>
              <a:t> : 10 </a:t>
            </a:r>
            <a:r>
              <a:rPr lang="en-US" sz="900" dirty="0" err="1" smtClean="0">
                <a:latin typeface="Palatino Linotype" pitchFamily="18" charset="0"/>
              </a:rPr>
              <a:t>Juni</a:t>
            </a:r>
            <a:r>
              <a:rPr lang="en-US" sz="900" dirty="0" smtClean="0">
                <a:latin typeface="Palatino Linotype" pitchFamily="18" charset="0"/>
              </a:rPr>
              <a:t> 2009</a:t>
            </a:r>
          </a:p>
          <a:p>
            <a:r>
              <a:rPr lang="en-US" sz="900" dirty="0" err="1" smtClean="0">
                <a:latin typeface="Palatino Linotype" pitchFamily="18" charset="0"/>
              </a:rPr>
              <a:t>Gelombang</a:t>
            </a:r>
            <a:r>
              <a:rPr lang="en-US" sz="900" dirty="0" smtClean="0">
                <a:latin typeface="Palatino Linotype" pitchFamily="18" charset="0"/>
              </a:rPr>
              <a:t> III : 11 - 13 </a:t>
            </a:r>
            <a:r>
              <a:rPr lang="en-US" sz="900" dirty="0" err="1" smtClean="0">
                <a:latin typeface="Palatino Linotype" pitchFamily="18" charset="0"/>
              </a:rPr>
              <a:t>Agustus</a:t>
            </a:r>
            <a:r>
              <a:rPr lang="en-US" sz="900" dirty="0" smtClean="0">
                <a:latin typeface="Palatino Linotype" pitchFamily="18" charset="0"/>
              </a:rPr>
              <a:t> 2009</a:t>
            </a:r>
          </a:p>
          <a:p>
            <a:r>
              <a:rPr lang="en-US" sz="900" dirty="0" smtClean="0">
                <a:latin typeface="Palatino Linotype" pitchFamily="18" charset="0"/>
              </a:rPr>
              <a:t>    Batas </a:t>
            </a:r>
            <a:r>
              <a:rPr lang="en-US" sz="900" dirty="0" err="1" smtClean="0">
                <a:latin typeface="Palatino Linotype" pitchFamily="18" charset="0"/>
              </a:rPr>
              <a:t>akhir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pendaftaran</a:t>
            </a:r>
            <a:r>
              <a:rPr lang="en-US" sz="900" dirty="0" smtClean="0">
                <a:latin typeface="Palatino Linotype" pitchFamily="18" charset="0"/>
              </a:rPr>
              <a:t> : 4 </a:t>
            </a:r>
            <a:r>
              <a:rPr lang="en-US" sz="900" dirty="0" err="1" smtClean="0">
                <a:latin typeface="Palatino Linotype" pitchFamily="18" charset="0"/>
              </a:rPr>
              <a:t>Agustus</a:t>
            </a:r>
            <a:r>
              <a:rPr lang="en-US" sz="900" dirty="0" smtClean="0">
                <a:latin typeface="Palatino Linotype" pitchFamily="18" charset="0"/>
              </a:rPr>
              <a:t> 2009</a:t>
            </a:r>
          </a:p>
          <a:p>
            <a:r>
              <a:rPr lang="en-US" sz="900" dirty="0" err="1" smtClean="0">
                <a:latin typeface="Palatino Linotype" pitchFamily="18" charset="0"/>
              </a:rPr>
              <a:t>Gelombang</a:t>
            </a:r>
            <a:r>
              <a:rPr lang="en-US" sz="900" dirty="0" smtClean="0">
                <a:latin typeface="Palatino Linotype" pitchFamily="18" charset="0"/>
              </a:rPr>
              <a:t> IV : 10 - 12 November 2009</a:t>
            </a:r>
          </a:p>
          <a:p>
            <a:r>
              <a:rPr lang="en-US" sz="900" dirty="0" smtClean="0">
                <a:latin typeface="Palatino Linotype" pitchFamily="18" charset="0"/>
              </a:rPr>
              <a:t>    Batas </a:t>
            </a:r>
            <a:r>
              <a:rPr lang="en-US" sz="900" dirty="0" err="1" smtClean="0">
                <a:latin typeface="Palatino Linotype" pitchFamily="18" charset="0"/>
              </a:rPr>
              <a:t>akhir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pendaftaran</a:t>
            </a:r>
            <a:r>
              <a:rPr lang="en-US" sz="900" dirty="0" smtClean="0">
                <a:latin typeface="Palatino Linotype" pitchFamily="18" charset="0"/>
              </a:rPr>
              <a:t> : 4 </a:t>
            </a:r>
            <a:r>
              <a:rPr lang="en-US" sz="900" dirty="0" err="1" smtClean="0">
                <a:latin typeface="Palatino Linotype" pitchFamily="18" charset="0"/>
              </a:rPr>
              <a:t>Nopember</a:t>
            </a:r>
            <a:r>
              <a:rPr lang="en-US" sz="900" dirty="0" smtClean="0">
                <a:latin typeface="Palatino Linotype" pitchFamily="18" charset="0"/>
              </a:rPr>
              <a:t> 2009</a:t>
            </a:r>
          </a:p>
          <a:p>
            <a:endParaRPr lang="en-US" sz="900" dirty="0" smtClean="0">
              <a:latin typeface="Palatino Linotype" pitchFamily="18" charset="0"/>
            </a:endParaRPr>
          </a:p>
          <a:p>
            <a:r>
              <a:rPr lang="en-US" sz="900" dirty="0" err="1" smtClean="0">
                <a:latin typeface="Palatino Linotype" pitchFamily="18" charset="0"/>
              </a:rPr>
              <a:t>Atau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jika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peserta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pelatihan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telah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mencapai</a:t>
            </a:r>
            <a:r>
              <a:rPr lang="en-US" sz="900" dirty="0" smtClean="0">
                <a:latin typeface="Palatino Linotype" pitchFamily="18" charset="0"/>
              </a:rPr>
              <a:t> 50 </a:t>
            </a:r>
            <a:r>
              <a:rPr lang="en-US" sz="900" dirty="0" err="1" smtClean="0">
                <a:latin typeface="Palatino Linotype" pitchFamily="18" charset="0"/>
              </a:rPr>
              <a:t>orang</a:t>
            </a:r>
            <a:endParaRPr lang="en-US" sz="900" dirty="0" smtClean="0">
              <a:latin typeface="Palatino Linotype" pitchFamily="18" charset="0"/>
            </a:endParaRPr>
          </a:p>
          <a:p>
            <a:endParaRPr lang="en-US" sz="900" dirty="0" smtClean="0">
              <a:latin typeface="Palatino Linotype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114800" y="3886200"/>
            <a:ext cx="2590800" cy="1600200"/>
          </a:xfrm>
          <a:prstGeom prst="rect">
            <a:avLst/>
          </a:prstGeom>
          <a:solidFill>
            <a:schemeClr val="accent5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entagon 27"/>
          <p:cNvSpPr/>
          <p:nvPr/>
        </p:nvSpPr>
        <p:spPr>
          <a:xfrm>
            <a:off x="6705600" y="4114800"/>
            <a:ext cx="2438400" cy="1219200"/>
          </a:xfrm>
          <a:prstGeom prst="homePlate">
            <a:avLst/>
          </a:prstGeom>
          <a:solidFill>
            <a:schemeClr val="accent5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781800" y="4168170"/>
            <a:ext cx="22098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900" dirty="0" smtClean="0">
              <a:latin typeface="Palatino Linotype" pitchFamily="18" charset="0"/>
            </a:endParaRPr>
          </a:p>
          <a:p>
            <a:r>
              <a:rPr lang="en-US" sz="900" dirty="0" err="1" smtClean="0">
                <a:latin typeface="Palatino Linotype" pitchFamily="18" charset="0"/>
              </a:rPr>
              <a:t>Formulir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pendaftaran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dan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bukti</a:t>
            </a:r>
            <a:r>
              <a:rPr lang="en-US" sz="900" dirty="0" smtClean="0">
                <a:latin typeface="Palatino Linotype" pitchFamily="18" charset="0"/>
              </a:rPr>
              <a:t> transfer </a:t>
            </a:r>
            <a:r>
              <a:rPr lang="en-US" sz="900" dirty="0" err="1" smtClean="0">
                <a:latin typeface="Palatino Linotype" pitchFamily="18" charset="0"/>
              </a:rPr>
              <a:t>dapat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dikirim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melalui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faksimili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ke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nomor</a:t>
            </a:r>
            <a:r>
              <a:rPr lang="en-US" sz="900" dirty="0" smtClean="0">
                <a:latin typeface="Palatino Linotype" pitchFamily="18" charset="0"/>
              </a:rPr>
              <a:t> (022)2504010. </a:t>
            </a:r>
            <a:r>
              <a:rPr lang="en-US" sz="900" dirty="0" err="1" smtClean="0">
                <a:latin typeface="Palatino Linotype" pitchFamily="18" charset="0"/>
              </a:rPr>
              <a:t>Cp.Agung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Novantoro</a:t>
            </a:r>
            <a:r>
              <a:rPr lang="en-US" sz="900" dirty="0" smtClean="0">
                <a:latin typeface="Palatino Linotype" pitchFamily="18" charset="0"/>
              </a:rPr>
              <a:t>, </a:t>
            </a:r>
            <a:r>
              <a:rPr lang="en-US" sz="900" dirty="0" err="1" smtClean="0">
                <a:latin typeface="Palatino Linotype" pitchFamily="18" charset="0"/>
              </a:rPr>
              <a:t>Iqbal</a:t>
            </a:r>
            <a:r>
              <a:rPr lang="en-US" sz="900" dirty="0" smtClean="0">
                <a:latin typeface="Palatino Linotype" pitchFamily="18" charset="0"/>
              </a:rPr>
              <a:t> </a:t>
            </a:r>
            <a:r>
              <a:rPr lang="en-US" sz="900" dirty="0" err="1" smtClean="0">
                <a:latin typeface="Palatino Linotype" pitchFamily="18" charset="0"/>
              </a:rPr>
              <a:t>Khaeruman</a:t>
            </a:r>
            <a:endParaRPr lang="en-US" sz="900" dirty="0">
              <a:latin typeface="Palatino Linotyp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57600" y="6534835"/>
            <a:ext cx="54864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Continuing Education Program -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Institut</a:t>
            </a:r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1500" b="1" dirty="0" err="1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Teknologi</a:t>
            </a:r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 Bandung</a:t>
            </a:r>
            <a:endParaRPr lang="en-US" sz="15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8365"/>
            <a:ext cx="6019800" cy="323165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</a:rPr>
              <a:t>PELATIHAN  PENGADAAN  BARANG/JASA PEMERINTAH</a:t>
            </a:r>
            <a:endParaRPr lang="en-US" sz="15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457200"/>
            <a:ext cx="4114800" cy="4800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28600" y="5314890"/>
            <a:ext cx="1905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TUJUAN  KEGIATAN</a:t>
            </a:r>
          </a:p>
          <a:p>
            <a:endParaRPr lang="en-US" sz="1000" b="1" dirty="0">
              <a:solidFill>
                <a:schemeClr val="bg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14800" y="735449"/>
            <a:ext cx="228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latin typeface="Palatino Linotype" pitchFamily="18" charset="0"/>
              </a:rPr>
              <a:t>P</a:t>
            </a:r>
          </a:p>
          <a:p>
            <a:r>
              <a:rPr lang="en-US" sz="1000" b="1" dirty="0" smtClean="0">
                <a:latin typeface="Palatino Linotype" pitchFamily="18" charset="0"/>
              </a:rPr>
              <a:t>E</a:t>
            </a:r>
          </a:p>
          <a:p>
            <a:r>
              <a:rPr lang="en-US" sz="1000" b="1" dirty="0" smtClean="0">
                <a:latin typeface="Palatino Linotype" pitchFamily="18" charset="0"/>
              </a:rPr>
              <a:t>S</a:t>
            </a:r>
          </a:p>
          <a:p>
            <a:r>
              <a:rPr lang="en-US" sz="1000" b="1" dirty="0" smtClean="0">
                <a:latin typeface="Palatino Linotype" pitchFamily="18" charset="0"/>
              </a:rPr>
              <a:t>E</a:t>
            </a:r>
          </a:p>
          <a:p>
            <a:r>
              <a:rPr lang="en-US" sz="1000" b="1" dirty="0" smtClean="0">
                <a:latin typeface="Palatino Linotype" pitchFamily="18" charset="0"/>
              </a:rPr>
              <a:t>R</a:t>
            </a:r>
          </a:p>
          <a:p>
            <a:r>
              <a:rPr lang="en-US" sz="1000" b="1" dirty="0" smtClean="0">
                <a:latin typeface="Palatino Linotype" pitchFamily="18" charset="0"/>
              </a:rPr>
              <a:t>T</a:t>
            </a:r>
          </a:p>
          <a:p>
            <a:r>
              <a:rPr lang="en-US" sz="1000" b="1" dirty="0">
                <a:latin typeface="Palatino Linotype" pitchFamily="18" charset="0"/>
              </a:rPr>
              <a:t>A</a:t>
            </a:r>
          </a:p>
        </p:txBody>
      </p:sp>
      <p:sp>
        <p:nvSpPr>
          <p:cNvPr id="39" name="Snip Single Corner Rectangle 38"/>
          <p:cNvSpPr/>
          <p:nvPr/>
        </p:nvSpPr>
        <p:spPr>
          <a:xfrm>
            <a:off x="4114800" y="762000"/>
            <a:ext cx="228600" cy="1295400"/>
          </a:xfrm>
          <a:prstGeom prst="snip1Rect">
            <a:avLst/>
          </a:prstGeom>
          <a:solidFill>
            <a:schemeClr val="accent6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rot="16200000">
            <a:off x="6858002" y="4562817"/>
            <a:ext cx="4267200" cy="323165"/>
          </a:xfrm>
          <a:prstGeom prst="rect">
            <a:avLst/>
          </a:prstGeom>
          <a:solidFill>
            <a:schemeClr val="accent2">
              <a:lumMod val="60000"/>
              <a:lumOff val="40000"/>
              <a:alpha val="24000"/>
            </a:schemeClr>
          </a:solidFill>
          <a:ln>
            <a:solidFill>
              <a:schemeClr val="accent1">
                <a:shade val="50000"/>
              </a:schemeClr>
            </a:solidFill>
          </a:ln>
          <a:effectLst>
            <a:outerShdw blurRad="723900" dist="38100" dir="1932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CONTINUING EDUCATION PROGRAM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8400" y="609600"/>
            <a:ext cx="40386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err="1" smtClean="0">
                <a:latin typeface="Palatino Linotype" pitchFamily="18" charset="0"/>
              </a:rPr>
              <a:t>Hari</a:t>
            </a:r>
            <a:r>
              <a:rPr lang="en-US" sz="1000" dirty="0" smtClean="0">
                <a:latin typeface="Palatino Linotype" pitchFamily="18" charset="0"/>
              </a:rPr>
              <a:t> I :		</a:t>
            </a:r>
          </a:p>
          <a:p>
            <a:r>
              <a:rPr lang="en-US" sz="1000" dirty="0" smtClean="0">
                <a:latin typeface="Palatino Linotype" pitchFamily="18" charset="0"/>
              </a:rPr>
              <a:t>08.00 - 08.30	</a:t>
            </a:r>
            <a:r>
              <a:rPr lang="en-US" sz="1000" dirty="0" err="1" smtClean="0">
                <a:latin typeface="Palatino Linotype" pitchFamily="18" charset="0"/>
              </a:rPr>
              <a:t>Pendaftaran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ulang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08.30 - 09.00	</a:t>
            </a:r>
            <a:r>
              <a:rPr lang="en-US" sz="1000" dirty="0" err="1" smtClean="0">
                <a:latin typeface="Palatino Linotype" pitchFamily="18" charset="0"/>
              </a:rPr>
              <a:t>Pembukaan</a:t>
            </a:r>
            <a:r>
              <a:rPr lang="en-US" sz="1000" dirty="0" smtClean="0">
                <a:latin typeface="Palatino Linotype" pitchFamily="18" charset="0"/>
              </a:rPr>
              <a:t>		</a:t>
            </a:r>
          </a:p>
          <a:p>
            <a:r>
              <a:rPr lang="en-US" sz="1000" dirty="0" smtClean="0">
                <a:latin typeface="Palatino Linotype" pitchFamily="18" charset="0"/>
              </a:rPr>
              <a:t>09.00 - 09.15	Coffee Break</a:t>
            </a:r>
          </a:p>
          <a:p>
            <a:r>
              <a:rPr lang="en-US" sz="1000" dirty="0" smtClean="0">
                <a:latin typeface="Palatino Linotype" pitchFamily="18" charset="0"/>
              </a:rPr>
              <a:t>09.15 - 10.45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1  : </a:t>
            </a:r>
            <a:r>
              <a:rPr lang="en-US" sz="1000" dirty="0" err="1" smtClean="0">
                <a:latin typeface="Palatino Linotype" pitchFamily="18" charset="0"/>
              </a:rPr>
              <a:t>Konsep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Dasar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Pengadaan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Barang</a:t>
            </a:r>
            <a:r>
              <a:rPr lang="en-US" sz="1000" dirty="0" smtClean="0">
                <a:latin typeface="Palatino Linotype" pitchFamily="18" charset="0"/>
              </a:rPr>
              <a:t> / </a:t>
            </a:r>
            <a:r>
              <a:rPr lang="en-US" sz="1000" dirty="0" err="1" smtClean="0">
                <a:latin typeface="Palatino Linotype" pitchFamily="18" charset="0"/>
              </a:rPr>
              <a:t>Jasa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10.45 - 12.15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2  :</a:t>
            </a:r>
            <a:r>
              <a:rPr lang="en-US" sz="1000" dirty="0" err="1" smtClean="0">
                <a:latin typeface="Palatino Linotype" pitchFamily="18" charset="0"/>
              </a:rPr>
              <a:t>Perencanaan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Pelaksanaan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Pengadaan</a:t>
            </a:r>
            <a:r>
              <a:rPr lang="en-US" sz="1000" dirty="0" smtClean="0">
                <a:latin typeface="Palatino Linotype" pitchFamily="18" charset="0"/>
              </a:rPr>
              <a:t> </a:t>
            </a:r>
          </a:p>
          <a:p>
            <a:r>
              <a:rPr lang="en-US" sz="1000" dirty="0" smtClean="0">
                <a:latin typeface="Palatino Linotype" pitchFamily="18" charset="0"/>
              </a:rPr>
              <a:t>	                  </a:t>
            </a:r>
            <a:r>
              <a:rPr lang="en-US" sz="1000" dirty="0" err="1" smtClean="0">
                <a:latin typeface="Palatino Linotype" pitchFamily="18" charset="0"/>
              </a:rPr>
              <a:t>Barang</a:t>
            </a:r>
            <a:r>
              <a:rPr lang="en-US" sz="1000" dirty="0" smtClean="0">
                <a:latin typeface="Palatino Linotype" pitchFamily="18" charset="0"/>
              </a:rPr>
              <a:t>/</a:t>
            </a:r>
            <a:r>
              <a:rPr lang="en-US" sz="1000" dirty="0" err="1" smtClean="0">
                <a:latin typeface="Palatino Linotype" pitchFamily="18" charset="0"/>
              </a:rPr>
              <a:t>JasaPemerintah</a:t>
            </a:r>
            <a:r>
              <a:rPr lang="en-US" sz="1000" dirty="0" smtClean="0">
                <a:latin typeface="Palatino Linotype" pitchFamily="18" charset="0"/>
              </a:rPr>
              <a:t> 		</a:t>
            </a:r>
            <a:endParaRPr lang="en-US" sz="1000" dirty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12.15 -13.00	Lunch		</a:t>
            </a:r>
          </a:p>
          <a:p>
            <a:r>
              <a:rPr lang="en-US" sz="1000" dirty="0" smtClean="0">
                <a:latin typeface="Palatino Linotype" pitchFamily="18" charset="0"/>
              </a:rPr>
              <a:t>13.00 -14.30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3  : </a:t>
            </a:r>
            <a:r>
              <a:rPr lang="en-US" sz="1000" dirty="0" err="1" smtClean="0">
                <a:latin typeface="Palatino Linotype" pitchFamily="18" charset="0"/>
              </a:rPr>
              <a:t>Pengantar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Penyusunan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Dokumen</a:t>
            </a:r>
            <a:r>
              <a:rPr lang="en-US" sz="1000" dirty="0" smtClean="0">
                <a:latin typeface="Palatino Linotype" pitchFamily="18" charset="0"/>
              </a:rPr>
              <a:t> 		                   </a:t>
            </a:r>
            <a:r>
              <a:rPr lang="en-US" sz="1000" dirty="0" err="1" smtClean="0">
                <a:latin typeface="Palatino Linotype" pitchFamily="18" charset="0"/>
              </a:rPr>
              <a:t>Pengadaan</a:t>
            </a:r>
            <a:r>
              <a:rPr lang="en-US" sz="1000" dirty="0" smtClean="0">
                <a:latin typeface="Palatino Linotype" pitchFamily="18" charset="0"/>
              </a:rPr>
              <a:t>  </a:t>
            </a:r>
            <a:r>
              <a:rPr lang="en-US" sz="1000" dirty="0" err="1" smtClean="0">
                <a:latin typeface="Palatino Linotype" pitchFamily="18" charset="0"/>
              </a:rPr>
              <a:t>Barang</a:t>
            </a:r>
            <a:r>
              <a:rPr lang="en-US" sz="1000" dirty="0" smtClean="0">
                <a:latin typeface="Palatino Linotype" pitchFamily="18" charset="0"/>
              </a:rPr>
              <a:t>/</a:t>
            </a:r>
            <a:r>
              <a:rPr lang="en-US" sz="1000" dirty="0" err="1" smtClean="0">
                <a:latin typeface="Palatino Linotype" pitchFamily="18" charset="0"/>
              </a:rPr>
              <a:t>Jasa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14.30 -14.45	Coffee Break			</a:t>
            </a:r>
          </a:p>
          <a:p>
            <a:r>
              <a:rPr lang="en-US" sz="1000" dirty="0" smtClean="0">
                <a:latin typeface="Palatino Linotype" pitchFamily="18" charset="0"/>
              </a:rPr>
              <a:t>14.45 -16.15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4:Penyusunan </a:t>
            </a:r>
            <a:r>
              <a:rPr lang="en-US" sz="1000" dirty="0" err="1" smtClean="0">
                <a:latin typeface="Palatino Linotype" pitchFamily="18" charset="0"/>
              </a:rPr>
              <a:t>Dokumen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Pengadaan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	                </a:t>
            </a:r>
            <a:r>
              <a:rPr lang="en-US" sz="1000" dirty="0" err="1" smtClean="0">
                <a:latin typeface="Palatino Linotype" pitchFamily="18" charset="0"/>
              </a:rPr>
              <a:t>Barang</a:t>
            </a:r>
            <a:r>
              <a:rPr lang="en-US" sz="1000" dirty="0" smtClean="0">
                <a:latin typeface="Palatino Linotype" pitchFamily="18" charset="0"/>
              </a:rPr>
              <a:t>/</a:t>
            </a:r>
            <a:r>
              <a:rPr lang="en-US" sz="1000" dirty="0" err="1" smtClean="0">
                <a:latin typeface="Palatino Linotype" pitchFamily="18" charset="0"/>
              </a:rPr>
              <a:t>Jasa</a:t>
            </a:r>
            <a:r>
              <a:rPr lang="en-US" sz="1000" dirty="0" smtClean="0">
                <a:latin typeface="Palatino Linotype" pitchFamily="18" charset="0"/>
              </a:rPr>
              <a:t>	</a:t>
            </a:r>
          </a:p>
          <a:p>
            <a:r>
              <a:rPr lang="en-US" sz="1000" dirty="0" smtClean="0">
                <a:latin typeface="Palatino Linotype" pitchFamily="18" charset="0"/>
              </a:rPr>
              <a:t>16.15 -17.45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5:Penyusunan HPS  </a:t>
            </a:r>
            <a:r>
              <a:rPr lang="en-US" sz="1000" dirty="0" err="1" smtClean="0">
                <a:latin typeface="Palatino Linotype" pitchFamily="18" charset="0"/>
              </a:rPr>
              <a:t>Pengadaan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Barang</a:t>
            </a:r>
            <a:r>
              <a:rPr lang="en-US" sz="1000" dirty="0" smtClean="0">
                <a:latin typeface="Palatino Linotype" pitchFamily="18" charset="0"/>
              </a:rPr>
              <a:t>/</a:t>
            </a:r>
            <a:r>
              <a:rPr lang="en-US" sz="1000" dirty="0" err="1" smtClean="0">
                <a:latin typeface="Palatino Linotype" pitchFamily="18" charset="0"/>
              </a:rPr>
              <a:t>Jasa</a:t>
            </a:r>
            <a:endParaRPr lang="en-US" sz="1000" dirty="0" smtClean="0">
              <a:latin typeface="Palatino Linotype" pitchFamily="18" charset="0"/>
            </a:endParaRPr>
          </a:p>
          <a:p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err="1" smtClean="0">
                <a:latin typeface="Palatino Linotype" pitchFamily="18" charset="0"/>
              </a:rPr>
              <a:t>Hari</a:t>
            </a:r>
            <a:r>
              <a:rPr lang="en-US" sz="1000" dirty="0" smtClean="0">
                <a:latin typeface="Palatino Linotype" pitchFamily="18" charset="0"/>
              </a:rPr>
              <a:t> II: :   					</a:t>
            </a:r>
          </a:p>
          <a:p>
            <a:r>
              <a:rPr lang="en-US" sz="1000" dirty="0" smtClean="0">
                <a:latin typeface="Palatino Linotype" pitchFamily="18" charset="0"/>
              </a:rPr>
              <a:t>08.00 - 09.30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6   : </a:t>
            </a:r>
            <a:r>
              <a:rPr lang="en-US" sz="1000" dirty="0" err="1" smtClean="0">
                <a:latin typeface="Palatino Linotype" pitchFamily="18" charset="0"/>
              </a:rPr>
              <a:t>Pra</a:t>
            </a:r>
            <a:r>
              <a:rPr lang="en-US" sz="1000" dirty="0" smtClean="0">
                <a:latin typeface="Palatino Linotype" pitchFamily="18" charset="0"/>
              </a:rPr>
              <a:t>/</a:t>
            </a:r>
            <a:r>
              <a:rPr lang="en-US" sz="1000" dirty="0" err="1" smtClean="0">
                <a:latin typeface="Palatino Linotype" pitchFamily="18" charset="0"/>
              </a:rPr>
              <a:t>Pascakualifikasi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Pengadaan</a:t>
            </a:r>
            <a:r>
              <a:rPr lang="en-US" sz="1000" dirty="0" smtClean="0">
                <a:latin typeface="Palatino Linotype" pitchFamily="18" charset="0"/>
              </a:rPr>
              <a:t> 		                    </a:t>
            </a:r>
            <a:r>
              <a:rPr lang="en-US" sz="1000" dirty="0" err="1" smtClean="0">
                <a:latin typeface="Palatino Linotype" pitchFamily="18" charset="0"/>
              </a:rPr>
              <a:t>Barang</a:t>
            </a:r>
            <a:r>
              <a:rPr lang="en-US" sz="1000" dirty="0" smtClean="0">
                <a:latin typeface="Palatino Linotype" pitchFamily="18" charset="0"/>
              </a:rPr>
              <a:t>/</a:t>
            </a:r>
            <a:r>
              <a:rPr lang="en-US" sz="1000" dirty="0" err="1" smtClean="0">
                <a:latin typeface="Palatino Linotype" pitchFamily="18" charset="0"/>
              </a:rPr>
              <a:t>Jasa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Pemborongan</a:t>
            </a:r>
            <a:r>
              <a:rPr lang="en-US" sz="1000" dirty="0" smtClean="0">
                <a:latin typeface="Palatino Linotype" pitchFamily="18" charset="0"/>
              </a:rPr>
              <a:t> </a:t>
            </a:r>
          </a:p>
          <a:p>
            <a:r>
              <a:rPr lang="en-US" sz="1000" dirty="0" smtClean="0">
                <a:latin typeface="Palatino Linotype" pitchFamily="18" charset="0"/>
              </a:rPr>
              <a:t>09.30 - 09.45	Coffee Break</a:t>
            </a:r>
          </a:p>
          <a:p>
            <a:r>
              <a:rPr lang="en-US" sz="1000" dirty="0" smtClean="0">
                <a:latin typeface="Palatino Linotype" pitchFamily="18" charset="0"/>
              </a:rPr>
              <a:t>09.45 - 11.30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7   : </a:t>
            </a:r>
            <a:r>
              <a:rPr lang="en-US" sz="1000" dirty="0" err="1" smtClean="0">
                <a:latin typeface="Palatino Linotype" pitchFamily="18" charset="0"/>
              </a:rPr>
              <a:t>Metode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Evaluasi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Sistim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Gugur</a:t>
            </a:r>
            <a:r>
              <a:rPr lang="en-US" sz="1000" dirty="0" smtClean="0">
                <a:latin typeface="Palatino Linotype" pitchFamily="18" charset="0"/>
              </a:rPr>
              <a:t> (</a:t>
            </a:r>
            <a:r>
              <a:rPr lang="en-US" sz="1000" dirty="0" err="1" smtClean="0">
                <a:latin typeface="Palatino Linotype" pitchFamily="18" charset="0"/>
              </a:rPr>
              <a:t>Jasa</a:t>
            </a:r>
            <a:r>
              <a:rPr lang="en-US" sz="1000" dirty="0" smtClean="0">
                <a:latin typeface="Palatino Linotype" pitchFamily="18" charset="0"/>
              </a:rPr>
              <a:t> 		                    </a:t>
            </a:r>
            <a:r>
              <a:rPr lang="en-US" sz="1000" dirty="0" err="1" smtClean="0">
                <a:latin typeface="Palatino Linotype" pitchFamily="18" charset="0"/>
              </a:rPr>
              <a:t>Pemborongan</a:t>
            </a:r>
            <a:r>
              <a:rPr lang="en-US" sz="1000" dirty="0" smtClean="0">
                <a:latin typeface="Palatino Linotype" pitchFamily="18" charset="0"/>
              </a:rPr>
              <a:t>)</a:t>
            </a:r>
          </a:p>
          <a:p>
            <a:r>
              <a:rPr lang="en-US" sz="1000" dirty="0" smtClean="0">
                <a:latin typeface="Palatino Linotype" pitchFamily="18" charset="0"/>
              </a:rPr>
              <a:t>11.30 - 12.30	Lunch </a:t>
            </a:r>
          </a:p>
          <a:p>
            <a:r>
              <a:rPr lang="en-US" sz="1000" dirty="0" smtClean="0">
                <a:latin typeface="Palatino Linotype" pitchFamily="18" charset="0"/>
              </a:rPr>
              <a:t>12.30 - 14.00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8   : </a:t>
            </a:r>
            <a:r>
              <a:rPr lang="en-US" sz="1000" dirty="0" err="1" smtClean="0">
                <a:latin typeface="Palatino Linotype" pitchFamily="18" charset="0"/>
              </a:rPr>
              <a:t>Metode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Evaluasi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Sistim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Gugur</a:t>
            </a:r>
            <a:r>
              <a:rPr lang="en-US" sz="1000" dirty="0" smtClean="0">
                <a:latin typeface="Palatino Linotype" pitchFamily="18" charset="0"/>
              </a:rPr>
              <a:t>, </a:t>
            </a:r>
            <a:r>
              <a:rPr lang="en-US" sz="1000" dirty="0" err="1" smtClean="0">
                <a:latin typeface="Palatino Linotype" pitchFamily="18" charset="0"/>
              </a:rPr>
              <a:t>Sistem</a:t>
            </a:r>
            <a:r>
              <a:rPr lang="en-US" sz="1000" dirty="0" smtClean="0">
                <a:latin typeface="Palatino Linotype" pitchFamily="18" charset="0"/>
              </a:rPr>
              <a:t> 		                    </a:t>
            </a:r>
            <a:r>
              <a:rPr lang="en-US" sz="1000" dirty="0" err="1" smtClean="0">
                <a:latin typeface="Palatino Linotype" pitchFamily="18" charset="0"/>
              </a:rPr>
              <a:t>Nilai</a:t>
            </a:r>
            <a:r>
              <a:rPr lang="en-US" sz="1000" dirty="0" smtClean="0">
                <a:latin typeface="Palatino Linotype" pitchFamily="18" charset="0"/>
              </a:rPr>
              <a:t> &amp; </a:t>
            </a:r>
            <a:r>
              <a:rPr lang="en-US" sz="1000" dirty="0" err="1" smtClean="0">
                <a:latin typeface="Palatino Linotype" pitchFamily="18" charset="0"/>
              </a:rPr>
              <a:t>Selama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Umur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Ekonomis</a:t>
            </a:r>
            <a:r>
              <a:rPr lang="en-US" sz="1000" dirty="0" smtClean="0">
                <a:latin typeface="Palatino Linotype" pitchFamily="18" charset="0"/>
              </a:rPr>
              <a:t> (</a:t>
            </a:r>
            <a:r>
              <a:rPr lang="en-US" sz="1000" dirty="0" err="1" smtClean="0">
                <a:latin typeface="Palatino Linotype" pitchFamily="18" charset="0"/>
              </a:rPr>
              <a:t>Barang</a:t>
            </a:r>
            <a:r>
              <a:rPr lang="en-US" sz="1000" dirty="0" smtClean="0">
                <a:latin typeface="Palatino Linotype" pitchFamily="18" charset="0"/>
              </a:rPr>
              <a:t>) 	</a:t>
            </a:r>
          </a:p>
          <a:p>
            <a:r>
              <a:rPr lang="en-US" sz="1000" dirty="0" smtClean="0">
                <a:latin typeface="Palatino Linotype" pitchFamily="18" charset="0"/>
              </a:rPr>
              <a:t>14.00 - 14.15	Coffee Break</a:t>
            </a:r>
          </a:p>
          <a:p>
            <a:r>
              <a:rPr lang="en-US" sz="1000" dirty="0" smtClean="0">
                <a:latin typeface="Palatino Linotype" pitchFamily="18" charset="0"/>
              </a:rPr>
              <a:t>14.15 - 15.45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9   : </a:t>
            </a:r>
            <a:r>
              <a:rPr lang="en-US" sz="1000" dirty="0" err="1" smtClean="0">
                <a:latin typeface="Palatino Linotype" pitchFamily="18" charset="0"/>
              </a:rPr>
              <a:t>Prakualifikasi</a:t>
            </a:r>
            <a:r>
              <a:rPr lang="en-US" sz="1000" dirty="0" smtClean="0">
                <a:latin typeface="Palatino Linotype" pitchFamily="18" charset="0"/>
              </a:rPr>
              <a:t> &amp; </a:t>
            </a:r>
            <a:r>
              <a:rPr lang="en-US" sz="1000" dirty="0" err="1" smtClean="0">
                <a:latin typeface="Palatino Linotype" pitchFamily="18" charset="0"/>
              </a:rPr>
              <a:t>Evaluasi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Jasa</a:t>
            </a:r>
            <a:r>
              <a:rPr lang="en-US" sz="1000" dirty="0" smtClean="0">
                <a:latin typeface="Palatino Linotype" pitchFamily="18" charset="0"/>
              </a:rPr>
              <a:t> 		                    </a:t>
            </a:r>
            <a:r>
              <a:rPr lang="en-US" sz="1000" dirty="0" err="1" smtClean="0">
                <a:latin typeface="Palatino Linotype" pitchFamily="18" charset="0"/>
              </a:rPr>
              <a:t>Konsultansi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Pengadaan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Jasa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Konsultansi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15.45 - 17.30	</a:t>
            </a:r>
            <a:r>
              <a:rPr lang="en-US" sz="1000" dirty="0" err="1" smtClean="0">
                <a:latin typeface="Palatino Linotype" pitchFamily="18" charset="0"/>
              </a:rPr>
              <a:t>Modul</a:t>
            </a:r>
            <a:r>
              <a:rPr lang="en-US" sz="1000" dirty="0" smtClean="0">
                <a:latin typeface="Palatino Linotype" pitchFamily="18" charset="0"/>
              </a:rPr>
              <a:t> 10 : </a:t>
            </a:r>
            <a:r>
              <a:rPr lang="en-US" sz="1000" dirty="0" err="1" smtClean="0">
                <a:latin typeface="Palatino Linotype" pitchFamily="18" charset="0"/>
              </a:rPr>
              <a:t>Latihan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Soal-Soal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Ujian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Sertifikasi</a:t>
            </a:r>
            <a:r>
              <a:rPr lang="en-US" sz="1000" dirty="0" smtClean="0">
                <a:latin typeface="Palatino Linotype" pitchFamily="18" charset="0"/>
              </a:rPr>
              <a:t> 		                    </a:t>
            </a:r>
            <a:r>
              <a:rPr lang="en-US" sz="1000" dirty="0" err="1" smtClean="0">
                <a:latin typeface="Palatino Linotype" pitchFamily="18" charset="0"/>
              </a:rPr>
              <a:t>Keahlian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Pengadaan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err="1" smtClean="0">
                <a:latin typeface="Palatino Linotype" pitchFamily="18" charset="0"/>
              </a:rPr>
              <a:t>Hari</a:t>
            </a:r>
            <a:r>
              <a:rPr lang="en-US" sz="1000" dirty="0" smtClean="0">
                <a:latin typeface="Palatino Linotype" pitchFamily="18" charset="0"/>
              </a:rPr>
              <a:t> III:		</a:t>
            </a:r>
          </a:p>
          <a:p>
            <a:r>
              <a:rPr lang="en-US" sz="1000" dirty="0" smtClean="0">
                <a:latin typeface="Palatino Linotype" pitchFamily="18" charset="0"/>
              </a:rPr>
              <a:t>09.00 -  09.30	</a:t>
            </a:r>
            <a:r>
              <a:rPr lang="en-US" sz="1000" dirty="0" err="1" smtClean="0">
                <a:latin typeface="Palatino Linotype" pitchFamily="18" charset="0"/>
              </a:rPr>
              <a:t>Persiapan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Ujian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09.30 - 11.30	</a:t>
            </a:r>
            <a:r>
              <a:rPr lang="en-US" sz="1000" dirty="0" err="1" smtClean="0">
                <a:latin typeface="Palatino Linotype" pitchFamily="18" charset="0"/>
              </a:rPr>
              <a:t>Ujian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Sertifikasi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Ahli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Pengadaan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Nasional</a:t>
            </a:r>
            <a:r>
              <a:rPr lang="en-US" sz="1000" dirty="0" smtClean="0">
                <a:latin typeface="Palatino Linotype" pitchFamily="18" charset="0"/>
              </a:rPr>
              <a:t>			</a:t>
            </a:r>
          </a:p>
          <a:p>
            <a:r>
              <a:rPr lang="en-US" sz="1000" dirty="0" err="1" smtClean="0">
                <a:latin typeface="Palatino Linotype" pitchFamily="18" charset="0"/>
              </a:rPr>
              <a:t>Catatan</a:t>
            </a:r>
            <a:r>
              <a:rPr lang="en-US" sz="1000" dirty="0" smtClean="0">
                <a:latin typeface="Palatino Linotype" pitchFamily="18" charset="0"/>
              </a:rPr>
              <a:t>: </a:t>
            </a:r>
            <a:r>
              <a:rPr lang="en-US" sz="1000" dirty="0" err="1" smtClean="0">
                <a:latin typeface="Palatino Linotype" pitchFamily="18" charset="0"/>
              </a:rPr>
              <a:t>Susunan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acara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sewaktu-waktu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dapat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berubah</a:t>
            </a:r>
            <a:endParaRPr lang="en-US" sz="1000" dirty="0">
              <a:latin typeface="Palatino Linotyp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0"/>
            <a:ext cx="4572000" cy="5386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900" b="1" dirty="0" smtClean="0">
                <a:latin typeface="Palatino Linotype" pitchFamily="18" charset="0"/>
              </a:rPr>
              <a:t>SUSUNAN ACARA</a:t>
            </a:r>
            <a:endParaRPr lang="en-US" sz="2900" b="1" dirty="0">
              <a:latin typeface="Palatino Linotype" pitchFamily="18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2438400" y="457200"/>
            <a:ext cx="3962400" cy="5867400"/>
          </a:xfrm>
          <a:prstGeom prst="foldedCorner">
            <a:avLst/>
          </a:prstGeom>
          <a:solidFill>
            <a:schemeClr val="accent3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0" y="0"/>
            <a:ext cx="8305800" cy="457200"/>
          </a:xfrm>
          <a:prstGeom prst="homePlate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/>
        </p:nvSpPr>
        <p:spPr>
          <a:xfrm rot="10800000">
            <a:off x="6705600" y="0"/>
            <a:ext cx="2438400" cy="457200"/>
          </a:xfrm>
          <a:prstGeom prst="homePlate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2400" y="2710696"/>
            <a:ext cx="2286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PT. BNI (</a:t>
            </a:r>
            <a:r>
              <a:rPr lang="en-US" sz="1000" dirty="0" err="1" smtClean="0">
                <a:latin typeface="Palatino Linotype" pitchFamily="18" charset="0"/>
              </a:rPr>
              <a:t>Persero</a:t>
            </a:r>
            <a:r>
              <a:rPr lang="en-US" sz="1000" dirty="0" smtClean="0">
                <a:latin typeface="Palatino Linotype" pitchFamily="18" charset="0"/>
              </a:rPr>
              <a:t>), </a:t>
            </a:r>
            <a:r>
              <a:rPr lang="en-US" sz="1000" dirty="0" err="1" smtClean="0">
                <a:latin typeface="Palatino Linotype" pitchFamily="18" charset="0"/>
              </a:rPr>
              <a:t>Tbk</a:t>
            </a:r>
            <a:r>
              <a:rPr lang="en-US" sz="1000" dirty="0" smtClean="0">
                <a:latin typeface="Palatino Linotype" pitchFamily="18" charset="0"/>
              </a:rPr>
              <a:t>. </a:t>
            </a:r>
            <a:r>
              <a:rPr lang="en-US" sz="1000" dirty="0" err="1" smtClean="0">
                <a:latin typeface="Palatino Linotype" pitchFamily="18" charset="0"/>
              </a:rPr>
              <a:t>Cabang</a:t>
            </a:r>
            <a:r>
              <a:rPr lang="en-US" sz="1000" dirty="0" smtClean="0">
                <a:latin typeface="Palatino Linotype" pitchFamily="18" charset="0"/>
              </a:rPr>
              <a:t> ITB Bandung</a:t>
            </a:r>
          </a:p>
          <a:p>
            <a:r>
              <a:rPr lang="en-US" sz="1000" dirty="0" smtClean="0">
                <a:latin typeface="Palatino Linotype" pitchFamily="18" charset="0"/>
              </a:rPr>
              <a:t>Jl. </a:t>
            </a:r>
            <a:r>
              <a:rPr lang="en-US" sz="1000" dirty="0" err="1" smtClean="0">
                <a:latin typeface="Palatino Linotype" pitchFamily="18" charset="0"/>
              </a:rPr>
              <a:t>Tamansari</a:t>
            </a:r>
            <a:r>
              <a:rPr lang="en-US" sz="1000" dirty="0" smtClean="0">
                <a:latin typeface="Palatino Linotype" pitchFamily="18" charset="0"/>
              </a:rPr>
              <a:t> No. 80 Bandung 40132</a:t>
            </a:r>
          </a:p>
          <a:p>
            <a:r>
              <a:rPr lang="en-US" sz="1000" dirty="0" err="1" smtClean="0">
                <a:latin typeface="Palatino Linotype" pitchFamily="18" charset="0"/>
              </a:rPr>
              <a:t>Rekening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Nomor</a:t>
            </a:r>
            <a:r>
              <a:rPr lang="en-US" sz="1000" dirty="0" smtClean="0">
                <a:latin typeface="Palatino Linotype" pitchFamily="18" charset="0"/>
              </a:rPr>
              <a:t> :0900002039</a:t>
            </a:r>
          </a:p>
          <a:p>
            <a:r>
              <a:rPr lang="en-US" sz="1000" dirty="0" err="1" smtClean="0">
                <a:latin typeface="Palatino Linotype" pitchFamily="18" charset="0"/>
              </a:rPr>
              <a:t>a.n</a:t>
            </a:r>
            <a:r>
              <a:rPr lang="en-US" sz="1000" dirty="0" smtClean="0">
                <a:latin typeface="Palatino Linotype" pitchFamily="18" charset="0"/>
              </a:rPr>
              <a:t>. </a:t>
            </a:r>
            <a:r>
              <a:rPr lang="en-US" sz="1000" dirty="0" err="1" smtClean="0">
                <a:latin typeface="Palatino Linotype" pitchFamily="18" charset="0"/>
              </a:rPr>
              <a:t>Penampungan-Kerma</a:t>
            </a:r>
            <a:r>
              <a:rPr lang="en-US" sz="1000" dirty="0" smtClean="0">
                <a:latin typeface="Palatino Linotype" pitchFamily="18" charset="0"/>
              </a:rPr>
              <a:t> LPPM ITB</a:t>
            </a:r>
          </a:p>
          <a:p>
            <a:r>
              <a:rPr lang="en-US" sz="1000" dirty="0" err="1" smtClean="0">
                <a:latin typeface="Palatino Linotype" pitchFamily="18" charset="0"/>
              </a:rPr>
              <a:t>Atau</a:t>
            </a:r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err="1" smtClean="0">
                <a:latin typeface="Palatino Linotype" pitchFamily="18" charset="0"/>
              </a:rPr>
              <a:t>Dapat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dibayar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langsung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pada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saat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pelaksanaan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Pelatihan</a:t>
            </a:r>
            <a:endParaRPr lang="en-US" sz="1000" dirty="0">
              <a:latin typeface="Palatino Linotype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77000" y="959584"/>
            <a:ext cx="2514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Palatino Linotype" pitchFamily="18" charset="0"/>
              </a:rPr>
              <a:t>SEKRETARIAT</a:t>
            </a:r>
          </a:p>
          <a:p>
            <a:endParaRPr lang="en-US" sz="1000" dirty="0" smtClean="0">
              <a:latin typeface="Palatino Linotype" pitchFamily="18" charset="0"/>
            </a:endParaRPr>
          </a:p>
          <a:p>
            <a:r>
              <a:rPr lang="en-US" sz="1000" dirty="0" smtClean="0">
                <a:latin typeface="Palatino Linotype" pitchFamily="18" charset="0"/>
              </a:rPr>
              <a:t>d/a Continuing Education Program </a:t>
            </a:r>
          </a:p>
          <a:p>
            <a:r>
              <a:rPr lang="en-US" sz="1000" dirty="0" smtClean="0">
                <a:latin typeface="Palatino Linotype" pitchFamily="18" charset="0"/>
              </a:rPr>
              <a:t>(CEP  ITB)</a:t>
            </a:r>
          </a:p>
          <a:p>
            <a:r>
              <a:rPr lang="en-US" sz="1000" dirty="0" err="1" smtClean="0">
                <a:latin typeface="Palatino Linotype" pitchFamily="18" charset="0"/>
              </a:rPr>
              <a:t>Gedung</a:t>
            </a:r>
            <a:r>
              <a:rPr lang="en-US" sz="1000" dirty="0" smtClean="0">
                <a:latin typeface="Palatino Linotype" pitchFamily="18" charset="0"/>
              </a:rPr>
              <a:t> </a:t>
            </a:r>
            <a:r>
              <a:rPr lang="en-US" sz="1000" dirty="0" err="1" smtClean="0">
                <a:latin typeface="Palatino Linotype" pitchFamily="18" charset="0"/>
              </a:rPr>
              <a:t>Rektorat</a:t>
            </a:r>
            <a:r>
              <a:rPr lang="en-US" sz="1000" dirty="0" smtClean="0">
                <a:latin typeface="Palatino Linotype" pitchFamily="18" charset="0"/>
              </a:rPr>
              <a:t> ITB </a:t>
            </a:r>
            <a:r>
              <a:rPr lang="en-US" sz="1000" dirty="0" err="1" smtClean="0">
                <a:latin typeface="Palatino Linotype" pitchFamily="18" charset="0"/>
              </a:rPr>
              <a:t>lantai</a:t>
            </a:r>
            <a:r>
              <a:rPr lang="en-US" sz="1000" dirty="0" smtClean="0">
                <a:latin typeface="Palatino Linotype" pitchFamily="18" charset="0"/>
              </a:rPr>
              <a:t> 5</a:t>
            </a:r>
          </a:p>
          <a:p>
            <a:r>
              <a:rPr lang="en-US" sz="1000" dirty="0" smtClean="0">
                <a:latin typeface="Palatino Linotype" pitchFamily="18" charset="0"/>
              </a:rPr>
              <a:t>Jl. </a:t>
            </a:r>
            <a:r>
              <a:rPr lang="en-US" sz="1000" dirty="0" err="1" smtClean="0">
                <a:latin typeface="Palatino Linotype" pitchFamily="18" charset="0"/>
              </a:rPr>
              <a:t>Tamansari</a:t>
            </a:r>
            <a:r>
              <a:rPr lang="en-US" sz="1000" dirty="0" smtClean="0">
                <a:latin typeface="Palatino Linotype" pitchFamily="18" charset="0"/>
              </a:rPr>
              <a:t> no. 64 Bandung  40116</a:t>
            </a:r>
          </a:p>
          <a:p>
            <a:r>
              <a:rPr lang="en-US" sz="1000" dirty="0" err="1" smtClean="0">
                <a:latin typeface="Palatino Linotype" pitchFamily="18" charset="0"/>
              </a:rPr>
              <a:t>Telepon</a:t>
            </a:r>
            <a:r>
              <a:rPr lang="en-US" sz="1000" dirty="0" smtClean="0">
                <a:latin typeface="Palatino Linotype" pitchFamily="18" charset="0"/>
              </a:rPr>
              <a:t> : (022)  2501759, 2500939, 4254031, 4254032, Fax : 022  2504010</a:t>
            </a:r>
          </a:p>
          <a:p>
            <a:r>
              <a:rPr lang="en-US" sz="1000" dirty="0" smtClean="0">
                <a:latin typeface="Palatino Linotype" pitchFamily="18" charset="0"/>
              </a:rPr>
              <a:t>E-mail : agung@lppm.itb.ac.id , ikhaeruman@yahoo.com</a:t>
            </a:r>
            <a:endParaRPr lang="en-US" sz="1000" dirty="0">
              <a:latin typeface="Palatino Linotype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0800" y="3810000"/>
            <a:ext cx="2667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70" dirty="0" err="1" smtClean="0">
                <a:latin typeface="Palatino Linotype" pitchFamily="18" charset="0"/>
              </a:rPr>
              <a:t>Informasi</a:t>
            </a:r>
            <a:r>
              <a:rPr lang="en-US" sz="970" dirty="0" smtClean="0">
                <a:latin typeface="Palatino Linotype" pitchFamily="18" charset="0"/>
              </a:rPr>
              <a:t> Hotel</a:t>
            </a:r>
          </a:p>
          <a:p>
            <a:endParaRPr lang="en-US" sz="970" dirty="0" smtClean="0">
              <a:latin typeface="Palatino Linotype" pitchFamily="18" charset="0"/>
            </a:endParaRPr>
          </a:p>
          <a:p>
            <a:r>
              <a:rPr lang="en-US" sz="970" dirty="0" smtClean="0">
                <a:latin typeface="Palatino Linotype" pitchFamily="18" charset="0"/>
              </a:rPr>
              <a:t>1. </a:t>
            </a:r>
            <a:r>
              <a:rPr lang="en-US" sz="970" dirty="0" err="1" smtClean="0">
                <a:latin typeface="Palatino Linotype" pitchFamily="18" charset="0"/>
              </a:rPr>
              <a:t>Patra</a:t>
            </a:r>
            <a:r>
              <a:rPr lang="en-US" sz="970" dirty="0" smtClean="0">
                <a:latin typeface="Palatino Linotype" pitchFamily="18" charset="0"/>
              </a:rPr>
              <a:t> </a:t>
            </a:r>
            <a:r>
              <a:rPr lang="en-US" sz="970" dirty="0" err="1" smtClean="0">
                <a:latin typeface="Palatino Linotype" pitchFamily="18" charset="0"/>
              </a:rPr>
              <a:t>Jasa</a:t>
            </a:r>
            <a:r>
              <a:rPr lang="en-US" sz="970" dirty="0" smtClean="0">
                <a:latin typeface="Palatino Linotype" pitchFamily="18" charset="0"/>
              </a:rPr>
              <a:t> Hotel          </a:t>
            </a:r>
            <a:r>
              <a:rPr lang="en-US" sz="970" dirty="0" err="1" smtClean="0">
                <a:latin typeface="Palatino Linotype" pitchFamily="18" charset="0"/>
              </a:rPr>
              <a:t>Telp</a:t>
            </a:r>
            <a:r>
              <a:rPr lang="en-US" sz="970" dirty="0" smtClean="0">
                <a:latin typeface="Palatino Linotype" pitchFamily="18" charset="0"/>
              </a:rPr>
              <a:t> (022) 2502664</a:t>
            </a:r>
          </a:p>
          <a:p>
            <a:r>
              <a:rPr lang="en-US" sz="970" dirty="0" smtClean="0">
                <a:latin typeface="Palatino Linotype" pitchFamily="18" charset="0"/>
              </a:rPr>
              <a:t>2. </a:t>
            </a:r>
            <a:r>
              <a:rPr lang="en-US" sz="970" dirty="0" err="1" smtClean="0">
                <a:latin typeface="Palatino Linotype" pitchFamily="18" charset="0"/>
              </a:rPr>
              <a:t>Sawunggaling</a:t>
            </a:r>
            <a:r>
              <a:rPr lang="en-US" sz="970" dirty="0" smtClean="0">
                <a:latin typeface="Palatino Linotype" pitchFamily="18" charset="0"/>
              </a:rPr>
              <a:t> Hotel  </a:t>
            </a:r>
            <a:r>
              <a:rPr lang="en-US" sz="970" dirty="0" err="1" smtClean="0">
                <a:latin typeface="Palatino Linotype" pitchFamily="18" charset="0"/>
              </a:rPr>
              <a:t>Telp</a:t>
            </a:r>
            <a:r>
              <a:rPr lang="en-US" sz="970" dirty="0" smtClean="0">
                <a:latin typeface="Palatino Linotype" pitchFamily="18" charset="0"/>
              </a:rPr>
              <a:t> (022) 4218254, </a:t>
            </a:r>
          </a:p>
          <a:p>
            <a:r>
              <a:rPr lang="en-US" sz="970" dirty="0">
                <a:latin typeface="Palatino Linotype" pitchFamily="18" charset="0"/>
              </a:rPr>
              <a:t> </a:t>
            </a:r>
            <a:r>
              <a:rPr lang="en-US" sz="970" dirty="0" smtClean="0">
                <a:latin typeface="Palatino Linotype" pitchFamily="18" charset="0"/>
              </a:rPr>
              <a:t>                                                            4212043</a:t>
            </a:r>
          </a:p>
          <a:p>
            <a:r>
              <a:rPr lang="en-US" sz="970" dirty="0" smtClean="0">
                <a:latin typeface="Palatino Linotype" pitchFamily="18" charset="0"/>
              </a:rPr>
              <a:t>3. </a:t>
            </a:r>
            <a:r>
              <a:rPr lang="en-US" sz="970" dirty="0" err="1" smtClean="0">
                <a:latin typeface="Palatino Linotype" pitchFamily="18" charset="0"/>
              </a:rPr>
              <a:t>Wisma</a:t>
            </a:r>
            <a:r>
              <a:rPr lang="en-US" sz="970" dirty="0" smtClean="0">
                <a:latin typeface="Palatino Linotype" pitchFamily="18" charset="0"/>
              </a:rPr>
              <a:t> </a:t>
            </a:r>
            <a:r>
              <a:rPr lang="en-US" sz="970" dirty="0" err="1" smtClean="0">
                <a:latin typeface="Palatino Linotype" pitchFamily="18" charset="0"/>
              </a:rPr>
              <a:t>Pertamina</a:t>
            </a:r>
            <a:r>
              <a:rPr lang="en-US" sz="970" dirty="0">
                <a:latin typeface="Palatino Linotype" pitchFamily="18" charset="0"/>
              </a:rPr>
              <a:t> </a:t>
            </a:r>
            <a:r>
              <a:rPr lang="en-US" sz="970" dirty="0" smtClean="0">
                <a:latin typeface="Palatino Linotype" pitchFamily="18" charset="0"/>
              </a:rPr>
              <a:t>   </a:t>
            </a:r>
            <a:r>
              <a:rPr lang="en-US" sz="970" dirty="0" smtClean="0">
                <a:latin typeface="Palatino Linotype" pitchFamily="18" charset="0"/>
              </a:rPr>
              <a:t>  </a:t>
            </a:r>
            <a:r>
              <a:rPr lang="en-US" sz="970" dirty="0" err="1" smtClean="0">
                <a:latin typeface="Palatino Linotype" pitchFamily="18" charset="0"/>
              </a:rPr>
              <a:t>Telp</a:t>
            </a:r>
            <a:r>
              <a:rPr lang="en-US" sz="970" dirty="0" smtClean="0">
                <a:latin typeface="Palatino Linotype" pitchFamily="18" charset="0"/>
              </a:rPr>
              <a:t> (022) 4231987</a:t>
            </a:r>
          </a:p>
          <a:p>
            <a:r>
              <a:rPr lang="en-US" sz="970" dirty="0" smtClean="0">
                <a:latin typeface="Palatino Linotype" pitchFamily="18" charset="0"/>
              </a:rPr>
              <a:t>4. </a:t>
            </a:r>
            <a:r>
              <a:rPr lang="en-US" sz="970" dirty="0" err="1" smtClean="0">
                <a:latin typeface="Palatino Linotype" pitchFamily="18" charset="0"/>
              </a:rPr>
              <a:t>Wisma</a:t>
            </a:r>
            <a:r>
              <a:rPr lang="en-US" sz="970" dirty="0" smtClean="0">
                <a:latin typeface="Palatino Linotype" pitchFamily="18" charset="0"/>
              </a:rPr>
              <a:t> Dago	            </a:t>
            </a:r>
            <a:r>
              <a:rPr lang="en-US" sz="970" dirty="0" err="1" smtClean="0">
                <a:latin typeface="Palatino Linotype" pitchFamily="18" charset="0"/>
              </a:rPr>
              <a:t>Telp</a:t>
            </a:r>
            <a:r>
              <a:rPr lang="en-US" sz="970" dirty="0" smtClean="0">
                <a:latin typeface="Palatino Linotype" pitchFamily="18" charset="0"/>
              </a:rPr>
              <a:t> (022) 2501356</a:t>
            </a:r>
          </a:p>
          <a:p>
            <a:r>
              <a:rPr lang="en-US" sz="970" dirty="0" smtClean="0">
                <a:latin typeface="Palatino Linotype" pitchFamily="18" charset="0"/>
              </a:rPr>
              <a:t>5. </a:t>
            </a:r>
            <a:r>
              <a:rPr lang="en-US" sz="970" dirty="0" err="1" smtClean="0">
                <a:latin typeface="Palatino Linotype" pitchFamily="18" charset="0"/>
              </a:rPr>
              <a:t>D’Qure</a:t>
            </a:r>
            <a:r>
              <a:rPr lang="en-US" sz="970" dirty="0" smtClean="0">
                <a:latin typeface="Palatino Linotype" pitchFamily="18" charset="0"/>
              </a:rPr>
              <a:t>	            </a:t>
            </a:r>
            <a:r>
              <a:rPr lang="en-US" sz="970" dirty="0" err="1" smtClean="0">
                <a:latin typeface="Palatino Linotype" pitchFamily="18" charset="0"/>
              </a:rPr>
              <a:t>Telp</a:t>
            </a:r>
            <a:r>
              <a:rPr lang="en-US" sz="970" dirty="0" smtClean="0">
                <a:latin typeface="Palatino Linotype" pitchFamily="18" charset="0"/>
              </a:rPr>
              <a:t> (022) 2503536</a:t>
            </a:r>
            <a:endParaRPr lang="en-US" sz="970" dirty="0">
              <a:latin typeface="Palatino Linotype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0" y="2514600"/>
            <a:ext cx="2286000" cy="2133600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entagon 16"/>
          <p:cNvSpPr/>
          <p:nvPr/>
        </p:nvSpPr>
        <p:spPr>
          <a:xfrm>
            <a:off x="6477000" y="914400"/>
            <a:ext cx="1371600" cy="304800"/>
          </a:xfrm>
          <a:prstGeom prst="homePlate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entagon 17"/>
          <p:cNvSpPr/>
          <p:nvPr/>
        </p:nvSpPr>
        <p:spPr>
          <a:xfrm>
            <a:off x="6477000" y="3733800"/>
            <a:ext cx="1371600" cy="304800"/>
          </a:xfrm>
          <a:prstGeom prst="homePlate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2114490"/>
            <a:ext cx="1981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BIAYA  PELATIHAN  DAPAT  </a:t>
            </a:r>
          </a:p>
          <a:p>
            <a:r>
              <a:rPr lang="en-US" sz="1000" b="1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DI  TRANSFER  KE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917</Words>
  <Application>Microsoft Office PowerPoint</Application>
  <PresentationFormat>On-screen Show (4:3)</PresentationFormat>
  <Paragraphs>166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CEP-LPPM-ITB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Iqbal</dc:creator>
  <cp:lastModifiedBy>Iqbal</cp:lastModifiedBy>
  <cp:revision>46</cp:revision>
  <dcterms:created xsi:type="dcterms:W3CDTF">2009-04-28T02:20:50Z</dcterms:created>
  <dcterms:modified xsi:type="dcterms:W3CDTF">2009-04-29T01:46:00Z</dcterms:modified>
</cp:coreProperties>
</file>