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7" r:id="rId2"/>
    <p:sldId id="279" r:id="rId3"/>
    <p:sldId id="280" r:id="rId4"/>
    <p:sldId id="281" r:id="rId5"/>
    <p:sldId id="282" r:id="rId6"/>
    <p:sldId id="283" r:id="rId7"/>
    <p:sldId id="275" r:id="rId8"/>
    <p:sldId id="261" r:id="rId9"/>
    <p:sldId id="262" r:id="rId10"/>
    <p:sldId id="269" r:id="rId11"/>
    <p:sldId id="277" r:id="rId12"/>
    <p:sldId id="278" r:id="rId13"/>
    <p:sldId id="292" r:id="rId14"/>
    <p:sldId id="293" r:id="rId15"/>
  </p:sldIdLst>
  <p:sldSz cx="12161838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852" y="-84"/>
      </p:cViewPr>
      <p:guideLst>
        <p:guide orient="horz" pos="2160"/>
        <p:guide pos="383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FD4A13-9F96-4314-BEFA-39811AAFA8CC}" type="datetimeFigureOut">
              <a:rPr lang="id-ID" smtClean="0"/>
              <a:pPr/>
              <a:t>15/04/2017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8938" y="685800"/>
            <a:ext cx="60801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d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F222EA-D29A-43A8-946E-783294F7ACCA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741411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2138" y="2130428"/>
            <a:ext cx="10337562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4277" y="3886200"/>
            <a:ext cx="851328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1E107-0AC4-4A05-AAEC-EEED87D57DC4}" type="datetimeFigureOut">
              <a:rPr lang="id-ID" smtClean="0"/>
              <a:pPr/>
              <a:t>15/04/2017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2961B-C62E-4EE7-9978-6F5B08F1DEDD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9470415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1E107-0AC4-4A05-AAEC-EEED87D57DC4}" type="datetimeFigureOut">
              <a:rPr lang="id-ID" smtClean="0"/>
              <a:pPr/>
              <a:t>15/04/2017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2961B-C62E-4EE7-9978-6F5B08F1DEDD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8930528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7332" y="274641"/>
            <a:ext cx="2736414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8092" y="274641"/>
            <a:ext cx="8006543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1E107-0AC4-4A05-AAEC-EEED87D57DC4}" type="datetimeFigureOut">
              <a:rPr lang="id-ID" smtClean="0"/>
              <a:pPr/>
              <a:t>15/04/2017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2961B-C62E-4EE7-9978-6F5B08F1DEDD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4895325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1E107-0AC4-4A05-AAEC-EEED87D57DC4}" type="datetimeFigureOut">
              <a:rPr lang="id-ID" smtClean="0"/>
              <a:pPr/>
              <a:t>15/04/2017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2961B-C62E-4EE7-9978-6F5B08F1DEDD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8836695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0702" y="4406903"/>
            <a:ext cx="10337562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0702" y="2906713"/>
            <a:ext cx="10337562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1E107-0AC4-4A05-AAEC-EEED87D57DC4}" type="datetimeFigureOut">
              <a:rPr lang="id-ID" smtClean="0"/>
              <a:pPr/>
              <a:t>15/04/2017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2961B-C62E-4EE7-9978-6F5B08F1DEDD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253772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8092" y="1600203"/>
            <a:ext cx="537147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2268" y="1600203"/>
            <a:ext cx="537147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1E107-0AC4-4A05-AAEC-EEED87D57DC4}" type="datetimeFigureOut">
              <a:rPr lang="id-ID" smtClean="0"/>
              <a:pPr/>
              <a:t>15/04/2017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2961B-C62E-4EE7-9978-6F5B08F1DEDD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4963467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8093" y="1535113"/>
            <a:ext cx="5373591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8093" y="2174875"/>
            <a:ext cx="5373591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8047" y="1535113"/>
            <a:ext cx="5375701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8047" y="2174875"/>
            <a:ext cx="5375701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1E107-0AC4-4A05-AAEC-EEED87D57DC4}" type="datetimeFigureOut">
              <a:rPr lang="id-ID" smtClean="0"/>
              <a:pPr/>
              <a:t>15/04/2017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2961B-C62E-4EE7-9978-6F5B08F1DEDD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9975778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1E107-0AC4-4A05-AAEC-EEED87D57DC4}" type="datetimeFigureOut">
              <a:rPr lang="id-ID" smtClean="0"/>
              <a:pPr/>
              <a:t>15/04/2017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2961B-C62E-4EE7-9978-6F5B08F1DEDD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5987831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1E107-0AC4-4A05-AAEC-EEED87D57DC4}" type="datetimeFigureOut">
              <a:rPr lang="id-ID" smtClean="0"/>
              <a:pPr/>
              <a:t>15/04/2017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2961B-C62E-4EE7-9978-6F5B08F1DEDD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304858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094" y="273050"/>
            <a:ext cx="4001161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54941" y="273053"/>
            <a:ext cx="679880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094" y="1435103"/>
            <a:ext cx="4001161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1E107-0AC4-4A05-AAEC-EEED87D57DC4}" type="datetimeFigureOut">
              <a:rPr lang="id-ID" smtClean="0"/>
              <a:pPr/>
              <a:t>15/04/2017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2961B-C62E-4EE7-9978-6F5B08F1DEDD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79937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3805" y="4800600"/>
            <a:ext cx="7297103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3805" y="612775"/>
            <a:ext cx="7297103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3805" y="5367338"/>
            <a:ext cx="7297103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1E107-0AC4-4A05-AAEC-EEED87D57DC4}" type="datetimeFigureOut">
              <a:rPr lang="id-ID" smtClean="0"/>
              <a:pPr/>
              <a:t>15/04/2017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2961B-C62E-4EE7-9978-6F5B08F1DEDD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856046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8092" y="274638"/>
            <a:ext cx="1094565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8092" y="1600203"/>
            <a:ext cx="10945654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8092" y="6356353"/>
            <a:ext cx="28377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91E107-0AC4-4A05-AAEC-EEED87D57DC4}" type="datetimeFigureOut">
              <a:rPr lang="id-ID" smtClean="0"/>
              <a:pPr/>
              <a:t>15/04/2017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55296" y="6356353"/>
            <a:ext cx="385124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15984" y="6356353"/>
            <a:ext cx="28377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02961B-C62E-4EE7-9978-6F5B08F1DEDD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7625586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10" Type="http://schemas.openxmlformats.org/officeDocument/2006/relationships/image" Target="../media/image3.emf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d-ID" dirty="0" smtClean="0"/>
              <a:t>Prosedur Teknis Pengisian Aplikasi Pengukuran TKT Offline </a:t>
            </a:r>
            <a:endParaRPr lang="id-ID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5520" y="3886200"/>
            <a:ext cx="9362044" cy="1752600"/>
          </a:xfrm>
        </p:spPr>
        <p:txBody>
          <a:bodyPr/>
          <a:lstStyle/>
          <a:p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Direktorat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Riset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dan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Pengabdian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kepadaMasyarakat</a:t>
            </a:r>
            <a:endParaRPr lang="en-US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Ditjen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Penguatan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Riset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dan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Pengembangan</a:t>
            </a:r>
            <a:endParaRPr lang="en-US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April 2017</a:t>
            </a:r>
            <a:endParaRPr lang="id-ID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276036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0304" y="188640"/>
            <a:ext cx="10945654" cy="1143000"/>
          </a:xfrm>
        </p:spPr>
        <p:txBody>
          <a:bodyPr/>
          <a:lstStyle/>
          <a:p>
            <a:pPr algn="l"/>
            <a:r>
              <a:rPr lang="id-ID" dirty="0" smtClean="0"/>
              <a:t>3. Mulai Pengukuran TKT</a:t>
            </a:r>
            <a:endParaRPr lang="id-ID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986" y="2132859"/>
            <a:ext cx="11875871" cy="45861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4" name="Straight Arrow Connector 13"/>
          <p:cNvCxnSpPr>
            <a:stCxn id="16" idx="1"/>
          </p:cNvCxnSpPr>
          <p:nvPr/>
        </p:nvCxnSpPr>
        <p:spPr>
          <a:xfrm flipH="1">
            <a:off x="6847104" y="1527810"/>
            <a:ext cx="1340824" cy="592497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Oval 14"/>
          <p:cNvSpPr/>
          <p:nvPr/>
        </p:nvSpPr>
        <p:spPr>
          <a:xfrm>
            <a:off x="4452777" y="2120305"/>
            <a:ext cx="4118245" cy="30058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6" name="Content Placeholder 2"/>
          <p:cNvSpPr>
            <a:spLocks noGrp="1"/>
          </p:cNvSpPr>
          <p:nvPr>
            <p:ph idx="1"/>
          </p:nvPr>
        </p:nvSpPr>
        <p:spPr>
          <a:xfrm>
            <a:off x="8187928" y="935313"/>
            <a:ext cx="3666895" cy="1184995"/>
          </a:xfrm>
          <a:ln>
            <a:solidFill>
              <a:srgbClr val="0070C0"/>
            </a:solidFill>
          </a:ln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id-ID" sz="2400" dirty="0" smtClean="0"/>
              <a:t>Sesuaikan bidang penelitian Anda dengan memilih sheet yang telah disediakan</a:t>
            </a:r>
            <a:endParaRPr lang="id-ID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8129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986" y="2132859"/>
            <a:ext cx="11875871" cy="45861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Oval 9"/>
          <p:cNvSpPr/>
          <p:nvPr/>
        </p:nvSpPr>
        <p:spPr>
          <a:xfrm>
            <a:off x="7235244" y="2420888"/>
            <a:ext cx="1245051" cy="57606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Oval 5"/>
          <p:cNvSpPr/>
          <p:nvPr/>
        </p:nvSpPr>
        <p:spPr>
          <a:xfrm>
            <a:off x="142984" y="2486819"/>
            <a:ext cx="1245051" cy="57606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1100715" y="1628800"/>
            <a:ext cx="1149278" cy="7920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5889375" y="1628801"/>
            <a:ext cx="1968397" cy="762583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608094" y="443806"/>
            <a:ext cx="6627152" cy="1184995"/>
          </a:xfrm>
          <a:ln>
            <a:solidFill>
              <a:srgbClr val="0070C0"/>
            </a:solidFill>
          </a:ln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id-ID" dirty="0" smtClean="0"/>
              <a:t>Mulai pengisian dari TKT 1 dengan cara memasukkan nilai capaian pada masing-masing indikator</a:t>
            </a:r>
            <a:endParaRPr lang="id-ID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9315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986" y="2132859"/>
            <a:ext cx="11875871" cy="45861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Oval 9"/>
          <p:cNvSpPr/>
          <p:nvPr/>
        </p:nvSpPr>
        <p:spPr>
          <a:xfrm>
            <a:off x="8523315" y="2547789"/>
            <a:ext cx="3303993" cy="57606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prstClr val="white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8454505" y="1751567"/>
            <a:ext cx="1968397" cy="762583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1292262" y="566572"/>
            <a:ext cx="10151953" cy="1184995"/>
          </a:xfrm>
          <a:ln>
            <a:solidFill>
              <a:srgbClr val="0070C0"/>
            </a:solidFill>
          </a:ln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id-ID" dirty="0" smtClean="0"/>
              <a:t>Perhatikan pada kolom </a:t>
            </a:r>
            <a:r>
              <a:rPr lang="id-ID" dirty="0" smtClean="0">
                <a:solidFill>
                  <a:srgbClr val="FF0000"/>
                </a:solidFill>
              </a:rPr>
              <a:t>Keterangan</a:t>
            </a:r>
            <a:r>
              <a:rPr lang="id-ID" dirty="0" smtClean="0"/>
              <a:t>, </a:t>
            </a:r>
          </a:p>
          <a:p>
            <a:r>
              <a:rPr lang="id-ID" dirty="0" smtClean="0"/>
              <a:t>Jika tertulis “PENGUKURAN DILANJUTKAN KE TKT BERIKUTNYA” maka lanjutkan pengisian indikator pada TKT berikutnya.</a:t>
            </a:r>
          </a:p>
          <a:p>
            <a:r>
              <a:rPr lang="id-ID" dirty="0" smtClean="0"/>
              <a:t>Jika tertulis “PENGUKURAN BERHENTI DI SINI” maka hentikan pengisian indikator dan nilai TKT Anda sudah bisa dilihat pada kolom </a:t>
            </a:r>
            <a:r>
              <a:rPr lang="id-ID" dirty="0" smtClean="0">
                <a:solidFill>
                  <a:srgbClr val="FF0000"/>
                </a:solidFill>
              </a:rPr>
              <a:t>NILAI TKT</a:t>
            </a:r>
            <a:r>
              <a:rPr lang="id-ID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34523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1850" y="692696"/>
            <a:ext cx="4898188" cy="3010346"/>
          </a:xfrm>
        </p:spPr>
        <p:txBody>
          <a:bodyPr>
            <a:normAutofit/>
          </a:bodyPr>
          <a:lstStyle/>
          <a:p>
            <a:r>
              <a:rPr lang="id-ID" dirty="0" smtClean="0"/>
              <a:t>Ringkasan Pengukuran TKT Anda tersedia pada sheet </a:t>
            </a:r>
            <a:r>
              <a:rPr lang="id-ID" b="1" dirty="0" smtClean="0">
                <a:solidFill>
                  <a:srgbClr val="FF0000"/>
                </a:solidFill>
              </a:rPr>
              <a:t>RINGKASAN</a:t>
            </a:r>
            <a:endParaRPr lang="id-ID" b="1" dirty="0">
              <a:solidFill>
                <a:srgbClr val="FF00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6692" y="476673"/>
            <a:ext cx="5038760" cy="5968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903324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092" y="2895600"/>
            <a:ext cx="10945654" cy="1143000"/>
          </a:xfrm>
        </p:spPr>
        <p:txBody>
          <a:bodyPr/>
          <a:lstStyle/>
          <a:p>
            <a:r>
              <a:rPr lang="id-ID" b="1" dirty="0" smtClean="0"/>
              <a:t>TERIMA KASIH</a:t>
            </a:r>
            <a:endParaRPr lang="id-ID" b="1" dirty="0"/>
          </a:p>
        </p:txBody>
      </p:sp>
    </p:spTree>
    <p:extLst>
      <p:ext uri="{BB962C8B-B14F-4D97-AF65-F5344CB8AC3E}">
        <p14:creationId xmlns:p14="http://schemas.microsoft.com/office/powerpoint/2010/main" val="19226554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12418" y="326682"/>
            <a:ext cx="10412782" cy="523875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PANDUAN PENELITIAN DAN PENGABDIAN KEPADA MASYAARAKAT TAHUN 2017 EDISI XI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38127" y="1101722"/>
            <a:ext cx="1657350" cy="31055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BAGIAN UMUM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110713" y="1101336"/>
            <a:ext cx="2297997" cy="31055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SKEMA PENELITIAN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644797" y="1101687"/>
            <a:ext cx="2461154" cy="31055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SKEMA PENGABDIAN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160983" y="1097044"/>
            <a:ext cx="2431095" cy="31055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LAMPIRAN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333300" y="1099423"/>
            <a:ext cx="1642638" cy="31055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BAGIAN AKHIR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 flipH="1">
            <a:off x="700886" y="1415355"/>
            <a:ext cx="11531" cy="1026279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702395" y="2142902"/>
            <a:ext cx="370283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075655" y="2053401"/>
            <a:ext cx="1564775" cy="21726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BAB 1 PENDAHULUAN</a:t>
            </a:r>
            <a:endParaRPr lang="en-US" sz="1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702395" y="2422911"/>
            <a:ext cx="370283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1075657" y="2326578"/>
            <a:ext cx="1564774" cy="21726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BAB 2 PENGELOLAAN</a:t>
            </a:r>
            <a:endParaRPr lang="en-US" sz="1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296948" y="2069046"/>
            <a:ext cx="1767115" cy="20004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chemeClr val="bg1"/>
                </a:solidFill>
              </a:rPr>
              <a:t>BAB 3 PKLN</a:t>
            </a:r>
            <a:endParaRPr lang="en-US" sz="1200" dirty="0">
              <a:solidFill>
                <a:schemeClr val="bg1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2878238" y="2169065"/>
            <a:ext cx="370283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2878238" y="2427673"/>
            <a:ext cx="370283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2886942" y="1407595"/>
            <a:ext cx="4034" cy="4635985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3296948" y="2342221"/>
            <a:ext cx="1767115" cy="20162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chemeClr val="bg1"/>
                </a:solidFill>
              </a:rPr>
              <a:t>BAB 4 PBK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3296948" y="2692462"/>
            <a:ext cx="1767115" cy="201622"/>
          </a:xfrm>
          <a:prstGeom prst="rect">
            <a:avLst/>
          </a:prstGeom>
          <a:solidFill>
            <a:schemeClr val="accent2">
              <a:lumMod val="75000"/>
            </a:schemeClr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chemeClr val="bg1"/>
                </a:solidFill>
              </a:rPr>
              <a:t>BAB 5 PSN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287337" y="2952652"/>
            <a:ext cx="1767115" cy="200041"/>
          </a:xfrm>
          <a:prstGeom prst="rect">
            <a:avLst/>
          </a:prstGeom>
          <a:solidFill>
            <a:schemeClr val="accent2">
              <a:lumMod val="75000"/>
            </a:schemeClr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chemeClr val="bg1"/>
                </a:solidFill>
              </a:rPr>
              <a:t>BAB 6 P3S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3287337" y="3225827"/>
            <a:ext cx="1767115" cy="201622"/>
          </a:xfrm>
          <a:prstGeom prst="rect">
            <a:avLst/>
          </a:prstGeom>
          <a:solidFill>
            <a:schemeClr val="accent2">
              <a:lumMod val="75000"/>
            </a:schemeClr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chemeClr val="bg1"/>
                </a:solidFill>
              </a:rPr>
              <a:t>BAB 7 PUSN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274657" y="3688060"/>
            <a:ext cx="1767115" cy="201622"/>
          </a:xfrm>
          <a:prstGeom prst="rect">
            <a:avLst/>
          </a:prstGeom>
          <a:solidFill>
            <a:schemeClr val="accent2">
              <a:lumMod val="50000"/>
            </a:schemeClr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chemeClr val="bg1"/>
                </a:solidFill>
              </a:rPr>
              <a:t>BAB 8 PDP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3274657" y="3963525"/>
            <a:ext cx="1767115" cy="200041"/>
          </a:xfrm>
          <a:prstGeom prst="rect">
            <a:avLst/>
          </a:prstGeom>
          <a:solidFill>
            <a:schemeClr val="accent2">
              <a:lumMod val="50000"/>
            </a:schemeClr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chemeClr val="bg1"/>
                </a:solidFill>
              </a:rPr>
              <a:t>BAB </a:t>
            </a:r>
            <a:r>
              <a:rPr lang="en-US" sz="1200" dirty="0">
                <a:solidFill>
                  <a:schemeClr val="bg1"/>
                </a:solidFill>
              </a:rPr>
              <a:t>9</a:t>
            </a:r>
            <a:r>
              <a:rPr lang="en-US" sz="1200" dirty="0" smtClean="0">
                <a:solidFill>
                  <a:schemeClr val="bg1"/>
                </a:solidFill>
              </a:rPr>
              <a:t> PKPT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274657" y="4236700"/>
            <a:ext cx="1767115" cy="201622"/>
          </a:xfrm>
          <a:prstGeom prst="rect">
            <a:avLst/>
          </a:prstGeom>
          <a:solidFill>
            <a:schemeClr val="accent2">
              <a:lumMod val="50000"/>
            </a:schemeClr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chemeClr val="bg1"/>
                </a:solidFill>
              </a:rPr>
              <a:t>BAB 10 PTP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3274657" y="4499061"/>
            <a:ext cx="1767115" cy="201622"/>
          </a:xfrm>
          <a:prstGeom prst="rect">
            <a:avLst/>
          </a:prstGeom>
          <a:solidFill>
            <a:schemeClr val="accent2">
              <a:lumMod val="50000"/>
            </a:schemeClr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chemeClr val="bg1"/>
                </a:solidFill>
              </a:rPr>
              <a:t>BAB 11 PDD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3274657" y="4774526"/>
            <a:ext cx="1767115" cy="200041"/>
          </a:xfrm>
          <a:prstGeom prst="rect">
            <a:avLst/>
          </a:prstGeom>
          <a:solidFill>
            <a:schemeClr val="accent2">
              <a:lumMod val="50000"/>
            </a:schemeClr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chemeClr val="bg1"/>
                </a:solidFill>
              </a:rPr>
              <a:t>BAB 12 PMDSU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3274657" y="5047701"/>
            <a:ext cx="1767115" cy="201622"/>
          </a:xfrm>
          <a:prstGeom prst="rect">
            <a:avLst/>
          </a:prstGeom>
          <a:solidFill>
            <a:schemeClr val="accent2">
              <a:lumMod val="50000"/>
            </a:schemeClr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chemeClr val="bg1"/>
                </a:solidFill>
              </a:rPr>
              <a:t>BAB 13 PPD</a:t>
            </a:r>
            <a:endParaRPr lang="en-US" sz="1200" dirty="0">
              <a:solidFill>
                <a:schemeClr val="bg1"/>
              </a:solidFill>
            </a:endParaRPr>
          </a:p>
        </p:txBody>
      </p:sp>
      <p:cxnSp>
        <p:nvCxnSpPr>
          <p:cNvPr id="29" name="Straight Arrow Connector 28"/>
          <p:cNvCxnSpPr/>
          <p:nvPr/>
        </p:nvCxnSpPr>
        <p:spPr>
          <a:xfrm>
            <a:off x="2886942" y="2787829"/>
            <a:ext cx="370283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2878238" y="3070534"/>
            <a:ext cx="370283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2878238" y="3329142"/>
            <a:ext cx="370283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2924087" y="4609703"/>
            <a:ext cx="370283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2915384" y="4892408"/>
            <a:ext cx="370283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2915384" y="5151016"/>
            <a:ext cx="370283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2905806" y="3794056"/>
            <a:ext cx="370283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2897102" y="4076761"/>
            <a:ext cx="370283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2897102" y="4335369"/>
            <a:ext cx="370283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5314393" y="2154557"/>
            <a:ext cx="370283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5693413" y="2069046"/>
            <a:ext cx="1767115" cy="20004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BAB 17 </a:t>
            </a:r>
            <a:r>
              <a:rPr lang="en-US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IbM</a:t>
            </a:r>
            <a:endParaRPr lang="en-US" sz="1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40" name="Straight Arrow Connector 39"/>
          <p:cNvCxnSpPr/>
          <p:nvPr/>
        </p:nvCxnSpPr>
        <p:spPr>
          <a:xfrm>
            <a:off x="5304815" y="2415495"/>
            <a:ext cx="370283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5296111" y="2698200"/>
            <a:ext cx="370283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>
            <a:off x="5296111" y="2956808"/>
            <a:ext cx="370283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5297879" y="1399780"/>
            <a:ext cx="6264" cy="3292254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/>
        </p:nvSpPr>
        <p:spPr>
          <a:xfrm>
            <a:off x="5693413" y="2342221"/>
            <a:ext cx="1767115" cy="20162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BAB 18 </a:t>
            </a:r>
            <a:r>
              <a:rPr lang="en-US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IbK</a:t>
            </a:r>
            <a:endParaRPr lang="en-US" sz="1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5693413" y="2617686"/>
            <a:ext cx="1767115" cy="20004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BAB 19 </a:t>
            </a:r>
            <a:r>
              <a:rPr lang="en-US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IbPE</a:t>
            </a:r>
            <a:endParaRPr lang="en-US" sz="1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5693413" y="2890861"/>
            <a:ext cx="1767115" cy="20162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BAB 20 </a:t>
            </a:r>
            <a:r>
              <a:rPr lang="en-US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IbPUD</a:t>
            </a:r>
            <a:endParaRPr lang="en-US" sz="1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5699583" y="3152375"/>
            <a:ext cx="1767115" cy="20004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BAB 21 </a:t>
            </a:r>
            <a:r>
              <a:rPr lang="en-US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IbKIK</a:t>
            </a:r>
            <a:endParaRPr lang="en-US" sz="1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5699583" y="3425550"/>
            <a:ext cx="1767115" cy="20162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BAB 22 </a:t>
            </a:r>
            <a:r>
              <a:rPr lang="en-US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IbW</a:t>
            </a:r>
            <a:endParaRPr lang="en-US" sz="1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5699583" y="3701015"/>
            <a:ext cx="1767115" cy="20004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BAB 23 </a:t>
            </a:r>
            <a:r>
              <a:rPr lang="en-US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IbW</a:t>
            </a:r>
            <a:r>
              <a:rPr 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-CSR</a:t>
            </a:r>
            <a:endParaRPr lang="en-US" sz="1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5699583" y="3974190"/>
            <a:ext cx="1767115" cy="20162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BAB 24 </a:t>
            </a:r>
            <a:r>
              <a:rPr lang="en-US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IbDM</a:t>
            </a:r>
            <a:endParaRPr lang="en-US" sz="1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5684227" y="4270724"/>
            <a:ext cx="1767115" cy="20004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BAB 25 KKN-PPM</a:t>
            </a:r>
            <a:endParaRPr lang="en-US" sz="1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52" name="Straight Arrow Connector 51"/>
          <p:cNvCxnSpPr/>
          <p:nvPr/>
        </p:nvCxnSpPr>
        <p:spPr>
          <a:xfrm>
            <a:off x="5314393" y="3254425"/>
            <a:ext cx="370283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>
            <a:off x="5304815" y="3515363"/>
            <a:ext cx="370283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>
            <a:off x="5296111" y="3798068"/>
            <a:ext cx="370283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>
            <a:off x="5296111" y="4056676"/>
            <a:ext cx="370283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>
            <a:off x="5312210" y="4367110"/>
            <a:ext cx="370283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ectangle 56"/>
          <p:cNvSpPr/>
          <p:nvPr/>
        </p:nvSpPr>
        <p:spPr>
          <a:xfrm>
            <a:off x="5673789" y="4581606"/>
            <a:ext cx="1767115" cy="20004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BAB 26 HI-LINK</a:t>
            </a:r>
            <a:endParaRPr lang="en-US" sz="1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58" name="Straight Arrow Connector 57"/>
          <p:cNvCxnSpPr/>
          <p:nvPr/>
        </p:nvCxnSpPr>
        <p:spPr>
          <a:xfrm>
            <a:off x="5301772" y="4677992"/>
            <a:ext cx="370283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angle 58"/>
          <p:cNvSpPr/>
          <p:nvPr/>
        </p:nvSpPr>
        <p:spPr>
          <a:xfrm>
            <a:off x="9960070" y="2049540"/>
            <a:ext cx="1928163" cy="193912"/>
          </a:xfrm>
          <a:prstGeom prst="rect">
            <a:avLst/>
          </a:prstGeom>
          <a:solidFill>
            <a:schemeClr val="bg2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A. TKT </a:t>
            </a:r>
            <a:endParaRPr lang="en-US" sz="1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60" name="Straight Arrow Connector 59"/>
          <p:cNvCxnSpPr/>
          <p:nvPr/>
        </p:nvCxnSpPr>
        <p:spPr>
          <a:xfrm>
            <a:off x="9541360" y="2149560"/>
            <a:ext cx="370283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>
            <a:off x="9561782" y="2689420"/>
            <a:ext cx="370283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>
            <a:off x="9554097" y="1388088"/>
            <a:ext cx="34278" cy="403457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Rectangle 62"/>
          <p:cNvSpPr/>
          <p:nvPr/>
        </p:nvSpPr>
        <p:spPr>
          <a:xfrm>
            <a:off x="9980493" y="2603970"/>
            <a:ext cx="1928163" cy="195445"/>
          </a:xfrm>
          <a:prstGeom prst="rect">
            <a:avLst/>
          </a:prstGeom>
          <a:solidFill>
            <a:schemeClr val="bg2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C. ANGGARAN</a:t>
            </a:r>
            <a:endParaRPr lang="en-US" sz="1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9980493" y="2879432"/>
            <a:ext cx="1928163" cy="193912"/>
          </a:xfrm>
          <a:prstGeom prst="rect">
            <a:avLst/>
          </a:prstGeom>
          <a:solidFill>
            <a:schemeClr val="bg2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D</a:t>
            </a:r>
            <a:r>
              <a:rPr 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 JADWAL</a:t>
            </a:r>
            <a:endParaRPr lang="en-US" sz="1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9980493" y="3152610"/>
            <a:ext cx="1928163" cy="195445"/>
          </a:xfrm>
          <a:prstGeom prst="rect">
            <a:avLst/>
          </a:prstGeom>
          <a:solidFill>
            <a:schemeClr val="bg2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E</a:t>
            </a:r>
            <a:r>
              <a:rPr 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 ORGANISASI</a:t>
            </a:r>
            <a:endParaRPr lang="en-US" sz="1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9970881" y="3412797"/>
            <a:ext cx="1928163" cy="193912"/>
          </a:xfrm>
          <a:prstGeom prst="rect">
            <a:avLst/>
          </a:prstGeom>
          <a:solidFill>
            <a:schemeClr val="bg2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F</a:t>
            </a:r>
            <a:r>
              <a:rPr 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 BIODATA</a:t>
            </a:r>
            <a:endParaRPr lang="en-US" sz="1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9970881" y="3685973"/>
            <a:ext cx="1928163" cy="195445"/>
          </a:xfrm>
          <a:prstGeom prst="rect">
            <a:avLst/>
          </a:prstGeom>
          <a:solidFill>
            <a:schemeClr val="bg2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G</a:t>
            </a:r>
            <a:r>
              <a:rPr 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 PERNYATAAN</a:t>
            </a:r>
            <a:endParaRPr lang="en-US" sz="1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9971681" y="3975246"/>
            <a:ext cx="1928163" cy="193912"/>
          </a:xfrm>
          <a:prstGeom prst="rect">
            <a:avLst/>
          </a:prstGeom>
          <a:solidFill>
            <a:schemeClr val="bg2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H</a:t>
            </a:r>
            <a:r>
              <a:rPr 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 CATATAN HARIAN</a:t>
            </a:r>
            <a:endParaRPr lang="en-US" sz="1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9966412" y="4223026"/>
            <a:ext cx="1928163" cy="195445"/>
          </a:xfrm>
          <a:prstGeom prst="rect">
            <a:avLst/>
          </a:prstGeom>
          <a:solidFill>
            <a:schemeClr val="bg2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I</a:t>
            </a:r>
            <a:r>
              <a:rPr 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 LAP. KEMAJUAN</a:t>
            </a:r>
            <a:endParaRPr lang="en-US" sz="1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9966412" y="4498488"/>
            <a:ext cx="1928163" cy="193912"/>
          </a:xfrm>
          <a:prstGeom prst="rect">
            <a:avLst/>
          </a:prstGeom>
          <a:solidFill>
            <a:schemeClr val="bg2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J. LAP. AKHIR YAHUN</a:t>
            </a:r>
            <a:endParaRPr lang="en-US" sz="1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9966412" y="4771666"/>
            <a:ext cx="1928163" cy="195445"/>
          </a:xfrm>
          <a:prstGeom prst="rect">
            <a:avLst/>
          </a:prstGeom>
          <a:solidFill>
            <a:schemeClr val="bg2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K. LAP. AKHIR</a:t>
            </a:r>
            <a:endParaRPr lang="en-US" sz="1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2" name="Rectangle 71"/>
          <p:cNvSpPr/>
          <p:nvPr/>
        </p:nvSpPr>
        <p:spPr>
          <a:xfrm>
            <a:off x="9948041" y="5043486"/>
            <a:ext cx="1928163" cy="193912"/>
          </a:xfrm>
          <a:prstGeom prst="rect">
            <a:avLst/>
          </a:prstGeom>
          <a:solidFill>
            <a:schemeClr val="bg2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L</a:t>
            </a:r>
            <a:r>
              <a:rPr 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 CAPAIAN LUARAN</a:t>
            </a:r>
            <a:endParaRPr lang="en-US" sz="1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9948041" y="5316662"/>
            <a:ext cx="1928163" cy="187180"/>
          </a:xfrm>
          <a:prstGeom prst="rect">
            <a:avLst/>
          </a:prstGeom>
          <a:solidFill>
            <a:schemeClr val="bg2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M. ARTIKEL, POSTER, PROFIL </a:t>
            </a:r>
            <a:endParaRPr lang="en-US" sz="11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74" name="Straight Arrow Connector 73"/>
          <p:cNvCxnSpPr/>
          <p:nvPr/>
        </p:nvCxnSpPr>
        <p:spPr>
          <a:xfrm>
            <a:off x="9580063" y="2987037"/>
            <a:ext cx="370283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/>
          <p:nvPr/>
        </p:nvCxnSpPr>
        <p:spPr>
          <a:xfrm>
            <a:off x="9570487" y="3247975"/>
            <a:ext cx="370283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/>
          <p:nvPr/>
        </p:nvCxnSpPr>
        <p:spPr>
          <a:xfrm>
            <a:off x="9561782" y="3530680"/>
            <a:ext cx="370283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/>
          <p:nvPr/>
        </p:nvCxnSpPr>
        <p:spPr>
          <a:xfrm>
            <a:off x="9561782" y="3789288"/>
            <a:ext cx="370283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/>
          <p:nvPr/>
        </p:nvCxnSpPr>
        <p:spPr>
          <a:xfrm>
            <a:off x="9588767" y="4067064"/>
            <a:ext cx="370283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/>
          <p:nvPr/>
        </p:nvCxnSpPr>
        <p:spPr>
          <a:xfrm>
            <a:off x="9579190" y="4328002"/>
            <a:ext cx="370283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/>
          <p:nvPr/>
        </p:nvCxnSpPr>
        <p:spPr>
          <a:xfrm>
            <a:off x="9570487" y="4610707"/>
            <a:ext cx="370283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/>
          <p:cNvCxnSpPr/>
          <p:nvPr/>
        </p:nvCxnSpPr>
        <p:spPr>
          <a:xfrm>
            <a:off x="9570487" y="4869315"/>
            <a:ext cx="370283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/>
          <p:nvPr/>
        </p:nvCxnSpPr>
        <p:spPr>
          <a:xfrm>
            <a:off x="9588767" y="5166932"/>
            <a:ext cx="370283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/>
          <p:nvPr/>
        </p:nvCxnSpPr>
        <p:spPr>
          <a:xfrm>
            <a:off x="9579190" y="5422658"/>
            <a:ext cx="370283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 flipH="1">
            <a:off x="7703270" y="1393402"/>
            <a:ext cx="11531" cy="1026279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/>
          <p:nvPr/>
        </p:nvCxnSpPr>
        <p:spPr>
          <a:xfrm>
            <a:off x="7704779" y="2155453"/>
            <a:ext cx="370283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Rectangle 85"/>
          <p:cNvSpPr/>
          <p:nvPr/>
        </p:nvSpPr>
        <p:spPr>
          <a:xfrm>
            <a:off x="8078041" y="2049540"/>
            <a:ext cx="1301510" cy="20799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BAB 27 PENUTUP</a:t>
            </a:r>
            <a:endParaRPr lang="en-US" sz="1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87" name="Straight Arrow Connector 86"/>
          <p:cNvCxnSpPr/>
          <p:nvPr/>
        </p:nvCxnSpPr>
        <p:spPr>
          <a:xfrm>
            <a:off x="7707039" y="2413690"/>
            <a:ext cx="370283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Rectangle 87"/>
          <p:cNvSpPr/>
          <p:nvPr/>
        </p:nvSpPr>
        <p:spPr>
          <a:xfrm>
            <a:off x="8088926" y="2317357"/>
            <a:ext cx="1301510" cy="20080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DAFTAR PUSTAKA</a:t>
            </a:r>
            <a:endParaRPr lang="en-US" sz="1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89" name="Straight Connector 88"/>
          <p:cNvCxnSpPr>
            <a:endCxn id="5" idx="0"/>
          </p:cNvCxnSpPr>
          <p:nvPr/>
        </p:nvCxnSpPr>
        <p:spPr>
          <a:xfrm>
            <a:off x="1066801" y="838079"/>
            <a:ext cx="0" cy="263641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>
            <a:off x="3186024" y="846706"/>
            <a:ext cx="0" cy="263641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/>
        </p:nvCxnSpPr>
        <p:spPr>
          <a:xfrm>
            <a:off x="5875373" y="833403"/>
            <a:ext cx="0" cy="263641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/>
          <p:nvPr/>
        </p:nvCxnSpPr>
        <p:spPr>
          <a:xfrm>
            <a:off x="8220976" y="846321"/>
            <a:ext cx="0" cy="263641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>
          <a:xfrm>
            <a:off x="10376530" y="833403"/>
            <a:ext cx="0" cy="263641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>
            <a:stCxn id="5" idx="3"/>
            <a:endCxn id="6" idx="1"/>
          </p:cNvCxnSpPr>
          <p:nvPr/>
        </p:nvCxnSpPr>
        <p:spPr>
          <a:xfrm flipV="1">
            <a:off x="1895476" y="1256610"/>
            <a:ext cx="215237" cy="386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>
            <a:stCxn id="6" idx="3"/>
            <a:endCxn id="7" idx="1"/>
          </p:cNvCxnSpPr>
          <p:nvPr/>
        </p:nvCxnSpPr>
        <p:spPr>
          <a:xfrm>
            <a:off x="4408710" y="1256612"/>
            <a:ext cx="236086" cy="351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>
            <a:stCxn id="7" idx="3"/>
            <a:endCxn id="9" idx="1"/>
          </p:cNvCxnSpPr>
          <p:nvPr/>
        </p:nvCxnSpPr>
        <p:spPr>
          <a:xfrm flipV="1">
            <a:off x="7105951" y="1254697"/>
            <a:ext cx="227349" cy="2264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>
            <a:stCxn id="9" idx="3"/>
            <a:endCxn id="8" idx="1"/>
          </p:cNvCxnSpPr>
          <p:nvPr/>
        </p:nvCxnSpPr>
        <p:spPr>
          <a:xfrm flipV="1">
            <a:off x="8975938" y="1252320"/>
            <a:ext cx="185044" cy="2379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Rectangle 97"/>
          <p:cNvSpPr/>
          <p:nvPr/>
        </p:nvSpPr>
        <p:spPr>
          <a:xfrm>
            <a:off x="2782382" y="2023494"/>
            <a:ext cx="2347885" cy="569753"/>
          </a:xfrm>
          <a:prstGeom prst="rect">
            <a:avLst/>
          </a:prstGeom>
          <a:noFill/>
          <a:ln w="19050">
            <a:solidFill>
              <a:schemeClr val="tx2">
                <a:lumMod val="60000"/>
                <a:lumOff val="4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9" name="Straight Connector 98"/>
          <p:cNvCxnSpPr>
            <a:stCxn id="98" idx="1"/>
          </p:cNvCxnSpPr>
          <p:nvPr/>
        </p:nvCxnSpPr>
        <p:spPr>
          <a:xfrm flipH="1">
            <a:off x="2174467" y="2308369"/>
            <a:ext cx="607914" cy="700562"/>
          </a:xfrm>
          <a:prstGeom prst="lin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Rectangle 99"/>
          <p:cNvSpPr/>
          <p:nvPr/>
        </p:nvSpPr>
        <p:spPr>
          <a:xfrm>
            <a:off x="1352820" y="2915046"/>
            <a:ext cx="117936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pc="5" dirty="0" err="1">
                <a:solidFill>
                  <a:schemeClr val="accent5">
                    <a:lumMod val="75000"/>
                  </a:schemeClr>
                </a:solidFill>
              </a:rPr>
              <a:t>Penelitian</a:t>
            </a:r>
            <a:r>
              <a:rPr lang="en-US" spc="5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endParaRPr lang="en-US" spc="5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en-US" spc="5" dirty="0" err="1" smtClean="0">
                <a:solidFill>
                  <a:schemeClr val="accent5">
                    <a:lumMod val="75000"/>
                  </a:schemeClr>
                </a:solidFill>
              </a:rPr>
              <a:t>Dasar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01" name="Rectangle 100"/>
          <p:cNvSpPr/>
          <p:nvPr/>
        </p:nvSpPr>
        <p:spPr>
          <a:xfrm>
            <a:off x="2792542" y="2678534"/>
            <a:ext cx="2347885" cy="881245"/>
          </a:xfrm>
          <a:prstGeom prst="rect">
            <a:avLst/>
          </a:prstGeom>
          <a:noFill/>
          <a:ln w="19050">
            <a:solidFill>
              <a:schemeClr val="accent2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2" name="Straight Connector 101"/>
          <p:cNvCxnSpPr>
            <a:stCxn id="101" idx="1"/>
          </p:cNvCxnSpPr>
          <p:nvPr/>
        </p:nvCxnSpPr>
        <p:spPr>
          <a:xfrm flipH="1">
            <a:off x="2110714" y="3119155"/>
            <a:ext cx="681828" cy="740386"/>
          </a:xfrm>
          <a:prstGeom prst="line">
            <a:avLst/>
          </a:prstGeom>
          <a:ln w="19050">
            <a:solidFill>
              <a:schemeClr val="accent2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Rectangle 102"/>
          <p:cNvSpPr/>
          <p:nvPr/>
        </p:nvSpPr>
        <p:spPr>
          <a:xfrm>
            <a:off x="1359336" y="3819332"/>
            <a:ext cx="117936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pc="5" dirty="0" err="1">
                <a:solidFill>
                  <a:schemeClr val="accent5">
                    <a:lumMod val="75000"/>
                  </a:schemeClr>
                </a:solidFill>
              </a:rPr>
              <a:t>Penelitian</a:t>
            </a:r>
            <a:r>
              <a:rPr lang="en-US" spc="5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endParaRPr lang="en-US" spc="5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en-US" spc="5" dirty="0" err="1" smtClean="0">
                <a:solidFill>
                  <a:schemeClr val="accent5">
                    <a:lumMod val="75000"/>
                  </a:schemeClr>
                </a:solidFill>
              </a:rPr>
              <a:t>Terapan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04" name="Rectangle 103"/>
          <p:cNvSpPr/>
          <p:nvPr/>
        </p:nvSpPr>
        <p:spPr>
          <a:xfrm>
            <a:off x="2792542" y="3675821"/>
            <a:ext cx="2347885" cy="1629182"/>
          </a:xfrm>
          <a:prstGeom prst="rect">
            <a:avLst/>
          </a:prstGeom>
          <a:noFill/>
          <a:ln w="19050">
            <a:solidFill>
              <a:schemeClr val="accent2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5" name="Straight Connector 104"/>
          <p:cNvCxnSpPr>
            <a:stCxn id="104" idx="1"/>
          </p:cNvCxnSpPr>
          <p:nvPr/>
        </p:nvCxnSpPr>
        <p:spPr>
          <a:xfrm flipH="1">
            <a:off x="2415396" y="4490412"/>
            <a:ext cx="377145" cy="395268"/>
          </a:xfrm>
          <a:prstGeom prst="line">
            <a:avLst/>
          </a:prstGeom>
          <a:ln w="19050">
            <a:solidFill>
              <a:schemeClr val="accent2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Rectangle 105"/>
          <p:cNvSpPr/>
          <p:nvPr/>
        </p:nvSpPr>
        <p:spPr>
          <a:xfrm>
            <a:off x="1352819" y="4660472"/>
            <a:ext cx="134197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pc="5" dirty="0" err="1" smtClean="0">
                <a:solidFill>
                  <a:schemeClr val="accent5">
                    <a:lumMod val="75000"/>
                  </a:schemeClr>
                </a:solidFill>
              </a:rPr>
              <a:t>Penelitian</a:t>
            </a:r>
            <a:r>
              <a:rPr lang="en-US" spc="5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</a:p>
          <a:p>
            <a:r>
              <a:rPr lang="en-US" spc="5" dirty="0" err="1" smtClean="0">
                <a:solidFill>
                  <a:schemeClr val="accent5">
                    <a:lumMod val="75000"/>
                  </a:schemeClr>
                </a:solidFill>
              </a:rPr>
              <a:t>Peningkatan</a:t>
            </a:r>
            <a:endParaRPr lang="en-US" spc="5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en-US" spc="5" dirty="0" err="1" smtClean="0">
                <a:solidFill>
                  <a:schemeClr val="accent5">
                    <a:lumMod val="75000"/>
                  </a:schemeClr>
                </a:solidFill>
              </a:rPr>
              <a:t>Kapasitas</a:t>
            </a:r>
            <a:r>
              <a:rPr lang="en-US" spc="5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07" name="Rectangle 106"/>
          <p:cNvSpPr/>
          <p:nvPr/>
        </p:nvSpPr>
        <p:spPr>
          <a:xfrm>
            <a:off x="3321016" y="5406898"/>
            <a:ext cx="1767115" cy="201622"/>
          </a:xfrm>
          <a:prstGeom prst="rect">
            <a:avLst/>
          </a:prstGeom>
          <a:solidFill>
            <a:srgbClr val="7030A0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chemeClr val="bg1"/>
                </a:solidFill>
              </a:rPr>
              <a:t>BAB 14 PDUPT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08" name="Rectangle 107"/>
          <p:cNvSpPr/>
          <p:nvPr/>
        </p:nvSpPr>
        <p:spPr>
          <a:xfrm>
            <a:off x="3293086" y="5667088"/>
            <a:ext cx="1767115" cy="200041"/>
          </a:xfrm>
          <a:prstGeom prst="rect">
            <a:avLst/>
          </a:prstGeom>
          <a:solidFill>
            <a:srgbClr val="7030A0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chemeClr val="bg1"/>
                </a:solidFill>
              </a:rPr>
              <a:t>BAB 15 PTUPT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09" name="Rectangle 108"/>
          <p:cNvSpPr/>
          <p:nvPr/>
        </p:nvSpPr>
        <p:spPr>
          <a:xfrm>
            <a:off x="3293086" y="5940263"/>
            <a:ext cx="1767115" cy="201622"/>
          </a:xfrm>
          <a:prstGeom prst="rect">
            <a:avLst/>
          </a:prstGeom>
          <a:solidFill>
            <a:srgbClr val="7030A0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chemeClr val="bg1"/>
                </a:solidFill>
              </a:rPr>
              <a:t>BAB 16 PPUPT</a:t>
            </a:r>
            <a:endParaRPr lang="en-US" sz="1200" dirty="0">
              <a:solidFill>
                <a:schemeClr val="bg1"/>
              </a:solidFill>
            </a:endParaRPr>
          </a:p>
        </p:txBody>
      </p:sp>
      <p:cxnSp>
        <p:nvCxnSpPr>
          <p:cNvPr id="110" name="Straight Arrow Connector 109"/>
          <p:cNvCxnSpPr/>
          <p:nvPr/>
        </p:nvCxnSpPr>
        <p:spPr>
          <a:xfrm>
            <a:off x="2892691" y="5502265"/>
            <a:ext cx="370283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Arrow Connector 110"/>
          <p:cNvCxnSpPr/>
          <p:nvPr/>
        </p:nvCxnSpPr>
        <p:spPr>
          <a:xfrm>
            <a:off x="2883986" y="5784970"/>
            <a:ext cx="370283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Arrow Connector 111"/>
          <p:cNvCxnSpPr/>
          <p:nvPr/>
        </p:nvCxnSpPr>
        <p:spPr>
          <a:xfrm>
            <a:off x="2883986" y="6043578"/>
            <a:ext cx="370283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Rectangle 112"/>
          <p:cNvSpPr/>
          <p:nvPr/>
        </p:nvSpPr>
        <p:spPr>
          <a:xfrm>
            <a:off x="2798290" y="5392970"/>
            <a:ext cx="2347885" cy="881245"/>
          </a:xfrm>
          <a:prstGeom prst="rect">
            <a:avLst/>
          </a:prstGeom>
          <a:noFill/>
          <a:ln w="19050">
            <a:solidFill>
              <a:schemeClr val="accent2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4" name="Straight Connector 113"/>
          <p:cNvCxnSpPr>
            <a:stCxn id="113" idx="1"/>
          </p:cNvCxnSpPr>
          <p:nvPr/>
        </p:nvCxnSpPr>
        <p:spPr>
          <a:xfrm flipH="1">
            <a:off x="2504384" y="5833591"/>
            <a:ext cx="293906" cy="283270"/>
          </a:xfrm>
          <a:prstGeom prst="line">
            <a:avLst/>
          </a:prstGeom>
          <a:ln w="19050">
            <a:solidFill>
              <a:schemeClr val="accent2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Rectangle 114"/>
          <p:cNvSpPr/>
          <p:nvPr/>
        </p:nvSpPr>
        <p:spPr>
          <a:xfrm>
            <a:off x="1367625" y="5912158"/>
            <a:ext cx="13623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pc="5" dirty="0" err="1">
                <a:solidFill>
                  <a:schemeClr val="accent5">
                    <a:lumMod val="75000"/>
                  </a:schemeClr>
                </a:solidFill>
              </a:rPr>
              <a:t>Penelitian</a:t>
            </a:r>
            <a:r>
              <a:rPr lang="en-US" spc="5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endParaRPr lang="en-US" spc="5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en-US" dirty="0" err="1" smtClean="0">
                <a:solidFill>
                  <a:schemeClr val="accent5">
                    <a:lumMod val="75000"/>
                  </a:schemeClr>
                </a:solidFill>
              </a:rPr>
              <a:t>Unggulan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 PT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16" name="Rectangle 115"/>
          <p:cNvSpPr/>
          <p:nvPr/>
        </p:nvSpPr>
        <p:spPr>
          <a:xfrm>
            <a:off x="-2241" y="3840400"/>
            <a:ext cx="126201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spc="5" dirty="0" err="1" smtClean="0"/>
              <a:t>Kompetitif</a:t>
            </a:r>
            <a:r>
              <a:rPr lang="en-US" b="1" spc="5" dirty="0" smtClean="0"/>
              <a:t> </a:t>
            </a:r>
          </a:p>
          <a:p>
            <a:r>
              <a:rPr lang="en-US" b="1" spc="5" dirty="0" smtClean="0"/>
              <a:t>Nasional</a:t>
            </a:r>
            <a:endParaRPr lang="en-US" b="1" dirty="0"/>
          </a:p>
        </p:txBody>
      </p:sp>
      <p:sp>
        <p:nvSpPr>
          <p:cNvPr id="117" name="Rectangle 116"/>
          <p:cNvSpPr/>
          <p:nvPr/>
        </p:nvSpPr>
        <p:spPr>
          <a:xfrm>
            <a:off x="-30682" y="5904217"/>
            <a:ext cx="151855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spc="5" dirty="0" err="1" smtClean="0">
                <a:solidFill>
                  <a:schemeClr val="tx2">
                    <a:lumMod val="75000"/>
                  </a:schemeClr>
                </a:solidFill>
              </a:rPr>
              <a:t>Desentralisasi</a:t>
            </a:r>
            <a:endParaRPr lang="en-US" b="1" spc="5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118" name="Straight Connector 117"/>
          <p:cNvCxnSpPr/>
          <p:nvPr/>
        </p:nvCxnSpPr>
        <p:spPr>
          <a:xfrm>
            <a:off x="1391115" y="3015427"/>
            <a:ext cx="0" cy="2510593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/>
          <p:nvPr/>
        </p:nvCxnSpPr>
        <p:spPr>
          <a:xfrm>
            <a:off x="1417934" y="5867129"/>
            <a:ext cx="0" cy="68341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Rectangle 119"/>
          <p:cNvSpPr/>
          <p:nvPr/>
        </p:nvSpPr>
        <p:spPr>
          <a:xfrm>
            <a:off x="9980493" y="2333918"/>
            <a:ext cx="1928163" cy="193912"/>
          </a:xfrm>
          <a:prstGeom prst="rect">
            <a:avLst/>
          </a:prstGeom>
          <a:solidFill>
            <a:schemeClr val="bg2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B</a:t>
            </a:r>
            <a:r>
              <a:rPr 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 RUMPUN ILMU </a:t>
            </a:r>
            <a:endParaRPr lang="en-US" sz="1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121" name="Straight Arrow Connector 120"/>
          <p:cNvCxnSpPr/>
          <p:nvPr/>
        </p:nvCxnSpPr>
        <p:spPr>
          <a:xfrm>
            <a:off x="9561782" y="2433938"/>
            <a:ext cx="370283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 animBg="1"/>
      <p:bldP spid="100" grpId="0"/>
      <p:bldP spid="101" grpId="0" animBg="1"/>
      <p:bldP spid="103" grpId="0"/>
      <p:bldP spid="104" grpId="0" animBg="1"/>
      <p:bldP spid="106" grpId="0"/>
      <p:bldP spid="113" grpId="0" animBg="1"/>
      <p:bldP spid="115" grpId="0"/>
      <p:bldP spid="116" grpId="0"/>
      <p:bldP spid="1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7761" y="1138814"/>
            <a:ext cx="652921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</a:rPr>
              <a:t>TABEL BIAYA DASAR PENELITIA</a:t>
            </a:r>
            <a:r>
              <a:rPr lang="id-ID" sz="2400" b="1" dirty="0">
                <a:solidFill>
                  <a:srgbClr val="C00000"/>
                </a:solidFill>
              </a:rPr>
              <a:t>N</a:t>
            </a:r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1304" y="1628768"/>
            <a:ext cx="54054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 err="1"/>
              <a:t>Merupakan</a:t>
            </a:r>
            <a:r>
              <a:rPr lang="en-US" sz="2000" dirty="0"/>
              <a:t> </a:t>
            </a:r>
            <a:r>
              <a:rPr lang="en-US" sz="2000" dirty="0" err="1"/>
              <a:t>biaya</a:t>
            </a:r>
            <a:r>
              <a:rPr lang="en-US" sz="2000" dirty="0"/>
              <a:t> </a:t>
            </a:r>
            <a:r>
              <a:rPr lang="en-US" sz="2000" dirty="0" err="1"/>
              <a:t>penelitian</a:t>
            </a:r>
            <a:r>
              <a:rPr lang="en-US" sz="2000" dirty="0"/>
              <a:t> </a:t>
            </a:r>
            <a:r>
              <a:rPr lang="en-US" sz="2000" dirty="0" err="1"/>
              <a:t>maksimal</a:t>
            </a:r>
            <a:r>
              <a:rPr lang="en-US" sz="2000" dirty="0"/>
              <a:t> </a:t>
            </a:r>
            <a:r>
              <a:rPr lang="en-US" sz="2000" dirty="0" err="1"/>
              <a:t>berdasarkan</a:t>
            </a:r>
            <a:r>
              <a:rPr lang="en-US" sz="2000" dirty="0"/>
              <a:t> </a:t>
            </a:r>
            <a:r>
              <a:rPr lang="en-US" sz="2000" dirty="0" err="1"/>
              <a:t>jenis</a:t>
            </a:r>
            <a:r>
              <a:rPr lang="en-US" sz="2000" dirty="0"/>
              <a:t> </a:t>
            </a:r>
            <a:r>
              <a:rPr lang="en-US" sz="2000" dirty="0" err="1"/>
              <a:t>dan</a:t>
            </a:r>
            <a:r>
              <a:rPr lang="en-US" sz="2000" dirty="0"/>
              <a:t> </a:t>
            </a:r>
            <a:r>
              <a:rPr lang="en-US" sz="2000" dirty="0" err="1"/>
              <a:t>bidang</a:t>
            </a:r>
            <a:r>
              <a:rPr lang="en-US" sz="2000" dirty="0"/>
              <a:t> </a:t>
            </a:r>
            <a:r>
              <a:rPr lang="en-US" sz="2000" dirty="0" err="1"/>
              <a:t>fokus</a:t>
            </a:r>
            <a:r>
              <a:rPr lang="en-US" sz="2000" dirty="0"/>
              <a:t> </a:t>
            </a:r>
            <a:r>
              <a:rPr lang="en-US" sz="2000" dirty="0" err="1"/>
              <a:t>penelitian</a:t>
            </a:r>
            <a:endParaRPr lang="en-US" sz="2000" dirty="0"/>
          </a:p>
        </p:txBody>
      </p:sp>
      <p:cxnSp>
        <p:nvCxnSpPr>
          <p:cNvPr id="4" name="Straight Connector 3"/>
          <p:cNvCxnSpPr/>
          <p:nvPr/>
        </p:nvCxnSpPr>
        <p:spPr>
          <a:xfrm flipV="1">
            <a:off x="0" y="958182"/>
            <a:ext cx="11463630" cy="15557"/>
          </a:xfrm>
          <a:prstGeom prst="line">
            <a:avLst/>
          </a:prstGeom>
          <a:ln w="44450" cmpd="thinThick">
            <a:solidFill>
              <a:schemeClr val="accent1">
                <a:lumMod val="50000"/>
                <a:alpha val="73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 l="17082" t="12823" r="14094" b="22522"/>
          <a:stretch>
            <a:fillRect/>
          </a:stretch>
        </p:blipFill>
        <p:spPr bwMode="auto">
          <a:xfrm>
            <a:off x="-6708" y="2644413"/>
            <a:ext cx="7163996" cy="347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/>
          <a:srcRect l="17203" t="10453" r="14821" b="5927"/>
          <a:stretch>
            <a:fillRect/>
          </a:stretch>
        </p:blipFill>
        <p:spPr bwMode="auto">
          <a:xfrm>
            <a:off x="4995170" y="1072057"/>
            <a:ext cx="6953149" cy="515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6"/>
          <p:cNvSpPr/>
          <p:nvPr/>
        </p:nvSpPr>
        <p:spPr>
          <a:xfrm>
            <a:off x="277536" y="6316754"/>
            <a:ext cx="1110590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8605" indent="-268605">
              <a:buFont typeface="Arial" panose="020B0604020202020204" pitchFamily="34" charset="0"/>
              <a:buChar char="•"/>
            </a:pPr>
            <a:r>
              <a:rPr lang="id-ID" sz="2200" b="1" dirty="0">
                <a:solidFill>
                  <a:schemeClr val="accent2">
                    <a:lumMod val="75000"/>
                  </a:schemeClr>
                </a:solidFill>
              </a:rPr>
              <a:t>Pendanaan disesuaikan dengan ketersediaan alokasi anggaran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65919" y="1"/>
            <a:ext cx="9677400" cy="584775"/>
          </a:xfrm>
          <a:prstGeom prst="rect">
            <a:avLst/>
          </a:prstGeom>
          <a:solidFill>
            <a:srgbClr val="122086"/>
          </a:solidFill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3600" b="1">
                <a:solidFill>
                  <a:schemeClr val="bg1"/>
                </a:solidFill>
              </a:defRPr>
            </a:lvl1pPr>
          </a:lstStyle>
          <a:p>
            <a:pPr algn="ctr"/>
            <a:r>
              <a:rPr lang="en-US" altLang="en-AU" sz="3200" dirty="0"/>
              <a:t>BESARAN SBK 2017 - SUB OUTPUT PENELITIAN</a:t>
            </a:r>
            <a:endParaRPr lang="en-AU" sz="3200" dirty="0"/>
          </a:p>
        </p:txBody>
      </p:sp>
      <p:pic>
        <p:nvPicPr>
          <p:cNvPr id="9" name="Content Placeholder 3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500520" y="13973"/>
            <a:ext cx="1344130" cy="1094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06615" y="883144"/>
            <a:ext cx="380350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u="sng" dirty="0">
                <a:solidFill>
                  <a:srgbClr val="C00000"/>
                </a:solidFill>
              </a:rPr>
              <a:t>BIAYA TAMBAHAN</a:t>
            </a:r>
            <a:endParaRPr lang="en-US" sz="2800" u="sng" dirty="0">
              <a:solidFill>
                <a:srgbClr val="C00000"/>
              </a:solidFill>
            </a:endParaRPr>
          </a:p>
        </p:txBody>
      </p:sp>
      <p:grpSp>
        <p:nvGrpSpPr>
          <p:cNvPr id="3" name="Group 6"/>
          <p:cNvGrpSpPr/>
          <p:nvPr/>
        </p:nvGrpSpPr>
        <p:grpSpPr>
          <a:xfrm>
            <a:off x="230030" y="306127"/>
            <a:ext cx="1740049" cy="6467060"/>
            <a:chOff x="10341318" y="242085"/>
            <a:chExt cx="1636349" cy="6467060"/>
          </a:xfrm>
        </p:grpSpPr>
        <p:pic>
          <p:nvPicPr>
            <p:cNvPr id="4" name="Picture 2" descr="http://marketing.marketing91.netdna-cdn.com/wp-content/uploads/2014/11/Low-cost-market-research.jpg?fd3a6a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41319" y="5890971"/>
              <a:ext cx="1636348" cy="8181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Picture 4" descr="http://www.stewardshipadvocates.org/wp-content/uploads/budgeting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41318" y="3572240"/>
              <a:ext cx="1479249" cy="13052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5" descr="http://www.greenbookblog.org/wp-content/uploads/2014/12/researchcloseup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41319" y="2211264"/>
              <a:ext cx="1486189" cy="148618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6" descr="http://www.genengnews.com/media/images/AnalysisAndInsight/Sept26_2011_32674192_BudgetKnifeWoodenCuttingBoard_2012BudgetCJS1864819215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41319" y="4928437"/>
              <a:ext cx="1479249" cy="9703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7" descr="http://nadjibsalatti.web.id/upload/kontent/1416911660pasar-bebas-asean.jp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42327" y="1431665"/>
              <a:ext cx="1478242" cy="6335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2" descr="https://www.ekon.go.id/berita/img/477267599-pemerintah-gencar-siapkan.641.jp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48258" y="242085"/>
              <a:ext cx="1479250" cy="10693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cxnSp>
        <p:nvCxnSpPr>
          <p:cNvPr id="10" name="Straight Connector 9"/>
          <p:cNvCxnSpPr>
            <a:endCxn id="14" idx="3"/>
          </p:cNvCxnSpPr>
          <p:nvPr/>
        </p:nvCxnSpPr>
        <p:spPr>
          <a:xfrm flipV="1">
            <a:off x="1559565" y="523902"/>
            <a:ext cx="9017155" cy="339538"/>
          </a:xfrm>
          <a:prstGeom prst="line">
            <a:avLst/>
          </a:prstGeom>
          <a:ln w="44450" cmpd="thinThick">
            <a:solidFill>
              <a:schemeClr val="accent1">
                <a:lumMod val="50000"/>
                <a:alpha val="73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"/>
          <p:cNvPicPr>
            <a:picLocks noChangeAspect="1" noChangeArrowheads="1"/>
          </p:cNvPicPr>
          <p:nvPr/>
        </p:nvPicPr>
        <p:blipFill>
          <a:blip r:embed="rId8" cstate="print"/>
          <a:srcRect l="37684" t="28448" r="31055" b="8190"/>
          <a:stretch>
            <a:fillRect/>
          </a:stretch>
        </p:blipFill>
        <p:spPr bwMode="auto">
          <a:xfrm>
            <a:off x="1704143" y="2491108"/>
            <a:ext cx="4962346" cy="4177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9" cstate="print"/>
          <a:srcRect l="40015" t="14332" r="35662" b="6358"/>
          <a:stretch>
            <a:fillRect/>
          </a:stretch>
        </p:blipFill>
        <p:spPr bwMode="auto">
          <a:xfrm>
            <a:off x="6690519" y="1106805"/>
            <a:ext cx="5471319" cy="5577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1704142" y="1336041"/>
            <a:ext cx="41481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err="1"/>
              <a:t>Merupakan</a:t>
            </a:r>
            <a:r>
              <a:rPr lang="en-US" dirty="0"/>
              <a:t> </a:t>
            </a:r>
            <a:r>
              <a:rPr lang="en-US" dirty="0" err="1"/>
              <a:t>biaya</a:t>
            </a:r>
            <a:r>
              <a:rPr lang="en-US" dirty="0"/>
              <a:t> </a:t>
            </a:r>
            <a:r>
              <a:rPr lang="en-US" dirty="0" err="1"/>
              <a:t>tambahan</a:t>
            </a:r>
            <a:r>
              <a:rPr lang="en-US" dirty="0"/>
              <a:t> </a:t>
            </a:r>
            <a:r>
              <a:rPr lang="en-US" dirty="0" err="1"/>
              <a:t>maksimal</a:t>
            </a:r>
            <a:r>
              <a:rPr lang="en-US" dirty="0"/>
              <a:t> yang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diberikan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mencapai</a:t>
            </a:r>
            <a:r>
              <a:rPr lang="en-US" dirty="0"/>
              <a:t> </a:t>
            </a:r>
            <a:r>
              <a:rPr lang="en-US" dirty="0" err="1"/>
              <a:t>targert</a:t>
            </a:r>
            <a:r>
              <a:rPr lang="en-US" dirty="0"/>
              <a:t> </a:t>
            </a:r>
            <a:r>
              <a:rPr lang="en-US" dirty="0" err="1"/>
              <a:t>ouput</a:t>
            </a:r>
            <a:r>
              <a:rPr lang="en-US" dirty="0"/>
              <a:t> </a:t>
            </a:r>
            <a:r>
              <a:rPr lang="en-US" dirty="0" err="1"/>
              <a:t>seperti</a:t>
            </a:r>
            <a:r>
              <a:rPr lang="en-US" dirty="0"/>
              <a:t> </a:t>
            </a:r>
            <a:r>
              <a:rPr lang="en-US" dirty="0" err="1"/>
              <a:t>tersebut</a:t>
            </a:r>
            <a:r>
              <a:rPr lang="en-US" dirty="0"/>
              <a:t> </a:t>
            </a:r>
            <a:r>
              <a:rPr lang="en-US" dirty="0" err="1"/>
              <a:t>pada</a:t>
            </a:r>
            <a:r>
              <a:rPr lang="en-US" dirty="0"/>
              <a:t> </a:t>
            </a:r>
            <a:r>
              <a:rPr lang="en-US" dirty="0" err="1"/>
              <a:t>tabel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839" y="200736"/>
            <a:ext cx="10489881" cy="646331"/>
          </a:xfrm>
          <a:prstGeom prst="rect">
            <a:avLst/>
          </a:prstGeom>
          <a:solidFill>
            <a:srgbClr val="122086"/>
          </a:solidFill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n-US" altLang="en-AU" dirty="0"/>
              <a:t>BESARAN SBK 2017 - SUB OUTPUT PENELITIAN</a:t>
            </a:r>
            <a:endParaRPr lang="en-AU" dirty="0"/>
          </a:p>
        </p:txBody>
      </p:sp>
      <p:pic>
        <p:nvPicPr>
          <p:cNvPr id="15" name="Content Placeholder 1"/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0934475" y="13973"/>
            <a:ext cx="1242444" cy="1094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608092" y="274638"/>
            <a:ext cx="10945654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PENDANAAN SKEMA PENELITIAN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608092" y="1752600"/>
            <a:ext cx="10945654" cy="35814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SBK RISET PEMBINAAN/KAPASITAS  (1SKEMA: PDP)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SBK RISET DASAR (3 SKEMA: PKLN, PBK DAN PD-UPT)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SBK RISET TERAPAN (3 SKEMA: PSN, P3S DAN PT-UPT) 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SBK RISET PENGEMBANGAN  (2 SKEMA: PUSN DAN PP-UPT)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SBK RISET DASAR/TERAPAN (5 SKEMA: PKPT,PTP, PDD, PPD, PMDSU)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65919" y="5791200"/>
            <a:ext cx="114300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FF00"/>
                </a:solidFill>
              </a:rPr>
              <a:t>PENETUAN SBK (DASAR, TERAPAN ATAU PENGEMBANAGAN) </a:t>
            </a:r>
          </a:p>
          <a:p>
            <a:pPr algn="ctr"/>
            <a:r>
              <a:rPr lang="en-US" b="1" dirty="0" smtClean="0">
                <a:solidFill>
                  <a:srgbClr val="FFFF00"/>
                </a:solidFill>
              </a:rPr>
              <a:t> DIDASARKAN KEPADA PEROLEHAN TKT YANG DIISI SECARA ONLINE/OFFLINE   </a:t>
            </a:r>
            <a:endParaRPr lang="en-US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387503" y="673806"/>
            <a:ext cx="11788819" cy="3548130"/>
          </a:xfrm>
          <a:prstGeom prst="roundRect">
            <a:avLst/>
          </a:prstGeom>
          <a:solidFill>
            <a:srgbClr val="FFFF00">
              <a:alpha val="4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d-ID"/>
          </a:p>
        </p:txBody>
      </p:sp>
      <p:sp>
        <p:nvSpPr>
          <p:cNvPr id="3" name="Flowchart: Manual Input 46"/>
          <p:cNvSpPr/>
          <p:nvPr/>
        </p:nvSpPr>
        <p:spPr>
          <a:xfrm rot="10800000">
            <a:off x="9165693" y="2426408"/>
            <a:ext cx="2362804" cy="3851057"/>
          </a:xfrm>
          <a:prstGeom prst="rect">
            <a:avLst/>
          </a:prstGeom>
          <a:solidFill>
            <a:srgbClr val="FF0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d-ID"/>
          </a:p>
        </p:txBody>
      </p:sp>
      <p:sp>
        <p:nvSpPr>
          <p:cNvPr id="4" name="Flowchart: Manual Input 46"/>
          <p:cNvSpPr/>
          <p:nvPr/>
        </p:nvSpPr>
        <p:spPr>
          <a:xfrm>
            <a:off x="387505" y="2426412"/>
            <a:ext cx="5136542" cy="3851057"/>
          </a:xfrm>
          <a:custGeom>
            <a:avLst/>
            <a:gdLst>
              <a:gd name="connsiteX0" fmla="*/ 0 w 3700596"/>
              <a:gd name="connsiteY0" fmla="*/ 0 h 3851057"/>
              <a:gd name="connsiteX1" fmla="*/ 3083818 w 3700596"/>
              <a:gd name="connsiteY1" fmla="*/ 0 h 3851057"/>
              <a:gd name="connsiteX2" fmla="*/ 3700596 w 3700596"/>
              <a:gd name="connsiteY2" fmla="*/ 616778 h 3851057"/>
              <a:gd name="connsiteX3" fmla="*/ 3700596 w 3700596"/>
              <a:gd name="connsiteY3" fmla="*/ 3851057 h 3851057"/>
              <a:gd name="connsiteX4" fmla="*/ 0 w 3700596"/>
              <a:gd name="connsiteY4" fmla="*/ 3851057 h 3851057"/>
              <a:gd name="connsiteX5" fmla="*/ 0 w 3700596"/>
              <a:gd name="connsiteY5" fmla="*/ 0 h 3851057"/>
              <a:gd name="connsiteX0-1" fmla="*/ 0 w 3700596"/>
              <a:gd name="connsiteY0-2" fmla="*/ 13447 h 3864504"/>
              <a:gd name="connsiteX1-3" fmla="*/ 2303889 w 3700596"/>
              <a:gd name="connsiteY1-4" fmla="*/ 0 h 3864504"/>
              <a:gd name="connsiteX2-5" fmla="*/ 3700596 w 3700596"/>
              <a:gd name="connsiteY2-6" fmla="*/ 630225 h 3864504"/>
              <a:gd name="connsiteX3-7" fmla="*/ 3700596 w 3700596"/>
              <a:gd name="connsiteY3-8" fmla="*/ 3864504 h 3864504"/>
              <a:gd name="connsiteX4-9" fmla="*/ 0 w 3700596"/>
              <a:gd name="connsiteY4-10" fmla="*/ 3864504 h 3864504"/>
              <a:gd name="connsiteX5-11" fmla="*/ 0 w 3700596"/>
              <a:gd name="connsiteY5-12" fmla="*/ 13447 h 3864504"/>
              <a:gd name="connsiteX0-13" fmla="*/ 0 w 3700596"/>
              <a:gd name="connsiteY0-14" fmla="*/ 13447 h 3864504"/>
              <a:gd name="connsiteX1-15" fmla="*/ 2303889 w 3700596"/>
              <a:gd name="connsiteY1-16" fmla="*/ 0 h 3864504"/>
              <a:gd name="connsiteX2-17" fmla="*/ 3700596 w 3700596"/>
              <a:gd name="connsiteY2-18" fmla="*/ 2405237 h 3864504"/>
              <a:gd name="connsiteX3-19" fmla="*/ 3700596 w 3700596"/>
              <a:gd name="connsiteY3-20" fmla="*/ 3864504 h 3864504"/>
              <a:gd name="connsiteX4-21" fmla="*/ 0 w 3700596"/>
              <a:gd name="connsiteY4-22" fmla="*/ 3864504 h 3864504"/>
              <a:gd name="connsiteX5-23" fmla="*/ 0 w 3700596"/>
              <a:gd name="connsiteY5-24" fmla="*/ 13447 h 3864504"/>
              <a:gd name="connsiteX0-25" fmla="*/ 0 w 3700596"/>
              <a:gd name="connsiteY0-26" fmla="*/ 13447 h 3864504"/>
              <a:gd name="connsiteX1-27" fmla="*/ 1940818 w 3700596"/>
              <a:gd name="connsiteY1-28" fmla="*/ 0 h 3864504"/>
              <a:gd name="connsiteX2-29" fmla="*/ 3700596 w 3700596"/>
              <a:gd name="connsiteY2-30" fmla="*/ 2405237 h 3864504"/>
              <a:gd name="connsiteX3-31" fmla="*/ 3700596 w 3700596"/>
              <a:gd name="connsiteY3-32" fmla="*/ 3864504 h 3864504"/>
              <a:gd name="connsiteX4-33" fmla="*/ 0 w 3700596"/>
              <a:gd name="connsiteY4-34" fmla="*/ 3864504 h 3864504"/>
              <a:gd name="connsiteX5-35" fmla="*/ 0 w 3700596"/>
              <a:gd name="connsiteY5-36" fmla="*/ 13447 h 3864504"/>
              <a:gd name="connsiteX0-37" fmla="*/ 0 w 3700596"/>
              <a:gd name="connsiteY0-38" fmla="*/ 13447 h 3864504"/>
              <a:gd name="connsiteX1-39" fmla="*/ 1940818 w 3700596"/>
              <a:gd name="connsiteY1-40" fmla="*/ 0 h 3864504"/>
              <a:gd name="connsiteX2-41" fmla="*/ 3418208 w 3700596"/>
              <a:gd name="connsiteY2-42" fmla="*/ 2499366 h 3864504"/>
              <a:gd name="connsiteX3-43" fmla="*/ 3700596 w 3700596"/>
              <a:gd name="connsiteY3-44" fmla="*/ 3864504 h 3864504"/>
              <a:gd name="connsiteX4-45" fmla="*/ 0 w 3700596"/>
              <a:gd name="connsiteY4-46" fmla="*/ 3864504 h 3864504"/>
              <a:gd name="connsiteX5-47" fmla="*/ 0 w 3700596"/>
              <a:gd name="connsiteY5-48" fmla="*/ 13447 h 3864504"/>
              <a:gd name="connsiteX0-49" fmla="*/ 0 w 3431655"/>
              <a:gd name="connsiteY0-50" fmla="*/ 13447 h 3864504"/>
              <a:gd name="connsiteX1-51" fmla="*/ 1940818 w 3431655"/>
              <a:gd name="connsiteY1-52" fmla="*/ 0 h 3864504"/>
              <a:gd name="connsiteX2-53" fmla="*/ 3418208 w 3431655"/>
              <a:gd name="connsiteY2-54" fmla="*/ 2499366 h 3864504"/>
              <a:gd name="connsiteX3-55" fmla="*/ 3431655 w 3431655"/>
              <a:gd name="connsiteY3-56" fmla="*/ 3864504 h 3864504"/>
              <a:gd name="connsiteX4-57" fmla="*/ 0 w 3431655"/>
              <a:gd name="connsiteY4-58" fmla="*/ 3864504 h 3864504"/>
              <a:gd name="connsiteX5-59" fmla="*/ 0 w 3431655"/>
              <a:gd name="connsiteY5-60" fmla="*/ 13447 h 3864504"/>
              <a:gd name="connsiteX0-61" fmla="*/ 0 w 3714043"/>
              <a:gd name="connsiteY0-62" fmla="*/ 13447 h 3864504"/>
              <a:gd name="connsiteX1-63" fmla="*/ 1940818 w 3714043"/>
              <a:gd name="connsiteY1-64" fmla="*/ 0 h 3864504"/>
              <a:gd name="connsiteX2-65" fmla="*/ 3714043 w 3714043"/>
              <a:gd name="connsiteY2-66" fmla="*/ 2539707 h 3864504"/>
              <a:gd name="connsiteX3-67" fmla="*/ 3431655 w 3714043"/>
              <a:gd name="connsiteY3-68" fmla="*/ 3864504 h 3864504"/>
              <a:gd name="connsiteX4-69" fmla="*/ 0 w 3714043"/>
              <a:gd name="connsiteY4-70" fmla="*/ 3864504 h 3864504"/>
              <a:gd name="connsiteX5-71" fmla="*/ 0 w 3714043"/>
              <a:gd name="connsiteY5-72" fmla="*/ 13447 h 3864504"/>
              <a:gd name="connsiteX0-73" fmla="*/ 0 w 3740937"/>
              <a:gd name="connsiteY0-74" fmla="*/ 13447 h 3877951"/>
              <a:gd name="connsiteX1-75" fmla="*/ 1940818 w 3740937"/>
              <a:gd name="connsiteY1-76" fmla="*/ 0 h 3877951"/>
              <a:gd name="connsiteX2-77" fmla="*/ 3714043 w 3740937"/>
              <a:gd name="connsiteY2-78" fmla="*/ 2539707 h 3877951"/>
              <a:gd name="connsiteX3-79" fmla="*/ 3740937 w 3740937"/>
              <a:gd name="connsiteY3-80" fmla="*/ 3877951 h 3877951"/>
              <a:gd name="connsiteX4-81" fmla="*/ 0 w 3740937"/>
              <a:gd name="connsiteY4-82" fmla="*/ 3864504 h 3877951"/>
              <a:gd name="connsiteX5-83" fmla="*/ 0 w 3740937"/>
              <a:gd name="connsiteY5-84" fmla="*/ 13447 h 3877951"/>
              <a:gd name="connsiteX0-85" fmla="*/ 0 w 3740937"/>
              <a:gd name="connsiteY0-86" fmla="*/ 0 h 3864504"/>
              <a:gd name="connsiteX1-87" fmla="*/ 1913924 w 3740937"/>
              <a:gd name="connsiteY1-88" fmla="*/ 0 h 3864504"/>
              <a:gd name="connsiteX2-89" fmla="*/ 3714043 w 3740937"/>
              <a:gd name="connsiteY2-90" fmla="*/ 2526260 h 3864504"/>
              <a:gd name="connsiteX3-91" fmla="*/ 3740937 w 3740937"/>
              <a:gd name="connsiteY3-92" fmla="*/ 3864504 h 3864504"/>
              <a:gd name="connsiteX4-93" fmla="*/ 0 w 3740937"/>
              <a:gd name="connsiteY4-94" fmla="*/ 3851057 h 3864504"/>
              <a:gd name="connsiteX5-95" fmla="*/ 0 w 3740937"/>
              <a:gd name="connsiteY5-96" fmla="*/ 0 h 3864504"/>
              <a:gd name="connsiteX0-97" fmla="*/ 0 w 3848513"/>
              <a:gd name="connsiteY0-98" fmla="*/ 0 h 3864504"/>
              <a:gd name="connsiteX1-99" fmla="*/ 1913924 w 3848513"/>
              <a:gd name="connsiteY1-100" fmla="*/ 0 h 3864504"/>
              <a:gd name="connsiteX2-101" fmla="*/ 3848513 w 3848513"/>
              <a:gd name="connsiteY2-102" fmla="*/ 2405236 h 3864504"/>
              <a:gd name="connsiteX3-103" fmla="*/ 3740937 w 3848513"/>
              <a:gd name="connsiteY3-104" fmla="*/ 3864504 h 3864504"/>
              <a:gd name="connsiteX4-105" fmla="*/ 0 w 3848513"/>
              <a:gd name="connsiteY4-106" fmla="*/ 3851057 h 3864504"/>
              <a:gd name="connsiteX5-107" fmla="*/ 0 w 3848513"/>
              <a:gd name="connsiteY5-108" fmla="*/ 0 h 3864504"/>
              <a:gd name="connsiteX0-109" fmla="*/ 0 w 3861961"/>
              <a:gd name="connsiteY0-110" fmla="*/ 0 h 3851057"/>
              <a:gd name="connsiteX1-111" fmla="*/ 1913924 w 3861961"/>
              <a:gd name="connsiteY1-112" fmla="*/ 0 h 3851057"/>
              <a:gd name="connsiteX2-113" fmla="*/ 3848513 w 3861961"/>
              <a:gd name="connsiteY2-114" fmla="*/ 2405236 h 3851057"/>
              <a:gd name="connsiteX3-115" fmla="*/ 3861961 w 3861961"/>
              <a:gd name="connsiteY3-116" fmla="*/ 3851057 h 3851057"/>
              <a:gd name="connsiteX4-117" fmla="*/ 0 w 3861961"/>
              <a:gd name="connsiteY4-118" fmla="*/ 3851057 h 3851057"/>
              <a:gd name="connsiteX5-119" fmla="*/ 0 w 3861961"/>
              <a:gd name="connsiteY5-120" fmla="*/ 0 h 385105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3861961" h="3851057">
                <a:moveTo>
                  <a:pt x="0" y="0"/>
                </a:moveTo>
                <a:lnTo>
                  <a:pt x="1913924" y="0"/>
                </a:lnTo>
                <a:lnTo>
                  <a:pt x="3848513" y="2405236"/>
                </a:lnTo>
                <a:lnTo>
                  <a:pt x="3861961" y="3851057"/>
                </a:lnTo>
                <a:lnTo>
                  <a:pt x="0" y="3851057"/>
                </a:lnTo>
                <a:lnTo>
                  <a:pt x="0" y="0"/>
                </a:lnTo>
                <a:close/>
              </a:path>
            </a:pathLst>
          </a:custGeom>
          <a:solidFill>
            <a:srgbClr val="FFFF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d-ID" dirty="0"/>
          </a:p>
        </p:txBody>
      </p:sp>
      <p:sp>
        <p:nvSpPr>
          <p:cNvPr id="5" name="Flowchart: Manual Input 46"/>
          <p:cNvSpPr/>
          <p:nvPr/>
        </p:nvSpPr>
        <p:spPr>
          <a:xfrm rot="10800000">
            <a:off x="2941064" y="2418611"/>
            <a:ext cx="6188631" cy="3853652"/>
          </a:xfrm>
          <a:custGeom>
            <a:avLst/>
            <a:gdLst>
              <a:gd name="connsiteX0" fmla="*/ 0 w 3861961"/>
              <a:gd name="connsiteY0" fmla="*/ 0 h 3851057"/>
              <a:gd name="connsiteX1" fmla="*/ 3220105 w 3861961"/>
              <a:gd name="connsiteY1" fmla="*/ 0 h 3851057"/>
              <a:gd name="connsiteX2" fmla="*/ 3861961 w 3861961"/>
              <a:gd name="connsiteY2" fmla="*/ 641856 h 3851057"/>
              <a:gd name="connsiteX3" fmla="*/ 3861961 w 3861961"/>
              <a:gd name="connsiteY3" fmla="*/ 3851057 h 3851057"/>
              <a:gd name="connsiteX4" fmla="*/ 0 w 3861961"/>
              <a:gd name="connsiteY4" fmla="*/ 3851057 h 3851057"/>
              <a:gd name="connsiteX5" fmla="*/ 0 w 3861961"/>
              <a:gd name="connsiteY5" fmla="*/ 0 h 3851057"/>
              <a:gd name="connsiteX0-1" fmla="*/ 0 w 3861961"/>
              <a:gd name="connsiteY0-2" fmla="*/ 0 h 3851057"/>
              <a:gd name="connsiteX1-3" fmla="*/ 3220105 w 3861961"/>
              <a:gd name="connsiteY1-4" fmla="*/ 0 h 3851057"/>
              <a:gd name="connsiteX2-5" fmla="*/ 2880326 w 3861961"/>
              <a:gd name="connsiteY2-6" fmla="*/ 1367997 h 3851057"/>
              <a:gd name="connsiteX3-7" fmla="*/ 3861961 w 3861961"/>
              <a:gd name="connsiteY3-8" fmla="*/ 3851057 h 3851057"/>
              <a:gd name="connsiteX4-9" fmla="*/ 0 w 3861961"/>
              <a:gd name="connsiteY4-10" fmla="*/ 3851057 h 3851057"/>
              <a:gd name="connsiteX5-11" fmla="*/ 0 w 3861961"/>
              <a:gd name="connsiteY5-12" fmla="*/ 0 h 3851057"/>
              <a:gd name="connsiteX0-13" fmla="*/ 0 w 3861961"/>
              <a:gd name="connsiteY0-14" fmla="*/ 0 h 3851057"/>
              <a:gd name="connsiteX1-15" fmla="*/ 2883929 w 3861961"/>
              <a:gd name="connsiteY1-16" fmla="*/ 0 h 3851057"/>
              <a:gd name="connsiteX2-17" fmla="*/ 2880326 w 3861961"/>
              <a:gd name="connsiteY2-18" fmla="*/ 1367997 h 3851057"/>
              <a:gd name="connsiteX3-19" fmla="*/ 3861961 w 3861961"/>
              <a:gd name="connsiteY3-20" fmla="*/ 3851057 h 3851057"/>
              <a:gd name="connsiteX4-21" fmla="*/ 0 w 3861961"/>
              <a:gd name="connsiteY4-22" fmla="*/ 3851057 h 3851057"/>
              <a:gd name="connsiteX5-23" fmla="*/ 0 w 3861961"/>
              <a:gd name="connsiteY5-24" fmla="*/ 0 h 3851057"/>
              <a:gd name="connsiteX0-25" fmla="*/ 0 w 3861961"/>
              <a:gd name="connsiteY0-26" fmla="*/ 0 h 3851057"/>
              <a:gd name="connsiteX1-27" fmla="*/ 2883929 w 3861961"/>
              <a:gd name="connsiteY1-28" fmla="*/ 0 h 3851057"/>
              <a:gd name="connsiteX2-29" fmla="*/ 2893773 w 3861961"/>
              <a:gd name="connsiteY2-30" fmla="*/ 1381444 h 3851057"/>
              <a:gd name="connsiteX3-31" fmla="*/ 3861961 w 3861961"/>
              <a:gd name="connsiteY3-32" fmla="*/ 3851057 h 3851057"/>
              <a:gd name="connsiteX4-33" fmla="*/ 0 w 3861961"/>
              <a:gd name="connsiteY4-34" fmla="*/ 3851057 h 3851057"/>
              <a:gd name="connsiteX5-35" fmla="*/ 0 w 3861961"/>
              <a:gd name="connsiteY5-36" fmla="*/ 0 h 3851057"/>
              <a:gd name="connsiteX0-37" fmla="*/ 0 w 3861961"/>
              <a:gd name="connsiteY0-38" fmla="*/ 0 h 3851057"/>
              <a:gd name="connsiteX1-39" fmla="*/ 2883929 w 3861961"/>
              <a:gd name="connsiteY1-40" fmla="*/ 0 h 3851057"/>
              <a:gd name="connsiteX2-41" fmla="*/ 2893773 w 3861961"/>
              <a:gd name="connsiteY2-42" fmla="*/ 1381444 h 3851057"/>
              <a:gd name="connsiteX3-43" fmla="*/ 3861961 w 3861961"/>
              <a:gd name="connsiteY3-44" fmla="*/ 3851057 h 3851057"/>
              <a:gd name="connsiteX4-45" fmla="*/ 0 w 3861961"/>
              <a:gd name="connsiteY4-46" fmla="*/ 3851057 h 3851057"/>
              <a:gd name="connsiteX5-47" fmla="*/ 0 w 3861961"/>
              <a:gd name="connsiteY5-48" fmla="*/ 0 h 3851057"/>
              <a:gd name="connsiteX0-49" fmla="*/ 0 w 4480526"/>
              <a:gd name="connsiteY0-50" fmla="*/ 0 h 3851057"/>
              <a:gd name="connsiteX1-51" fmla="*/ 2883929 w 4480526"/>
              <a:gd name="connsiteY1-52" fmla="*/ 0 h 3851057"/>
              <a:gd name="connsiteX2-53" fmla="*/ 2893773 w 4480526"/>
              <a:gd name="connsiteY2-54" fmla="*/ 1381444 h 3851057"/>
              <a:gd name="connsiteX3-55" fmla="*/ 4480526 w 4480526"/>
              <a:gd name="connsiteY3-56" fmla="*/ 3837610 h 3851057"/>
              <a:gd name="connsiteX4-57" fmla="*/ 0 w 4480526"/>
              <a:gd name="connsiteY4-58" fmla="*/ 3851057 h 3851057"/>
              <a:gd name="connsiteX5-59" fmla="*/ 0 w 4480526"/>
              <a:gd name="connsiteY5-60" fmla="*/ 0 h 3851057"/>
              <a:gd name="connsiteX0-61" fmla="*/ 0 w 4480526"/>
              <a:gd name="connsiteY0-62" fmla="*/ 0 h 3851057"/>
              <a:gd name="connsiteX1-63" fmla="*/ 2883929 w 4480526"/>
              <a:gd name="connsiteY1-64" fmla="*/ 0 h 3851057"/>
              <a:gd name="connsiteX2-65" fmla="*/ 2893773 w 4480526"/>
              <a:gd name="connsiteY2-66" fmla="*/ 1381444 h 3851057"/>
              <a:gd name="connsiteX3-67" fmla="*/ 4480526 w 4480526"/>
              <a:gd name="connsiteY3-68" fmla="*/ 3837610 h 3851057"/>
              <a:gd name="connsiteX4-69" fmla="*/ 0 w 4480526"/>
              <a:gd name="connsiteY4-70" fmla="*/ 3851057 h 3851057"/>
              <a:gd name="connsiteX5-71" fmla="*/ 0 w 4480526"/>
              <a:gd name="connsiteY5-72" fmla="*/ 0 h 3851057"/>
              <a:gd name="connsiteX0-73" fmla="*/ 0 w 4480526"/>
              <a:gd name="connsiteY0-74" fmla="*/ 0 h 3851057"/>
              <a:gd name="connsiteX1-75" fmla="*/ 2883929 w 4480526"/>
              <a:gd name="connsiteY1-76" fmla="*/ 0 h 3851057"/>
              <a:gd name="connsiteX2-77" fmla="*/ 2893773 w 4480526"/>
              <a:gd name="connsiteY2-78" fmla="*/ 1381444 h 3851057"/>
              <a:gd name="connsiteX3-79" fmla="*/ 4480526 w 4480526"/>
              <a:gd name="connsiteY3-80" fmla="*/ 3837610 h 3851057"/>
              <a:gd name="connsiteX4-81" fmla="*/ 0 w 4480526"/>
              <a:gd name="connsiteY4-82" fmla="*/ 3851057 h 3851057"/>
              <a:gd name="connsiteX5-83" fmla="*/ 0 w 4480526"/>
              <a:gd name="connsiteY5-84" fmla="*/ 0 h 3851057"/>
              <a:gd name="connsiteX0-85" fmla="*/ 0 w 4881431"/>
              <a:gd name="connsiteY0-86" fmla="*/ 0 h 3851057"/>
              <a:gd name="connsiteX1-87" fmla="*/ 2883929 w 4881431"/>
              <a:gd name="connsiteY1-88" fmla="*/ 0 h 3851057"/>
              <a:gd name="connsiteX2-89" fmla="*/ 2893773 w 4881431"/>
              <a:gd name="connsiteY2-90" fmla="*/ 1381444 h 3851057"/>
              <a:gd name="connsiteX3-91" fmla="*/ 4881431 w 4881431"/>
              <a:gd name="connsiteY3-92" fmla="*/ 3837610 h 3851057"/>
              <a:gd name="connsiteX4-93" fmla="*/ 0 w 4881431"/>
              <a:gd name="connsiteY4-94" fmla="*/ 3851057 h 3851057"/>
              <a:gd name="connsiteX5-95" fmla="*/ 0 w 4881431"/>
              <a:gd name="connsiteY5-96" fmla="*/ 0 h 3851057"/>
              <a:gd name="connsiteX0-97" fmla="*/ 0 w 4881431"/>
              <a:gd name="connsiteY0-98" fmla="*/ 0 h 3851057"/>
              <a:gd name="connsiteX1-99" fmla="*/ 2883929 w 4881431"/>
              <a:gd name="connsiteY1-100" fmla="*/ 0 h 3851057"/>
              <a:gd name="connsiteX2-101" fmla="*/ 2893773 w 4881431"/>
              <a:gd name="connsiteY2-102" fmla="*/ 1381444 h 3851057"/>
              <a:gd name="connsiteX3-103" fmla="*/ 4881431 w 4881431"/>
              <a:gd name="connsiteY3-104" fmla="*/ 3837610 h 3851057"/>
              <a:gd name="connsiteX4-105" fmla="*/ 0 w 4881431"/>
              <a:gd name="connsiteY4-106" fmla="*/ 3851057 h 3851057"/>
              <a:gd name="connsiteX5-107" fmla="*/ 0 w 4881431"/>
              <a:gd name="connsiteY5-108" fmla="*/ 0 h 3851057"/>
              <a:gd name="connsiteX0-109" fmla="*/ 0 w 4951154"/>
              <a:gd name="connsiteY0-110" fmla="*/ 0 h 3851057"/>
              <a:gd name="connsiteX1-111" fmla="*/ 2883929 w 4951154"/>
              <a:gd name="connsiteY1-112" fmla="*/ 0 h 3851057"/>
              <a:gd name="connsiteX2-113" fmla="*/ 2893773 w 4951154"/>
              <a:gd name="connsiteY2-114" fmla="*/ 1381444 h 3851057"/>
              <a:gd name="connsiteX3-115" fmla="*/ 4951154 w 4951154"/>
              <a:gd name="connsiteY3-116" fmla="*/ 3837610 h 3851057"/>
              <a:gd name="connsiteX4-117" fmla="*/ 0 w 4951154"/>
              <a:gd name="connsiteY4-118" fmla="*/ 3851057 h 3851057"/>
              <a:gd name="connsiteX5-119" fmla="*/ 0 w 4951154"/>
              <a:gd name="connsiteY5-120" fmla="*/ 0 h 3851057"/>
              <a:gd name="connsiteX0-121" fmla="*/ 0 w 4968586"/>
              <a:gd name="connsiteY0-122" fmla="*/ 0 h 3869694"/>
              <a:gd name="connsiteX1-123" fmla="*/ 2883929 w 4968586"/>
              <a:gd name="connsiteY1-124" fmla="*/ 0 h 3869694"/>
              <a:gd name="connsiteX2-125" fmla="*/ 2893773 w 4968586"/>
              <a:gd name="connsiteY2-126" fmla="*/ 1381444 h 3869694"/>
              <a:gd name="connsiteX3-127" fmla="*/ 4968586 w 4968586"/>
              <a:gd name="connsiteY3-128" fmla="*/ 3869694 h 3869694"/>
              <a:gd name="connsiteX4-129" fmla="*/ 0 w 4968586"/>
              <a:gd name="connsiteY4-130" fmla="*/ 3851057 h 3869694"/>
              <a:gd name="connsiteX5-131" fmla="*/ 0 w 4968586"/>
              <a:gd name="connsiteY5-132" fmla="*/ 0 h 3869694"/>
              <a:gd name="connsiteX0-133" fmla="*/ 0 w 4968586"/>
              <a:gd name="connsiteY0-134" fmla="*/ 0 h 3869694"/>
              <a:gd name="connsiteX1-135" fmla="*/ 2883929 w 4968586"/>
              <a:gd name="connsiteY1-136" fmla="*/ 0 h 3869694"/>
              <a:gd name="connsiteX2-137" fmla="*/ 2893773 w 4968586"/>
              <a:gd name="connsiteY2-138" fmla="*/ 1381444 h 3869694"/>
              <a:gd name="connsiteX3-139" fmla="*/ 4968586 w 4968586"/>
              <a:gd name="connsiteY3-140" fmla="*/ 3869694 h 3869694"/>
              <a:gd name="connsiteX4-141" fmla="*/ 0 w 4968586"/>
              <a:gd name="connsiteY4-142" fmla="*/ 3851057 h 3869694"/>
              <a:gd name="connsiteX5-143" fmla="*/ 0 w 4968586"/>
              <a:gd name="connsiteY5-144" fmla="*/ 0 h 3869694"/>
              <a:gd name="connsiteX0-145" fmla="*/ 0 w 4968586"/>
              <a:gd name="connsiteY0-146" fmla="*/ 0 h 3869694"/>
              <a:gd name="connsiteX1-147" fmla="*/ 2883929 w 4968586"/>
              <a:gd name="connsiteY1-148" fmla="*/ 0 h 3869694"/>
              <a:gd name="connsiteX2-149" fmla="*/ 2893773 w 4968586"/>
              <a:gd name="connsiteY2-150" fmla="*/ 1381444 h 3869694"/>
              <a:gd name="connsiteX3-151" fmla="*/ 4968586 w 4968586"/>
              <a:gd name="connsiteY3-152" fmla="*/ 3869694 h 3869694"/>
              <a:gd name="connsiteX4-153" fmla="*/ 0 w 4968586"/>
              <a:gd name="connsiteY4-154" fmla="*/ 3851057 h 3869694"/>
              <a:gd name="connsiteX5-155" fmla="*/ 0 w 4968586"/>
              <a:gd name="connsiteY5-156" fmla="*/ 0 h 3869694"/>
              <a:gd name="connsiteX0-157" fmla="*/ 0 w 5055739"/>
              <a:gd name="connsiteY0-158" fmla="*/ 0 h 3853652"/>
              <a:gd name="connsiteX1-159" fmla="*/ 2883929 w 5055739"/>
              <a:gd name="connsiteY1-160" fmla="*/ 0 h 3853652"/>
              <a:gd name="connsiteX2-161" fmla="*/ 2893773 w 5055739"/>
              <a:gd name="connsiteY2-162" fmla="*/ 1381444 h 3853652"/>
              <a:gd name="connsiteX3-163" fmla="*/ 5055739 w 5055739"/>
              <a:gd name="connsiteY3-164" fmla="*/ 3853652 h 3853652"/>
              <a:gd name="connsiteX4-165" fmla="*/ 0 w 5055739"/>
              <a:gd name="connsiteY4-166" fmla="*/ 3851057 h 3853652"/>
              <a:gd name="connsiteX5-167" fmla="*/ 0 w 5055739"/>
              <a:gd name="connsiteY5-168" fmla="*/ 0 h 385365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5055739" h="3853652">
                <a:moveTo>
                  <a:pt x="0" y="0"/>
                </a:moveTo>
                <a:lnTo>
                  <a:pt x="2883929" y="0"/>
                </a:lnTo>
                <a:cubicBezTo>
                  <a:pt x="2887210" y="460481"/>
                  <a:pt x="2890492" y="920963"/>
                  <a:pt x="2893773" y="1381444"/>
                </a:cubicBezTo>
                <a:cubicBezTo>
                  <a:pt x="4144350" y="2944236"/>
                  <a:pt x="4397144" y="2984446"/>
                  <a:pt x="5055739" y="3853652"/>
                </a:cubicBezTo>
                <a:lnTo>
                  <a:pt x="0" y="385105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5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d-ID"/>
          </a:p>
        </p:txBody>
      </p:sp>
      <p:sp>
        <p:nvSpPr>
          <p:cNvPr id="6" name="Rectangle 5"/>
          <p:cNvSpPr/>
          <p:nvPr/>
        </p:nvSpPr>
        <p:spPr>
          <a:xfrm>
            <a:off x="304046" y="-23082"/>
            <a:ext cx="11857792" cy="62068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7800"/>
            <a:r>
              <a:rPr lang="en-US" sz="2800" b="1" dirty="0" err="1">
                <a:solidFill>
                  <a:schemeClr val="bg1"/>
                </a:solidFill>
                <a:latin typeface="Calibri" panose="020F0502020204030204" pitchFamily="34" charset="0"/>
              </a:rPr>
              <a:t>Peningkatan</a:t>
            </a:r>
            <a:r>
              <a:rPr lang="en-US" sz="2800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 err="1">
                <a:solidFill>
                  <a:schemeClr val="bg1"/>
                </a:solidFill>
                <a:latin typeface="Calibri" panose="020F0502020204030204" pitchFamily="34" charset="0"/>
              </a:rPr>
              <a:t>Kapasitas</a:t>
            </a:r>
            <a:r>
              <a:rPr lang="en-US" sz="2800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 err="1">
                <a:solidFill>
                  <a:schemeClr val="bg1"/>
                </a:solidFill>
                <a:latin typeface="Calibri" panose="020F0502020204030204" pitchFamily="34" charset="0"/>
              </a:rPr>
              <a:t>Inovasi</a:t>
            </a:r>
            <a:r>
              <a:rPr lang="en-US" sz="2800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 err="1">
                <a:solidFill>
                  <a:schemeClr val="bg1"/>
                </a:solidFill>
                <a:latin typeface="Calibri" panose="020F0502020204030204" pitchFamily="34" charset="0"/>
              </a:rPr>
              <a:t>dan</a:t>
            </a:r>
            <a:r>
              <a:rPr lang="en-US" sz="2800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 err="1">
                <a:solidFill>
                  <a:schemeClr val="bg1"/>
                </a:solidFill>
                <a:latin typeface="Calibri" panose="020F0502020204030204" pitchFamily="34" charset="0"/>
              </a:rPr>
              <a:t>Teknologi</a:t>
            </a:r>
            <a:endParaRPr lang="id-ID" sz="2800" b="1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-23082"/>
            <a:ext cx="304046" cy="62068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d-ID" sz="3200" b="1" dirty="0">
              <a:latin typeface="Calibri" panose="020F0502020204030204" pitchFamily="34" charset="0"/>
            </a:endParaRPr>
          </a:p>
        </p:txBody>
      </p:sp>
      <p:sp>
        <p:nvSpPr>
          <p:cNvPr id="8" name="TextBox 1"/>
          <p:cNvSpPr txBox="1"/>
          <p:nvPr/>
        </p:nvSpPr>
        <p:spPr>
          <a:xfrm>
            <a:off x="11643127" y="902412"/>
            <a:ext cx="461665" cy="3112327"/>
          </a:xfrm>
          <a:prstGeom prst="rect">
            <a:avLst/>
          </a:prstGeom>
          <a:noFill/>
        </p:spPr>
        <p:txBody>
          <a:bodyPr vert="vert"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RPJMN 2015 – 2019, BAPPENAS</a:t>
            </a:r>
            <a:endParaRPr lang="id-ID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TextBox 2"/>
          <p:cNvSpPr txBox="1"/>
          <p:nvPr/>
        </p:nvSpPr>
        <p:spPr>
          <a:xfrm>
            <a:off x="387506" y="673806"/>
            <a:ext cx="117888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b="1" dirty="0">
                <a:solidFill>
                  <a:schemeClr val="accent1">
                    <a:lumMod val="50000"/>
                  </a:schemeClr>
                </a:solidFill>
              </a:rPr>
              <a:t>TIPOLOGI RISET </a:t>
            </a:r>
            <a:endParaRPr lang="id-ID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820742" y="2566811"/>
            <a:ext cx="1766075" cy="675882"/>
          </a:xfrm>
          <a:custGeom>
            <a:avLst/>
            <a:gdLst>
              <a:gd name="connsiteX0" fmla="*/ 0 w 1327841"/>
              <a:gd name="connsiteY0" fmla="*/ 67588 h 675882"/>
              <a:gd name="connsiteX1" fmla="*/ 67588 w 1327841"/>
              <a:gd name="connsiteY1" fmla="*/ 0 h 675882"/>
              <a:gd name="connsiteX2" fmla="*/ 1260253 w 1327841"/>
              <a:gd name="connsiteY2" fmla="*/ 0 h 675882"/>
              <a:gd name="connsiteX3" fmla="*/ 1327841 w 1327841"/>
              <a:gd name="connsiteY3" fmla="*/ 67588 h 675882"/>
              <a:gd name="connsiteX4" fmla="*/ 1327841 w 1327841"/>
              <a:gd name="connsiteY4" fmla="*/ 608294 h 675882"/>
              <a:gd name="connsiteX5" fmla="*/ 1260253 w 1327841"/>
              <a:gd name="connsiteY5" fmla="*/ 675882 h 675882"/>
              <a:gd name="connsiteX6" fmla="*/ 67588 w 1327841"/>
              <a:gd name="connsiteY6" fmla="*/ 675882 h 675882"/>
              <a:gd name="connsiteX7" fmla="*/ 0 w 1327841"/>
              <a:gd name="connsiteY7" fmla="*/ 608294 h 675882"/>
              <a:gd name="connsiteX8" fmla="*/ 0 w 1327841"/>
              <a:gd name="connsiteY8" fmla="*/ 67588 h 675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27841" h="675882">
                <a:moveTo>
                  <a:pt x="0" y="67588"/>
                </a:moveTo>
                <a:cubicBezTo>
                  <a:pt x="0" y="30260"/>
                  <a:pt x="30260" y="0"/>
                  <a:pt x="67588" y="0"/>
                </a:cubicBezTo>
                <a:lnTo>
                  <a:pt x="1260253" y="0"/>
                </a:lnTo>
                <a:cubicBezTo>
                  <a:pt x="1297581" y="0"/>
                  <a:pt x="1327841" y="30260"/>
                  <a:pt x="1327841" y="67588"/>
                </a:cubicBezTo>
                <a:lnTo>
                  <a:pt x="1327841" y="608294"/>
                </a:lnTo>
                <a:cubicBezTo>
                  <a:pt x="1327841" y="645622"/>
                  <a:pt x="1297581" y="675882"/>
                  <a:pt x="1260253" y="675882"/>
                </a:cubicBezTo>
                <a:lnTo>
                  <a:pt x="67588" y="675882"/>
                </a:lnTo>
                <a:cubicBezTo>
                  <a:pt x="30260" y="675882"/>
                  <a:pt x="0" y="645622"/>
                  <a:pt x="0" y="608294"/>
                </a:cubicBezTo>
                <a:lnTo>
                  <a:pt x="0" y="67588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8016" tIns="128016" rIns="128016" bIns="293874" numCol="1" spcCol="1270" anchor="t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b="1" dirty="0" err="1"/>
              <a:t>Ekplorasi</a:t>
            </a:r>
            <a:endParaRPr lang="id-ID" b="1" dirty="0"/>
          </a:p>
        </p:txBody>
      </p:sp>
      <p:sp>
        <p:nvSpPr>
          <p:cNvPr id="11" name="Freeform 10"/>
          <p:cNvSpPr/>
          <p:nvPr/>
        </p:nvSpPr>
        <p:spPr>
          <a:xfrm>
            <a:off x="1182469" y="3017400"/>
            <a:ext cx="1766075" cy="945000"/>
          </a:xfrm>
          <a:custGeom>
            <a:avLst/>
            <a:gdLst>
              <a:gd name="connsiteX0" fmla="*/ 0 w 1327841"/>
              <a:gd name="connsiteY0" fmla="*/ 94500 h 945000"/>
              <a:gd name="connsiteX1" fmla="*/ 94500 w 1327841"/>
              <a:gd name="connsiteY1" fmla="*/ 0 h 945000"/>
              <a:gd name="connsiteX2" fmla="*/ 1233341 w 1327841"/>
              <a:gd name="connsiteY2" fmla="*/ 0 h 945000"/>
              <a:gd name="connsiteX3" fmla="*/ 1327841 w 1327841"/>
              <a:gd name="connsiteY3" fmla="*/ 94500 h 945000"/>
              <a:gd name="connsiteX4" fmla="*/ 1327841 w 1327841"/>
              <a:gd name="connsiteY4" fmla="*/ 850500 h 945000"/>
              <a:gd name="connsiteX5" fmla="*/ 1233341 w 1327841"/>
              <a:gd name="connsiteY5" fmla="*/ 945000 h 945000"/>
              <a:gd name="connsiteX6" fmla="*/ 94500 w 1327841"/>
              <a:gd name="connsiteY6" fmla="*/ 945000 h 945000"/>
              <a:gd name="connsiteX7" fmla="*/ 0 w 1327841"/>
              <a:gd name="connsiteY7" fmla="*/ 850500 h 945000"/>
              <a:gd name="connsiteX8" fmla="*/ 0 w 1327841"/>
              <a:gd name="connsiteY8" fmla="*/ 94500 h 94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27841" h="945000">
                <a:moveTo>
                  <a:pt x="0" y="94500"/>
                </a:moveTo>
                <a:cubicBezTo>
                  <a:pt x="0" y="42309"/>
                  <a:pt x="42309" y="0"/>
                  <a:pt x="94500" y="0"/>
                </a:cubicBezTo>
                <a:lnTo>
                  <a:pt x="1233341" y="0"/>
                </a:lnTo>
                <a:cubicBezTo>
                  <a:pt x="1285532" y="0"/>
                  <a:pt x="1327841" y="42309"/>
                  <a:pt x="1327841" y="94500"/>
                </a:cubicBezTo>
                <a:lnTo>
                  <a:pt x="1327841" y="850500"/>
                </a:lnTo>
                <a:cubicBezTo>
                  <a:pt x="1327841" y="902691"/>
                  <a:pt x="1285532" y="945000"/>
                  <a:pt x="1233341" y="945000"/>
                </a:cubicBezTo>
                <a:lnTo>
                  <a:pt x="94500" y="945000"/>
                </a:lnTo>
                <a:cubicBezTo>
                  <a:pt x="42309" y="945000"/>
                  <a:pt x="0" y="902691"/>
                  <a:pt x="0" y="850500"/>
                </a:cubicBezTo>
                <a:lnTo>
                  <a:pt x="0" y="94500"/>
                </a:lnTo>
                <a:close/>
              </a:path>
            </a:pathLst>
          </a:cu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34358" tIns="134358" rIns="134358" bIns="134358" numCol="1" spcCol="1270" anchor="t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lvl="1" indent="-114300" defTabSz="6667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1600" dirty="0" err="1"/>
              <a:t>Riset</a:t>
            </a:r>
            <a:r>
              <a:rPr lang="en-US" sz="1600" dirty="0"/>
              <a:t> </a:t>
            </a:r>
            <a:r>
              <a:rPr lang="en-US" sz="1600" dirty="0" err="1"/>
              <a:t>Eksplorasi</a:t>
            </a:r>
            <a:endParaRPr lang="id-ID" sz="1600" dirty="0"/>
          </a:p>
          <a:p>
            <a:pPr marL="114300" lvl="1" indent="-114300" defTabSz="6667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1600" dirty="0"/>
              <a:t>Scanning</a:t>
            </a:r>
            <a:endParaRPr lang="id-ID" sz="1600" dirty="0"/>
          </a:p>
        </p:txBody>
      </p:sp>
      <p:sp>
        <p:nvSpPr>
          <p:cNvPr id="12" name="Freeform 11"/>
          <p:cNvSpPr/>
          <p:nvPr/>
        </p:nvSpPr>
        <p:spPr>
          <a:xfrm>
            <a:off x="2854548" y="2626808"/>
            <a:ext cx="567588" cy="330594"/>
          </a:xfrm>
          <a:custGeom>
            <a:avLst/>
            <a:gdLst>
              <a:gd name="connsiteX0" fmla="*/ 0 w 426747"/>
              <a:gd name="connsiteY0" fmla="*/ 66119 h 330594"/>
              <a:gd name="connsiteX1" fmla="*/ 261450 w 426747"/>
              <a:gd name="connsiteY1" fmla="*/ 66119 h 330594"/>
              <a:gd name="connsiteX2" fmla="*/ 261450 w 426747"/>
              <a:gd name="connsiteY2" fmla="*/ 0 h 330594"/>
              <a:gd name="connsiteX3" fmla="*/ 426747 w 426747"/>
              <a:gd name="connsiteY3" fmla="*/ 165297 h 330594"/>
              <a:gd name="connsiteX4" fmla="*/ 261450 w 426747"/>
              <a:gd name="connsiteY4" fmla="*/ 330594 h 330594"/>
              <a:gd name="connsiteX5" fmla="*/ 261450 w 426747"/>
              <a:gd name="connsiteY5" fmla="*/ 264475 h 330594"/>
              <a:gd name="connsiteX6" fmla="*/ 0 w 426747"/>
              <a:gd name="connsiteY6" fmla="*/ 264475 h 330594"/>
              <a:gd name="connsiteX7" fmla="*/ 0 w 426747"/>
              <a:gd name="connsiteY7" fmla="*/ 66119 h 330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26747" h="330594">
                <a:moveTo>
                  <a:pt x="0" y="66119"/>
                </a:moveTo>
                <a:lnTo>
                  <a:pt x="261450" y="66119"/>
                </a:lnTo>
                <a:lnTo>
                  <a:pt x="261450" y="0"/>
                </a:lnTo>
                <a:lnTo>
                  <a:pt x="426747" y="165297"/>
                </a:lnTo>
                <a:lnTo>
                  <a:pt x="261450" y="330594"/>
                </a:lnTo>
                <a:lnTo>
                  <a:pt x="261450" y="264475"/>
                </a:lnTo>
                <a:lnTo>
                  <a:pt x="0" y="264475"/>
                </a:lnTo>
                <a:lnTo>
                  <a:pt x="0" y="66119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66119" rIns="99178" bIns="66119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1200"/>
          </a:p>
        </p:txBody>
      </p:sp>
      <p:sp>
        <p:nvSpPr>
          <p:cNvPr id="13" name="Freeform 12"/>
          <p:cNvSpPr/>
          <p:nvPr/>
        </p:nvSpPr>
        <p:spPr>
          <a:xfrm>
            <a:off x="3657741" y="2566811"/>
            <a:ext cx="1766075" cy="675882"/>
          </a:xfrm>
          <a:custGeom>
            <a:avLst/>
            <a:gdLst>
              <a:gd name="connsiteX0" fmla="*/ 0 w 1327841"/>
              <a:gd name="connsiteY0" fmla="*/ 67588 h 675882"/>
              <a:gd name="connsiteX1" fmla="*/ 67588 w 1327841"/>
              <a:gd name="connsiteY1" fmla="*/ 0 h 675882"/>
              <a:gd name="connsiteX2" fmla="*/ 1260253 w 1327841"/>
              <a:gd name="connsiteY2" fmla="*/ 0 h 675882"/>
              <a:gd name="connsiteX3" fmla="*/ 1327841 w 1327841"/>
              <a:gd name="connsiteY3" fmla="*/ 67588 h 675882"/>
              <a:gd name="connsiteX4" fmla="*/ 1327841 w 1327841"/>
              <a:gd name="connsiteY4" fmla="*/ 608294 h 675882"/>
              <a:gd name="connsiteX5" fmla="*/ 1260253 w 1327841"/>
              <a:gd name="connsiteY5" fmla="*/ 675882 h 675882"/>
              <a:gd name="connsiteX6" fmla="*/ 67588 w 1327841"/>
              <a:gd name="connsiteY6" fmla="*/ 675882 h 675882"/>
              <a:gd name="connsiteX7" fmla="*/ 0 w 1327841"/>
              <a:gd name="connsiteY7" fmla="*/ 608294 h 675882"/>
              <a:gd name="connsiteX8" fmla="*/ 0 w 1327841"/>
              <a:gd name="connsiteY8" fmla="*/ 67588 h 675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27841" h="675882">
                <a:moveTo>
                  <a:pt x="0" y="67588"/>
                </a:moveTo>
                <a:cubicBezTo>
                  <a:pt x="0" y="30260"/>
                  <a:pt x="30260" y="0"/>
                  <a:pt x="67588" y="0"/>
                </a:cubicBezTo>
                <a:lnTo>
                  <a:pt x="1260253" y="0"/>
                </a:lnTo>
                <a:cubicBezTo>
                  <a:pt x="1297581" y="0"/>
                  <a:pt x="1327841" y="30260"/>
                  <a:pt x="1327841" y="67588"/>
                </a:cubicBezTo>
                <a:lnTo>
                  <a:pt x="1327841" y="608294"/>
                </a:lnTo>
                <a:cubicBezTo>
                  <a:pt x="1327841" y="645622"/>
                  <a:pt x="1297581" y="675882"/>
                  <a:pt x="1260253" y="675882"/>
                </a:cubicBezTo>
                <a:lnTo>
                  <a:pt x="67588" y="675882"/>
                </a:lnTo>
                <a:cubicBezTo>
                  <a:pt x="30260" y="675882"/>
                  <a:pt x="0" y="645622"/>
                  <a:pt x="0" y="608294"/>
                </a:cubicBezTo>
                <a:lnTo>
                  <a:pt x="0" y="67588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8016" tIns="128016" rIns="128016" bIns="293874" numCol="1" spcCol="1270" anchor="t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b="1" dirty="0" err="1"/>
              <a:t>Uji</a:t>
            </a:r>
            <a:r>
              <a:rPr lang="en-US" b="1" dirty="0"/>
              <a:t> Alpha</a:t>
            </a:r>
            <a:endParaRPr lang="id-ID" b="1" dirty="0"/>
          </a:p>
        </p:txBody>
      </p:sp>
      <p:sp>
        <p:nvSpPr>
          <p:cNvPr id="14" name="Freeform 13"/>
          <p:cNvSpPr/>
          <p:nvPr/>
        </p:nvSpPr>
        <p:spPr>
          <a:xfrm>
            <a:off x="4019468" y="3017400"/>
            <a:ext cx="1766075" cy="945000"/>
          </a:xfrm>
          <a:custGeom>
            <a:avLst/>
            <a:gdLst>
              <a:gd name="connsiteX0" fmla="*/ 0 w 1327841"/>
              <a:gd name="connsiteY0" fmla="*/ 94500 h 945000"/>
              <a:gd name="connsiteX1" fmla="*/ 94500 w 1327841"/>
              <a:gd name="connsiteY1" fmla="*/ 0 h 945000"/>
              <a:gd name="connsiteX2" fmla="*/ 1233341 w 1327841"/>
              <a:gd name="connsiteY2" fmla="*/ 0 h 945000"/>
              <a:gd name="connsiteX3" fmla="*/ 1327841 w 1327841"/>
              <a:gd name="connsiteY3" fmla="*/ 94500 h 945000"/>
              <a:gd name="connsiteX4" fmla="*/ 1327841 w 1327841"/>
              <a:gd name="connsiteY4" fmla="*/ 850500 h 945000"/>
              <a:gd name="connsiteX5" fmla="*/ 1233341 w 1327841"/>
              <a:gd name="connsiteY5" fmla="*/ 945000 h 945000"/>
              <a:gd name="connsiteX6" fmla="*/ 94500 w 1327841"/>
              <a:gd name="connsiteY6" fmla="*/ 945000 h 945000"/>
              <a:gd name="connsiteX7" fmla="*/ 0 w 1327841"/>
              <a:gd name="connsiteY7" fmla="*/ 850500 h 945000"/>
              <a:gd name="connsiteX8" fmla="*/ 0 w 1327841"/>
              <a:gd name="connsiteY8" fmla="*/ 94500 h 94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27841" h="945000">
                <a:moveTo>
                  <a:pt x="0" y="94500"/>
                </a:moveTo>
                <a:cubicBezTo>
                  <a:pt x="0" y="42309"/>
                  <a:pt x="42309" y="0"/>
                  <a:pt x="94500" y="0"/>
                </a:cubicBezTo>
                <a:lnTo>
                  <a:pt x="1233341" y="0"/>
                </a:lnTo>
                <a:cubicBezTo>
                  <a:pt x="1285532" y="0"/>
                  <a:pt x="1327841" y="42309"/>
                  <a:pt x="1327841" y="94500"/>
                </a:cubicBezTo>
                <a:lnTo>
                  <a:pt x="1327841" y="850500"/>
                </a:lnTo>
                <a:cubicBezTo>
                  <a:pt x="1327841" y="902691"/>
                  <a:pt x="1285532" y="945000"/>
                  <a:pt x="1233341" y="945000"/>
                </a:cubicBezTo>
                <a:lnTo>
                  <a:pt x="94500" y="945000"/>
                </a:lnTo>
                <a:cubicBezTo>
                  <a:pt x="42309" y="945000"/>
                  <a:pt x="0" y="902691"/>
                  <a:pt x="0" y="850500"/>
                </a:cubicBezTo>
                <a:lnTo>
                  <a:pt x="0" y="94500"/>
                </a:lnTo>
                <a:close/>
              </a:path>
            </a:pathLst>
          </a:cu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34358" tIns="134358" rIns="134358" bIns="134358" numCol="1" spcCol="1270" anchor="t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lvl="1" indent="-114300" defTabSz="6667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1600" dirty="0" err="1"/>
              <a:t>Replikasi</a:t>
            </a:r>
            <a:endParaRPr lang="id-ID" sz="1600" dirty="0"/>
          </a:p>
          <a:p>
            <a:pPr marL="114300" lvl="1" indent="-114300" defTabSz="6667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1600" dirty="0" err="1"/>
              <a:t>Uji</a:t>
            </a:r>
            <a:r>
              <a:rPr lang="en-US" sz="1600" dirty="0"/>
              <a:t> di Lab</a:t>
            </a:r>
            <a:endParaRPr lang="id-ID" sz="1600" dirty="0"/>
          </a:p>
        </p:txBody>
      </p:sp>
      <p:sp>
        <p:nvSpPr>
          <p:cNvPr id="15" name="Freeform 14"/>
          <p:cNvSpPr/>
          <p:nvPr/>
        </p:nvSpPr>
        <p:spPr>
          <a:xfrm>
            <a:off x="5691548" y="2626808"/>
            <a:ext cx="567588" cy="330594"/>
          </a:xfrm>
          <a:custGeom>
            <a:avLst/>
            <a:gdLst>
              <a:gd name="connsiteX0" fmla="*/ 0 w 426747"/>
              <a:gd name="connsiteY0" fmla="*/ 66119 h 330594"/>
              <a:gd name="connsiteX1" fmla="*/ 261450 w 426747"/>
              <a:gd name="connsiteY1" fmla="*/ 66119 h 330594"/>
              <a:gd name="connsiteX2" fmla="*/ 261450 w 426747"/>
              <a:gd name="connsiteY2" fmla="*/ 0 h 330594"/>
              <a:gd name="connsiteX3" fmla="*/ 426747 w 426747"/>
              <a:gd name="connsiteY3" fmla="*/ 165297 h 330594"/>
              <a:gd name="connsiteX4" fmla="*/ 261450 w 426747"/>
              <a:gd name="connsiteY4" fmla="*/ 330594 h 330594"/>
              <a:gd name="connsiteX5" fmla="*/ 261450 w 426747"/>
              <a:gd name="connsiteY5" fmla="*/ 264475 h 330594"/>
              <a:gd name="connsiteX6" fmla="*/ 0 w 426747"/>
              <a:gd name="connsiteY6" fmla="*/ 264475 h 330594"/>
              <a:gd name="connsiteX7" fmla="*/ 0 w 426747"/>
              <a:gd name="connsiteY7" fmla="*/ 66119 h 330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26747" h="330594">
                <a:moveTo>
                  <a:pt x="0" y="66119"/>
                </a:moveTo>
                <a:lnTo>
                  <a:pt x="261450" y="66119"/>
                </a:lnTo>
                <a:lnTo>
                  <a:pt x="261450" y="0"/>
                </a:lnTo>
                <a:lnTo>
                  <a:pt x="426747" y="165297"/>
                </a:lnTo>
                <a:lnTo>
                  <a:pt x="261450" y="330594"/>
                </a:lnTo>
                <a:lnTo>
                  <a:pt x="261450" y="264475"/>
                </a:lnTo>
                <a:lnTo>
                  <a:pt x="0" y="264475"/>
                </a:lnTo>
                <a:lnTo>
                  <a:pt x="0" y="66119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66119" rIns="99178" bIns="66119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1200"/>
          </a:p>
        </p:txBody>
      </p:sp>
      <p:sp>
        <p:nvSpPr>
          <p:cNvPr id="16" name="Freeform 15"/>
          <p:cNvSpPr/>
          <p:nvPr/>
        </p:nvSpPr>
        <p:spPr>
          <a:xfrm>
            <a:off x="6494740" y="2566811"/>
            <a:ext cx="1766075" cy="675882"/>
          </a:xfrm>
          <a:custGeom>
            <a:avLst/>
            <a:gdLst>
              <a:gd name="connsiteX0" fmla="*/ 0 w 1327841"/>
              <a:gd name="connsiteY0" fmla="*/ 67588 h 675882"/>
              <a:gd name="connsiteX1" fmla="*/ 67588 w 1327841"/>
              <a:gd name="connsiteY1" fmla="*/ 0 h 675882"/>
              <a:gd name="connsiteX2" fmla="*/ 1260253 w 1327841"/>
              <a:gd name="connsiteY2" fmla="*/ 0 h 675882"/>
              <a:gd name="connsiteX3" fmla="*/ 1327841 w 1327841"/>
              <a:gd name="connsiteY3" fmla="*/ 67588 h 675882"/>
              <a:gd name="connsiteX4" fmla="*/ 1327841 w 1327841"/>
              <a:gd name="connsiteY4" fmla="*/ 608294 h 675882"/>
              <a:gd name="connsiteX5" fmla="*/ 1260253 w 1327841"/>
              <a:gd name="connsiteY5" fmla="*/ 675882 h 675882"/>
              <a:gd name="connsiteX6" fmla="*/ 67588 w 1327841"/>
              <a:gd name="connsiteY6" fmla="*/ 675882 h 675882"/>
              <a:gd name="connsiteX7" fmla="*/ 0 w 1327841"/>
              <a:gd name="connsiteY7" fmla="*/ 608294 h 675882"/>
              <a:gd name="connsiteX8" fmla="*/ 0 w 1327841"/>
              <a:gd name="connsiteY8" fmla="*/ 67588 h 675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27841" h="675882">
                <a:moveTo>
                  <a:pt x="0" y="67588"/>
                </a:moveTo>
                <a:cubicBezTo>
                  <a:pt x="0" y="30260"/>
                  <a:pt x="30260" y="0"/>
                  <a:pt x="67588" y="0"/>
                </a:cubicBezTo>
                <a:lnTo>
                  <a:pt x="1260253" y="0"/>
                </a:lnTo>
                <a:cubicBezTo>
                  <a:pt x="1297581" y="0"/>
                  <a:pt x="1327841" y="30260"/>
                  <a:pt x="1327841" y="67588"/>
                </a:cubicBezTo>
                <a:lnTo>
                  <a:pt x="1327841" y="608294"/>
                </a:lnTo>
                <a:cubicBezTo>
                  <a:pt x="1327841" y="645622"/>
                  <a:pt x="1297581" y="675882"/>
                  <a:pt x="1260253" y="675882"/>
                </a:cubicBezTo>
                <a:lnTo>
                  <a:pt x="67588" y="675882"/>
                </a:lnTo>
                <a:cubicBezTo>
                  <a:pt x="30260" y="675882"/>
                  <a:pt x="0" y="645622"/>
                  <a:pt x="0" y="608294"/>
                </a:cubicBezTo>
                <a:lnTo>
                  <a:pt x="0" y="67588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8016" tIns="128016" rIns="128016" bIns="293874" numCol="1" spcCol="1270" anchor="t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b="1" dirty="0" err="1"/>
              <a:t>Uji</a:t>
            </a:r>
            <a:r>
              <a:rPr lang="en-US" b="1" dirty="0"/>
              <a:t> Beta</a:t>
            </a:r>
            <a:endParaRPr lang="id-ID" b="1" dirty="0"/>
          </a:p>
        </p:txBody>
      </p:sp>
      <p:sp>
        <p:nvSpPr>
          <p:cNvPr id="17" name="Freeform 16"/>
          <p:cNvSpPr/>
          <p:nvPr/>
        </p:nvSpPr>
        <p:spPr>
          <a:xfrm>
            <a:off x="6856465" y="3017400"/>
            <a:ext cx="1766075" cy="945000"/>
          </a:xfrm>
          <a:custGeom>
            <a:avLst/>
            <a:gdLst>
              <a:gd name="connsiteX0" fmla="*/ 0 w 1327841"/>
              <a:gd name="connsiteY0" fmla="*/ 94500 h 945000"/>
              <a:gd name="connsiteX1" fmla="*/ 94500 w 1327841"/>
              <a:gd name="connsiteY1" fmla="*/ 0 h 945000"/>
              <a:gd name="connsiteX2" fmla="*/ 1233341 w 1327841"/>
              <a:gd name="connsiteY2" fmla="*/ 0 h 945000"/>
              <a:gd name="connsiteX3" fmla="*/ 1327841 w 1327841"/>
              <a:gd name="connsiteY3" fmla="*/ 94500 h 945000"/>
              <a:gd name="connsiteX4" fmla="*/ 1327841 w 1327841"/>
              <a:gd name="connsiteY4" fmla="*/ 850500 h 945000"/>
              <a:gd name="connsiteX5" fmla="*/ 1233341 w 1327841"/>
              <a:gd name="connsiteY5" fmla="*/ 945000 h 945000"/>
              <a:gd name="connsiteX6" fmla="*/ 94500 w 1327841"/>
              <a:gd name="connsiteY6" fmla="*/ 945000 h 945000"/>
              <a:gd name="connsiteX7" fmla="*/ 0 w 1327841"/>
              <a:gd name="connsiteY7" fmla="*/ 850500 h 945000"/>
              <a:gd name="connsiteX8" fmla="*/ 0 w 1327841"/>
              <a:gd name="connsiteY8" fmla="*/ 94500 h 94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27841" h="945000">
                <a:moveTo>
                  <a:pt x="0" y="94500"/>
                </a:moveTo>
                <a:cubicBezTo>
                  <a:pt x="0" y="42309"/>
                  <a:pt x="42309" y="0"/>
                  <a:pt x="94500" y="0"/>
                </a:cubicBezTo>
                <a:lnTo>
                  <a:pt x="1233341" y="0"/>
                </a:lnTo>
                <a:cubicBezTo>
                  <a:pt x="1285532" y="0"/>
                  <a:pt x="1327841" y="42309"/>
                  <a:pt x="1327841" y="94500"/>
                </a:cubicBezTo>
                <a:lnTo>
                  <a:pt x="1327841" y="850500"/>
                </a:lnTo>
                <a:cubicBezTo>
                  <a:pt x="1327841" y="902691"/>
                  <a:pt x="1285532" y="945000"/>
                  <a:pt x="1233341" y="945000"/>
                </a:cubicBezTo>
                <a:lnTo>
                  <a:pt x="94500" y="945000"/>
                </a:lnTo>
                <a:cubicBezTo>
                  <a:pt x="42309" y="945000"/>
                  <a:pt x="0" y="902691"/>
                  <a:pt x="0" y="850500"/>
                </a:cubicBezTo>
                <a:lnTo>
                  <a:pt x="0" y="94500"/>
                </a:lnTo>
                <a:close/>
              </a:path>
            </a:pathLst>
          </a:cu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34358" tIns="134358" rIns="0" bIns="134358" numCol="1" spcCol="1270" anchor="t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lvl="1" indent="-114300" defTabSz="6667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1600" dirty="0" err="1"/>
              <a:t>Uji</a:t>
            </a:r>
            <a:r>
              <a:rPr lang="en-US" sz="1600" dirty="0"/>
              <a:t> </a:t>
            </a:r>
            <a:r>
              <a:rPr lang="en-US" sz="1600" dirty="0" err="1"/>
              <a:t>lapangan</a:t>
            </a:r>
            <a:r>
              <a:rPr lang="en-US" sz="1600" dirty="0"/>
              <a:t> (</a:t>
            </a:r>
            <a:r>
              <a:rPr lang="en-US" sz="1600" dirty="0" err="1"/>
              <a:t>lingkungan</a:t>
            </a:r>
            <a:r>
              <a:rPr lang="en-US" sz="1600" dirty="0"/>
              <a:t> </a:t>
            </a:r>
            <a:r>
              <a:rPr lang="en-US" sz="1600" dirty="0" err="1"/>
              <a:t>pengguna</a:t>
            </a:r>
            <a:r>
              <a:rPr lang="en-US" sz="1600" dirty="0"/>
              <a:t>)</a:t>
            </a:r>
            <a:endParaRPr lang="id-ID" sz="1600" dirty="0"/>
          </a:p>
        </p:txBody>
      </p:sp>
      <p:sp>
        <p:nvSpPr>
          <p:cNvPr id="18" name="Freeform 17"/>
          <p:cNvSpPr/>
          <p:nvPr/>
        </p:nvSpPr>
        <p:spPr>
          <a:xfrm>
            <a:off x="8528544" y="2626808"/>
            <a:ext cx="567588" cy="330594"/>
          </a:xfrm>
          <a:custGeom>
            <a:avLst/>
            <a:gdLst>
              <a:gd name="connsiteX0" fmla="*/ 0 w 426747"/>
              <a:gd name="connsiteY0" fmla="*/ 66119 h 330594"/>
              <a:gd name="connsiteX1" fmla="*/ 261450 w 426747"/>
              <a:gd name="connsiteY1" fmla="*/ 66119 h 330594"/>
              <a:gd name="connsiteX2" fmla="*/ 261450 w 426747"/>
              <a:gd name="connsiteY2" fmla="*/ 0 h 330594"/>
              <a:gd name="connsiteX3" fmla="*/ 426747 w 426747"/>
              <a:gd name="connsiteY3" fmla="*/ 165297 h 330594"/>
              <a:gd name="connsiteX4" fmla="*/ 261450 w 426747"/>
              <a:gd name="connsiteY4" fmla="*/ 330594 h 330594"/>
              <a:gd name="connsiteX5" fmla="*/ 261450 w 426747"/>
              <a:gd name="connsiteY5" fmla="*/ 264475 h 330594"/>
              <a:gd name="connsiteX6" fmla="*/ 0 w 426747"/>
              <a:gd name="connsiteY6" fmla="*/ 264475 h 330594"/>
              <a:gd name="connsiteX7" fmla="*/ 0 w 426747"/>
              <a:gd name="connsiteY7" fmla="*/ 66119 h 330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26747" h="330594">
                <a:moveTo>
                  <a:pt x="0" y="66119"/>
                </a:moveTo>
                <a:lnTo>
                  <a:pt x="261450" y="66119"/>
                </a:lnTo>
                <a:lnTo>
                  <a:pt x="261450" y="0"/>
                </a:lnTo>
                <a:lnTo>
                  <a:pt x="426747" y="165297"/>
                </a:lnTo>
                <a:lnTo>
                  <a:pt x="261450" y="330594"/>
                </a:lnTo>
                <a:lnTo>
                  <a:pt x="261450" y="264475"/>
                </a:lnTo>
                <a:lnTo>
                  <a:pt x="0" y="264475"/>
                </a:lnTo>
                <a:lnTo>
                  <a:pt x="0" y="66119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66119" rIns="99178" bIns="66119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1200"/>
          </a:p>
        </p:txBody>
      </p:sp>
      <p:sp>
        <p:nvSpPr>
          <p:cNvPr id="19" name="Freeform 18"/>
          <p:cNvSpPr/>
          <p:nvPr/>
        </p:nvSpPr>
        <p:spPr>
          <a:xfrm>
            <a:off x="9331737" y="2566811"/>
            <a:ext cx="1766075" cy="675882"/>
          </a:xfrm>
          <a:custGeom>
            <a:avLst/>
            <a:gdLst>
              <a:gd name="connsiteX0" fmla="*/ 0 w 1327841"/>
              <a:gd name="connsiteY0" fmla="*/ 67588 h 675882"/>
              <a:gd name="connsiteX1" fmla="*/ 67588 w 1327841"/>
              <a:gd name="connsiteY1" fmla="*/ 0 h 675882"/>
              <a:gd name="connsiteX2" fmla="*/ 1260253 w 1327841"/>
              <a:gd name="connsiteY2" fmla="*/ 0 h 675882"/>
              <a:gd name="connsiteX3" fmla="*/ 1327841 w 1327841"/>
              <a:gd name="connsiteY3" fmla="*/ 67588 h 675882"/>
              <a:gd name="connsiteX4" fmla="*/ 1327841 w 1327841"/>
              <a:gd name="connsiteY4" fmla="*/ 608294 h 675882"/>
              <a:gd name="connsiteX5" fmla="*/ 1260253 w 1327841"/>
              <a:gd name="connsiteY5" fmla="*/ 675882 h 675882"/>
              <a:gd name="connsiteX6" fmla="*/ 67588 w 1327841"/>
              <a:gd name="connsiteY6" fmla="*/ 675882 h 675882"/>
              <a:gd name="connsiteX7" fmla="*/ 0 w 1327841"/>
              <a:gd name="connsiteY7" fmla="*/ 608294 h 675882"/>
              <a:gd name="connsiteX8" fmla="*/ 0 w 1327841"/>
              <a:gd name="connsiteY8" fmla="*/ 67588 h 675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27841" h="675882">
                <a:moveTo>
                  <a:pt x="0" y="67588"/>
                </a:moveTo>
                <a:cubicBezTo>
                  <a:pt x="0" y="30260"/>
                  <a:pt x="30260" y="0"/>
                  <a:pt x="67588" y="0"/>
                </a:cubicBezTo>
                <a:lnTo>
                  <a:pt x="1260253" y="0"/>
                </a:lnTo>
                <a:cubicBezTo>
                  <a:pt x="1297581" y="0"/>
                  <a:pt x="1327841" y="30260"/>
                  <a:pt x="1327841" y="67588"/>
                </a:cubicBezTo>
                <a:lnTo>
                  <a:pt x="1327841" y="608294"/>
                </a:lnTo>
                <a:cubicBezTo>
                  <a:pt x="1327841" y="645622"/>
                  <a:pt x="1297581" y="675882"/>
                  <a:pt x="1260253" y="675882"/>
                </a:cubicBezTo>
                <a:lnTo>
                  <a:pt x="67588" y="675882"/>
                </a:lnTo>
                <a:cubicBezTo>
                  <a:pt x="30260" y="675882"/>
                  <a:pt x="0" y="645622"/>
                  <a:pt x="0" y="608294"/>
                </a:cubicBezTo>
                <a:lnTo>
                  <a:pt x="0" y="67588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8016" tIns="128016" rIns="128016" bIns="293874" numCol="1" spcCol="1270" anchor="t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b="1" dirty="0" err="1"/>
              <a:t>Difusi</a:t>
            </a:r>
            <a:endParaRPr lang="id-ID" b="1" dirty="0"/>
          </a:p>
        </p:txBody>
      </p:sp>
      <p:sp>
        <p:nvSpPr>
          <p:cNvPr id="20" name="Freeform 19"/>
          <p:cNvSpPr/>
          <p:nvPr/>
        </p:nvSpPr>
        <p:spPr>
          <a:xfrm>
            <a:off x="9693464" y="3017400"/>
            <a:ext cx="1766075" cy="945000"/>
          </a:xfrm>
          <a:custGeom>
            <a:avLst/>
            <a:gdLst>
              <a:gd name="connsiteX0" fmla="*/ 0 w 1327841"/>
              <a:gd name="connsiteY0" fmla="*/ 94500 h 945000"/>
              <a:gd name="connsiteX1" fmla="*/ 94500 w 1327841"/>
              <a:gd name="connsiteY1" fmla="*/ 0 h 945000"/>
              <a:gd name="connsiteX2" fmla="*/ 1233341 w 1327841"/>
              <a:gd name="connsiteY2" fmla="*/ 0 h 945000"/>
              <a:gd name="connsiteX3" fmla="*/ 1327841 w 1327841"/>
              <a:gd name="connsiteY3" fmla="*/ 94500 h 945000"/>
              <a:gd name="connsiteX4" fmla="*/ 1327841 w 1327841"/>
              <a:gd name="connsiteY4" fmla="*/ 850500 h 945000"/>
              <a:gd name="connsiteX5" fmla="*/ 1233341 w 1327841"/>
              <a:gd name="connsiteY5" fmla="*/ 945000 h 945000"/>
              <a:gd name="connsiteX6" fmla="*/ 94500 w 1327841"/>
              <a:gd name="connsiteY6" fmla="*/ 945000 h 945000"/>
              <a:gd name="connsiteX7" fmla="*/ 0 w 1327841"/>
              <a:gd name="connsiteY7" fmla="*/ 850500 h 945000"/>
              <a:gd name="connsiteX8" fmla="*/ 0 w 1327841"/>
              <a:gd name="connsiteY8" fmla="*/ 94500 h 94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27841" h="945000">
                <a:moveTo>
                  <a:pt x="0" y="94500"/>
                </a:moveTo>
                <a:cubicBezTo>
                  <a:pt x="0" y="42309"/>
                  <a:pt x="42309" y="0"/>
                  <a:pt x="94500" y="0"/>
                </a:cubicBezTo>
                <a:lnTo>
                  <a:pt x="1233341" y="0"/>
                </a:lnTo>
                <a:cubicBezTo>
                  <a:pt x="1285532" y="0"/>
                  <a:pt x="1327841" y="42309"/>
                  <a:pt x="1327841" y="94500"/>
                </a:cubicBezTo>
                <a:lnTo>
                  <a:pt x="1327841" y="850500"/>
                </a:lnTo>
                <a:cubicBezTo>
                  <a:pt x="1327841" y="902691"/>
                  <a:pt x="1285532" y="945000"/>
                  <a:pt x="1233341" y="945000"/>
                </a:cubicBezTo>
                <a:lnTo>
                  <a:pt x="94500" y="945000"/>
                </a:lnTo>
                <a:cubicBezTo>
                  <a:pt x="42309" y="945000"/>
                  <a:pt x="0" y="902691"/>
                  <a:pt x="0" y="850500"/>
                </a:cubicBezTo>
                <a:lnTo>
                  <a:pt x="0" y="94500"/>
                </a:lnTo>
                <a:close/>
              </a:path>
            </a:pathLst>
          </a:cu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34358" tIns="134358" rIns="134358" bIns="134358" numCol="1" spcCol="1270" anchor="t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lvl="1" indent="-114300" defTabSz="6667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1600" dirty="0" err="1"/>
              <a:t>Aplikasi</a:t>
            </a:r>
            <a:r>
              <a:rPr lang="en-US" sz="1600" dirty="0"/>
              <a:t> di </a:t>
            </a:r>
            <a:r>
              <a:rPr lang="en-US" sz="1600" dirty="0" err="1"/>
              <a:t>pengguna</a:t>
            </a:r>
            <a:endParaRPr lang="id-ID" sz="1600" dirty="0"/>
          </a:p>
        </p:txBody>
      </p:sp>
      <p:sp>
        <p:nvSpPr>
          <p:cNvPr id="21" name="Cloud Callout 20"/>
          <p:cNvSpPr/>
          <p:nvPr/>
        </p:nvSpPr>
        <p:spPr>
          <a:xfrm>
            <a:off x="2345502" y="1317569"/>
            <a:ext cx="1925624" cy="795072"/>
          </a:xfrm>
          <a:prstGeom prst="cloudCallout">
            <a:avLst>
              <a:gd name="adj1" fmla="val -9687"/>
              <a:gd name="adj2" fmla="val 113863"/>
            </a:avLst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b="1" dirty="0" err="1">
                <a:solidFill>
                  <a:schemeClr val="tx2">
                    <a:lumMod val="50000"/>
                  </a:schemeClr>
                </a:solidFill>
              </a:rPr>
              <a:t>Temuan</a:t>
            </a:r>
            <a:r>
              <a:rPr lang="en-US" sz="1600" b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600" b="1" dirty="0" err="1">
                <a:solidFill>
                  <a:schemeClr val="tx2">
                    <a:lumMod val="50000"/>
                  </a:schemeClr>
                </a:solidFill>
              </a:rPr>
              <a:t>Baru</a:t>
            </a:r>
            <a:endParaRPr lang="id-ID" sz="16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2" name="Cloud Callout 21"/>
          <p:cNvSpPr/>
          <p:nvPr/>
        </p:nvSpPr>
        <p:spPr>
          <a:xfrm>
            <a:off x="7936016" y="1317569"/>
            <a:ext cx="1925624" cy="795072"/>
          </a:xfrm>
          <a:prstGeom prst="cloudCallout">
            <a:avLst>
              <a:gd name="adj1" fmla="val -7829"/>
              <a:gd name="adj2" fmla="val 113863"/>
            </a:avLst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b="1" dirty="0" err="1">
                <a:solidFill>
                  <a:schemeClr val="tx2">
                    <a:lumMod val="50000"/>
                  </a:schemeClr>
                </a:solidFill>
              </a:rPr>
              <a:t>Inovasi</a:t>
            </a:r>
            <a:endParaRPr lang="id-ID" sz="16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3" name="Right Arrow 22"/>
          <p:cNvSpPr/>
          <p:nvPr/>
        </p:nvSpPr>
        <p:spPr>
          <a:xfrm>
            <a:off x="637978" y="4407606"/>
            <a:ext cx="8491949" cy="2286000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4" name="Freeform 23"/>
          <p:cNvSpPr/>
          <p:nvPr/>
        </p:nvSpPr>
        <p:spPr>
          <a:xfrm>
            <a:off x="2026973" y="5311942"/>
            <a:ext cx="3040460" cy="619664"/>
          </a:xfrm>
          <a:custGeom>
            <a:avLst/>
            <a:gdLst>
              <a:gd name="connsiteX0" fmla="*/ 0 w 1824177"/>
              <a:gd name="connsiteY0" fmla="*/ 304036 h 1910080"/>
              <a:gd name="connsiteX1" fmla="*/ 304036 w 1824177"/>
              <a:gd name="connsiteY1" fmla="*/ 0 h 1910080"/>
              <a:gd name="connsiteX2" fmla="*/ 1520141 w 1824177"/>
              <a:gd name="connsiteY2" fmla="*/ 0 h 1910080"/>
              <a:gd name="connsiteX3" fmla="*/ 1824177 w 1824177"/>
              <a:gd name="connsiteY3" fmla="*/ 304036 h 1910080"/>
              <a:gd name="connsiteX4" fmla="*/ 1824177 w 1824177"/>
              <a:gd name="connsiteY4" fmla="*/ 1606044 h 1910080"/>
              <a:gd name="connsiteX5" fmla="*/ 1520141 w 1824177"/>
              <a:gd name="connsiteY5" fmla="*/ 1910080 h 1910080"/>
              <a:gd name="connsiteX6" fmla="*/ 304036 w 1824177"/>
              <a:gd name="connsiteY6" fmla="*/ 1910080 h 1910080"/>
              <a:gd name="connsiteX7" fmla="*/ 0 w 1824177"/>
              <a:gd name="connsiteY7" fmla="*/ 1606044 h 1910080"/>
              <a:gd name="connsiteX8" fmla="*/ 0 w 1824177"/>
              <a:gd name="connsiteY8" fmla="*/ 304036 h 1910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24177" h="1910080">
                <a:moveTo>
                  <a:pt x="0" y="304036"/>
                </a:moveTo>
                <a:cubicBezTo>
                  <a:pt x="0" y="136122"/>
                  <a:pt x="136122" y="0"/>
                  <a:pt x="304036" y="0"/>
                </a:cubicBezTo>
                <a:lnTo>
                  <a:pt x="1520141" y="0"/>
                </a:lnTo>
                <a:cubicBezTo>
                  <a:pt x="1688055" y="0"/>
                  <a:pt x="1824177" y="136122"/>
                  <a:pt x="1824177" y="304036"/>
                </a:cubicBezTo>
                <a:lnTo>
                  <a:pt x="1824177" y="1606044"/>
                </a:lnTo>
                <a:cubicBezTo>
                  <a:pt x="1824177" y="1773958"/>
                  <a:pt x="1688055" y="1910080"/>
                  <a:pt x="1520141" y="1910080"/>
                </a:cubicBezTo>
                <a:lnTo>
                  <a:pt x="304036" y="1910080"/>
                </a:lnTo>
                <a:cubicBezTo>
                  <a:pt x="136122" y="1910080"/>
                  <a:pt x="0" y="1773958"/>
                  <a:pt x="0" y="1606044"/>
                </a:cubicBezTo>
                <a:lnTo>
                  <a:pt x="0" y="30403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7629" tIns="157629" rIns="157629" bIns="157629" numCol="1" spcCol="1270" anchor="t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b="1" dirty="0" err="1"/>
              <a:t>Riset</a:t>
            </a:r>
            <a:r>
              <a:rPr lang="en-US" sz="1600" b="1" dirty="0"/>
              <a:t> </a:t>
            </a:r>
            <a:r>
              <a:rPr lang="en-US" sz="1600" b="1" dirty="0" err="1"/>
              <a:t>Dasar</a:t>
            </a:r>
            <a:endParaRPr lang="id-ID" sz="1600" b="1" dirty="0"/>
          </a:p>
        </p:txBody>
      </p:sp>
      <p:sp>
        <p:nvSpPr>
          <p:cNvPr id="25" name="Freeform 24"/>
          <p:cNvSpPr/>
          <p:nvPr/>
        </p:nvSpPr>
        <p:spPr>
          <a:xfrm>
            <a:off x="5067434" y="5306330"/>
            <a:ext cx="3648551" cy="630973"/>
          </a:xfrm>
          <a:custGeom>
            <a:avLst/>
            <a:gdLst>
              <a:gd name="connsiteX0" fmla="*/ 0 w 1824177"/>
              <a:gd name="connsiteY0" fmla="*/ 304036 h 1910080"/>
              <a:gd name="connsiteX1" fmla="*/ 304036 w 1824177"/>
              <a:gd name="connsiteY1" fmla="*/ 0 h 1910080"/>
              <a:gd name="connsiteX2" fmla="*/ 1520141 w 1824177"/>
              <a:gd name="connsiteY2" fmla="*/ 0 h 1910080"/>
              <a:gd name="connsiteX3" fmla="*/ 1824177 w 1824177"/>
              <a:gd name="connsiteY3" fmla="*/ 304036 h 1910080"/>
              <a:gd name="connsiteX4" fmla="*/ 1824177 w 1824177"/>
              <a:gd name="connsiteY4" fmla="*/ 1606044 h 1910080"/>
              <a:gd name="connsiteX5" fmla="*/ 1520141 w 1824177"/>
              <a:gd name="connsiteY5" fmla="*/ 1910080 h 1910080"/>
              <a:gd name="connsiteX6" fmla="*/ 304036 w 1824177"/>
              <a:gd name="connsiteY6" fmla="*/ 1910080 h 1910080"/>
              <a:gd name="connsiteX7" fmla="*/ 0 w 1824177"/>
              <a:gd name="connsiteY7" fmla="*/ 1606044 h 1910080"/>
              <a:gd name="connsiteX8" fmla="*/ 0 w 1824177"/>
              <a:gd name="connsiteY8" fmla="*/ 304036 h 1910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24177" h="1910080">
                <a:moveTo>
                  <a:pt x="0" y="304036"/>
                </a:moveTo>
                <a:cubicBezTo>
                  <a:pt x="0" y="136122"/>
                  <a:pt x="136122" y="0"/>
                  <a:pt x="304036" y="0"/>
                </a:cubicBezTo>
                <a:lnTo>
                  <a:pt x="1520141" y="0"/>
                </a:lnTo>
                <a:cubicBezTo>
                  <a:pt x="1688055" y="0"/>
                  <a:pt x="1824177" y="136122"/>
                  <a:pt x="1824177" y="304036"/>
                </a:cubicBezTo>
                <a:lnTo>
                  <a:pt x="1824177" y="1606044"/>
                </a:lnTo>
                <a:cubicBezTo>
                  <a:pt x="1824177" y="1773958"/>
                  <a:pt x="1688055" y="1910080"/>
                  <a:pt x="1520141" y="1910080"/>
                </a:cubicBezTo>
                <a:lnTo>
                  <a:pt x="304036" y="1910080"/>
                </a:lnTo>
                <a:cubicBezTo>
                  <a:pt x="136122" y="1910080"/>
                  <a:pt x="0" y="1773958"/>
                  <a:pt x="0" y="1606044"/>
                </a:cubicBezTo>
                <a:lnTo>
                  <a:pt x="0" y="30403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6000" tIns="157629" rIns="36000" bIns="157629" numCol="1" spcCol="1270" anchor="t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b="1" dirty="0" err="1"/>
              <a:t>Riset</a:t>
            </a:r>
            <a:r>
              <a:rPr lang="en-US" sz="1600" b="1" dirty="0"/>
              <a:t> </a:t>
            </a:r>
            <a:r>
              <a:rPr lang="en-US" sz="1600" b="1" dirty="0" err="1"/>
              <a:t>Terapan</a:t>
            </a:r>
            <a:endParaRPr lang="id-ID" sz="1600" b="1" dirty="0"/>
          </a:p>
        </p:txBody>
      </p:sp>
      <p:sp>
        <p:nvSpPr>
          <p:cNvPr id="26" name="Freeform 25"/>
          <p:cNvSpPr/>
          <p:nvPr/>
        </p:nvSpPr>
        <p:spPr>
          <a:xfrm>
            <a:off x="8732764" y="5306325"/>
            <a:ext cx="3429076" cy="596470"/>
          </a:xfrm>
          <a:custGeom>
            <a:avLst/>
            <a:gdLst>
              <a:gd name="connsiteX0" fmla="*/ 0 w 1824177"/>
              <a:gd name="connsiteY0" fmla="*/ 304036 h 1910080"/>
              <a:gd name="connsiteX1" fmla="*/ 304036 w 1824177"/>
              <a:gd name="connsiteY1" fmla="*/ 0 h 1910080"/>
              <a:gd name="connsiteX2" fmla="*/ 1520141 w 1824177"/>
              <a:gd name="connsiteY2" fmla="*/ 0 h 1910080"/>
              <a:gd name="connsiteX3" fmla="*/ 1824177 w 1824177"/>
              <a:gd name="connsiteY3" fmla="*/ 304036 h 1910080"/>
              <a:gd name="connsiteX4" fmla="*/ 1824177 w 1824177"/>
              <a:gd name="connsiteY4" fmla="*/ 1606044 h 1910080"/>
              <a:gd name="connsiteX5" fmla="*/ 1520141 w 1824177"/>
              <a:gd name="connsiteY5" fmla="*/ 1910080 h 1910080"/>
              <a:gd name="connsiteX6" fmla="*/ 304036 w 1824177"/>
              <a:gd name="connsiteY6" fmla="*/ 1910080 h 1910080"/>
              <a:gd name="connsiteX7" fmla="*/ 0 w 1824177"/>
              <a:gd name="connsiteY7" fmla="*/ 1606044 h 1910080"/>
              <a:gd name="connsiteX8" fmla="*/ 0 w 1824177"/>
              <a:gd name="connsiteY8" fmla="*/ 304036 h 1910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24177" h="1910080">
                <a:moveTo>
                  <a:pt x="0" y="304036"/>
                </a:moveTo>
                <a:cubicBezTo>
                  <a:pt x="0" y="136122"/>
                  <a:pt x="136122" y="0"/>
                  <a:pt x="304036" y="0"/>
                </a:cubicBezTo>
                <a:lnTo>
                  <a:pt x="1520141" y="0"/>
                </a:lnTo>
                <a:cubicBezTo>
                  <a:pt x="1688055" y="0"/>
                  <a:pt x="1824177" y="136122"/>
                  <a:pt x="1824177" y="304036"/>
                </a:cubicBezTo>
                <a:lnTo>
                  <a:pt x="1824177" y="1606044"/>
                </a:lnTo>
                <a:cubicBezTo>
                  <a:pt x="1824177" y="1773958"/>
                  <a:pt x="1688055" y="1910080"/>
                  <a:pt x="1520141" y="1910080"/>
                </a:cubicBezTo>
                <a:lnTo>
                  <a:pt x="304036" y="1910080"/>
                </a:lnTo>
                <a:cubicBezTo>
                  <a:pt x="136122" y="1910080"/>
                  <a:pt x="0" y="1773958"/>
                  <a:pt x="0" y="1606044"/>
                </a:cubicBezTo>
                <a:lnTo>
                  <a:pt x="0" y="304036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7629" tIns="157629" rIns="157629" bIns="157629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400" b="1" dirty="0" err="1"/>
              <a:t>Riset</a:t>
            </a:r>
            <a:r>
              <a:rPr lang="en-US" sz="1400" b="1" dirty="0"/>
              <a:t> </a:t>
            </a:r>
            <a:r>
              <a:rPr lang="en-US" sz="1400" b="1" dirty="0" err="1"/>
              <a:t>Pengembangan</a:t>
            </a:r>
            <a:endParaRPr lang="en-US" sz="1400" b="1" dirty="0"/>
          </a:p>
        </p:txBody>
      </p:sp>
      <p:sp>
        <p:nvSpPr>
          <p:cNvPr id="27" name="TextBox 49"/>
          <p:cNvSpPr txBox="1"/>
          <p:nvPr/>
        </p:nvSpPr>
        <p:spPr>
          <a:xfrm>
            <a:off x="2343378" y="4325743"/>
            <a:ext cx="11337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 err="1"/>
              <a:t>Publikasi</a:t>
            </a:r>
            <a:endParaRPr lang="id-ID" sz="2000" b="1" dirty="0"/>
          </a:p>
        </p:txBody>
      </p:sp>
      <p:sp>
        <p:nvSpPr>
          <p:cNvPr id="28" name="TextBox 50"/>
          <p:cNvSpPr txBox="1"/>
          <p:nvPr/>
        </p:nvSpPr>
        <p:spPr>
          <a:xfrm>
            <a:off x="5837112" y="4339190"/>
            <a:ext cx="7929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/>
              <a:t>Paten</a:t>
            </a:r>
            <a:endParaRPr lang="id-ID" sz="2000" b="1" dirty="0"/>
          </a:p>
        </p:txBody>
      </p:sp>
      <p:sp>
        <p:nvSpPr>
          <p:cNvPr id="29" name="TextBox 51"/>
          <p:cNvSpPr txBox="1"/>
          <p:nvPr/>
        </p:nvSpPr>
        <p:spPr>
          <a:xfrm>
            <a:off x="9589518" y="4344853"/>
            <a:ext cx="12482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/>
              <a:t>Prototype</a:t>
            </a:r>
            <a:endParaRPr lang="id-ID" sz="2000" b="1" dirty="0"/>
          </a:p>
        </p:txBody>
      </p:sp>
      <p:pic>
        <p:nvPicPr>
          <p:cNvPr id="30" name="tabl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216560"/>
            <a:ext cx="12161838" cy="66452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d-ID" smtClean="0"/>
              <a:t>TAHAPAN PENGISIAN </a:t>
            </a:r>
            <a:br>
              <a:rPr lang="id-ID" smtClean="0"/>
            </a:br>
            <a:r>
              <a:rPr lang="id-ID" smtClean="0"/>
              <a:t>APLIKASI PENGUKURAN TKT OFFLINE</a:t>
            </a:r>
            <a:endParaRPr lang="id-ID" dirty="0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772117" y="3212976"/>
            <a:ext cx="3926699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 smtClean="0"/>
              <a:t>Pengisian Data Teknologi yang Dikembangkan</a:t>
            </a:r>
            <a:endParaRPr lang="id-ID" dirty="0"/>
          </a:p>
        </p:txBody>
      </p:sp>
      <p:cxnSp>
        <p:nvCxnSpPr>
          <p:cNvPr id="6" name="Straight Arrow Connector 5"/>
          <p:cNvCxnSpPr>
            <a:stCxn id="4" idx="2"/>
          </p:cNvCxnSpPr>
          <p:nvPr/>
        </p:nvCxnSpPr>
        <p:spPr>
          <a:xfrm>
            <a:off x="3735467" y="3789040"/>
            <a:ext cx="0" cy="648072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1772117" y="4437112"/>
            <a:ext cx="3926699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 smtClean="0"/>
              <a:t>Pengisian Indikator Pengukuran TKT sesuai dengan Bidang Penelitian</a:t>
            </a:r>
            <a:endParaRPr lang="id-ID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3735467" y="5373216"/>
            <a:ext cx="0" cy="648072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1772117" y="6021288"/>
            <a:ext cx="3926699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 smtClean="0"/>
              <a:t>NILAI TKT BERBASIS SELF ASSESSMENT</a:t>
            </a:r>
            <a:endParaRPr lang="id-ID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5698817" y="6129300"/>
            <a:ext cx="1053505" cy="0"/>
          </a:xfrm>
          <a:prstGeom prst="straightConnector1">
            <a:avLst/>
          </a:prstGeom>
          <a:ln w="57150">
            <a:solidFill>
              <a:schemeClr val="tx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6751331" y="5661248"/>
            <a:ext cx="3926699" cy="93610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 smtClean="0">
                <a:solidFill>
                  <a:schemeClr val="tx1"/>
                </a:solidFill>
              </a:rPr>
              <a:t>VERIFIKASI</a:t>
            </a:r>
            <a:endParaRPr lang="id-ID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560774" y="3949427"/>
            <a:ext cx="3926699" cy="93610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 smtClean="0">
                <a:solidFill>
                  <a:schemeClr val="tx1"/>
                </a:solidFill>
              </a:rPr>
              <a:t>VALIDASI</a:t>
            </a:r>
            <a:endParaRPr lang="id-ID" dirty="0">
              <a:solidFill>
                <a:schemeClr val="tx1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8524124" y="4869160"/>
            <a:ext cx="0" cy="781584"/>
          </a:xfrm>
          <a:prstGeom prst="straightConnector1">
            <a:avLst/>
          </a:prstGeom>
          <a:ln w="57150">
            <a:solidFill>
              <a:schemeClr val="tx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ounded Rectangle 17"/>
          <p:cNvSpPr/>
          <p:nvPr/>
        </p:nvSpPr>
        <p:spPr>
          <a:xfrm>
            <a:off x="1196488" y="1484784"/>
            <a:ext cx="5029080" cy="5256584"/>
          </a:xfrm>
          <a:prstGeom prst="round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9" name="Rectangle 18"/>
          <p:cNvSpPr/>
          <p:nvPr/>
        </p:nvSpPr>
        <p:spPr>
          <a:xfrm>
            <a:off x="1772117" y="1628800"/>
            <a:ext cx="3926699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 smtClean="0"/>
              <a:t>Pengisian Profil Peneliti pada Program Ms. Excel yang telah Disediakan</a:t>
            </a:r>
            <a:endParaRPr lang="id-ID" dirty="0"/>
          </a:p>
        </p:txBody>
      </p:sp>
      <p:cxnSp>
        <p:nvCxnSpPr>
          <p:cNvPr id="20" name="Straight Arrow Connector 19"/>
          <p:cNvCxnSpPr>
            <a:stCxn id="19" idx="2"/>
          </p:cNvCxnSpPr>
          <p:nvPr/>
        </p:nvCxnSpPr>
        <p:spPr>
          <a:xfrm>
            <a:off x="3735467" y="2564904"/>
            <a:ext cx="0" cy="648072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324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d-ID" dirty="0" smtClean="0"/>
              <a:t>1. Pengisian Profil Peneliti </a:t>
            </a:r>
            <a:endParaRPr lang="id-ID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825" y="1900241"/>
            <a:ext cx="10084191" cy="30575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4347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d-ID" dirty="0" smtClean="0"/>
              <a:t>2. Pengisian Data Teknologi yang Dikembangkan</a:t>
            </a:r>
            <a:endParaRPr lang="id-ID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971" y="1556795"/>
            <a:ext cx="10618382" cy="463708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2118519" y="6553200"/>
            <a:ext cx="7620001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FFFF00"/>
                </a:solidFill>
              </a:rPr>
              <a:t>UNTUK BIDANG LAIN ‘TEKNOLOGI’ = HASIL RISET</a:t>
            </a:r>
            <a:endParaRPr lang="en-US" sz="28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7867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506</Words>
  <Application>Microsoft Office PowerPoint</Application>
  <PresentationFormat>Custom</PresentationFormat>
  <Paragraphs>117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Prosedur Teknis Pengisian Aplikasi Pengukuran TKT Offline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TAHAPAN PENGISIAN  APLIKASI PENGUKURAN TKT OFFLINE</vt:lpstr>
      <vt:lpstr>1. Pengisian Profil Peneliti </vt:lpstr>
      <vt:lpstr>2. Pengisian Data Teknologi yang Dikembangkan</vt:lpstr>
      <vt:lpstr>3. Mulai Pengukuran TKT</vt:lpstr>
      <vt:lpstr>PowerPoint Presentation</vt:lpstr>
      <vt:lpstr>PowerPoint Presentation</vt:lpstr>
      <vt:lpstr>Ringkasan Pengukuran TKT Anda tersedia pada sheet RINGKASAN</vt:lpstr>
      <vt:lpstr>TERIMA KASIH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Prosedur Teknis Pengisian Aplikasi Pengukuran TKT Offline</dc:title>
  <dc:creator>ASUS NB</dc:creator>
  <cp:lastModifiedBy>ASUS NB</cp:lastModifiedBy>
  <cp:revision>13</cp:revision>
  <dcterms:created xsi:type="dcterms:W3CDTF">2017-04-13T03:28:05Z</dcterms:created>
  <dcterms:modified xsi:type="dcterms:W3CDTF">2017-04-15T09:42:01Z</dcterms:modified>
</cp:coreProperties>
</file>