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5"/>
  </p:notesMasterIdLst>
  <p:handoutMasterIdLst>
    <p:handoutMasterId r:id="rId56"/>
  </p:handoutMasterIdLst>
  <p:sldIdLst>
    <p:sldId id="257" r:id="rId3"/>
    <p:sldId id="268" r:id="rId4"/>
    <p:sldId id="298" r:id="rId5"/>
    <p:sldId id="269" r:id="rId6"/>
    <p:sldId id="282" r:id="rId7"/>
    <p:sldId id="306" r:id="rId8"/>
    <p:sldId id="307" r:id="rId9"/>
    <p:sldId id="308" r:id="rId10"/>
    <p:sldId id="337" r:id="rId11"/>
    <p:sldId id="309" r:id="rId12"/>
    <p:sldId id="310" r:id="rId13"/>
    <p:sldId id="338" r:id="rId14"/>
    <p:sldId id="311" r:id="rId15"/>
    <p:sldId id="339" r:id="rId16"/>
    <p:sldId id="312" r:id="rId17"/>
    <p:sldId id="283" r:id="rId18"/>
    <p:sldId id="284" r:id="rId19"/>
    <p:sldId id="285" r:id="rId20"/>
    <p:sldId id="313" r:id="rId21"/>
    <p:sldId id="314" r:id="rId22"/>
    <p:sldId id="315" r:id="rId23"/>
    <p:sldId id="286" r:id="rId24"/>
    <p:sldId id="287" r:id="rId25"/>
    <p:sldId id="288" r:id="rId26"/>
    <p:sldId id="289" r:id="rId27"/>
    <p:sldId id="290" r:id="rId28"/>
    <p:sldId id="291" r:id="rId29"/>
    <p:sldId id="340" r:id="rId30"/>
    <p:sldId id="316" r:id="rId31"/>
    <p:sldId id="317" r:id="rId32"/>
    <p:sldId id="292" r:id="rId33"/>
    <p:sldId id="293" r:id="rId34"/>
    <p:sldId id="294" r:id="rId35"/>
    <p:sldId id="295" r:id="rId36"/>
    <p:sldId id="296" r:id="rId37"/>
    <p:sldId id="297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18" r:id="rId52"/>
    <p:sldId id="319" r:id="rId53"/>
    <p:sldId id="320" r:id="rId54"/>
  </p:sldIdLst>
  <p:sldSz cx="12188825" cy="6858000"/>
  <p:notesSz cx="6858000" cy="9144000"/>
  <p:custDataLst>
    <p:tags r:id="rId5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howGuides="1">
      <p:cViewPr varScale="1">
        <p:scale>
          <a:sx n="80" d="100"/>
          <a:sy n="80" d="100"/>
        </p:scale>
        <p:origin x="-114" y="-30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CA1E1-0A49-4693-9A71-2C03CEB7F10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B9B5A63-508B-4C9E-AF9F-E282A8481D3C}">
      <dgm:prSet phldrT="[Text]"/>
      <dgm:spPr/>
      <dgm:t>
        <a:bodyPr/>
        <a:lstStyle/>
        <a:p>
          <a:r>
            <a:rPr lang="en-US" dirty="0" err="1" smtClean="0"/>
            <a:t>Ingredien</a:t>
          </a:r>
          <a:r>
            <a:rPr lang="en-US" dirty="0" smtClean="0"/>
            <a:t> </a:t>
          </a:r>
          <a:r>
            <a:rPr lang="en-US" dirty="0" err="1" smtClean="0"/>
            <a:t>Pangan</a:t>
          </a:r>
          <a:endParaRPr lang="id-ID" dirty="0"/>
        </a:p>
      </dgm:t>
    </dgm:pt>
    <dgm:pt modelId="{38E02EB5-1EAB-4A50-9A3D-2A27B3B1CF45}" type="parTrans" cxnId="{84613191-358C-4C44-953D-D1E162D91952}">
      <dgm:prSet/>
      <dgm:spPr/>
      <dgm:t>
        <a:bodyPr/>
        <a:lstStyle/>
        <a:p>
          <a:endParaRPr lang="id-ID"/>
        </a:p>
      </dgm:t>
    </dgm:pt>
    <dgm:pt modelId="{FFF29D33-7FA5-472C-A7BB-6B7F5DEAF947}" type="sibTrans" cxnId="{84613191-358C-4C44-953D-D1E162D91952}">
      <dgm:prSet/>
      <dgm:spPr/>
      <dgm:t>
        <a:bodyPr/>
        <a:lstStyle/>
        <a:p>
          <a:endParaRPr lang="id-ID"/>
        </a:p>
      </dgm:t>
    </dgm:pt>
    <dgm:pt modelId="{64DA4CD9-CD1F-4117-B635-288F402E3FBD}">
      <dgm:prSet phldrT="[Text]"/>
      <dgm:spPr/>
      <dgm:t>
        <a:bodyPr/>
        <a:lstStyle/>
        <a:p>
          <a:r>
            <a:rPr lang="en-US" dirty="0" err="1" smtClean="0"/>
            <a:t>Terigu</a:t>
          </a:r>
          <a:endParaRPr lang="id-ID" dirty="0"/>
        </a:p>
      </dgm:t>
    </dgm:pt>
    <dgm:pt modelId="{48D866B7-1DD3-4A09-89D9-4D6D65E08305}" type="parTrans" cxnId="{E01D8C5C-58BF-4783-97AD-138A7B21A90B}">
      <dgm:prSet/>
      <dgm:spPr/>
      <dgm:t>
        <a:bodyPr/>
        <a:lstStyle/>
        <a:p>
          <a:endParaRPr lang="id-ID"/>
        </a:p>
      </dgm:t>
    </dgm:pt>
    <dgm:pt modelId="{4B9697AE-E08E-49AE-B12C-51C8C01ADFD7}" type="sibTrans" cxnId="{E01D8C5C-58BF-4783-97AD-138A7B21A90B}">
      <dgm:prSet/>
      <dgm:spPr/>
      <dgm:t>
        <a:bodyPr/>
        <a:lstStyle/>
        <a:p>
          <a:endParaRPr lang="id-ID"/>
        </a:p>
      </dgm:t>
    </dgm:pt>
    <dgm:pt modelId="{F3978580-884E-41DA-B3B0-8BC8C1EDB1C2}">
      <dgm:prSet phldrT="[Text]"/>
      <dgm:spPr/>
      <dgm:t>
        <a:bodyPr/>
        <a:lstStyle/>
        <a:p>
          <a:r>
            <a:rPr lang="en-US" dirty="0" err="1" smtClean="0"/>
            <a:t>Isolat</a:t>
          </a:r>
          <a:r>
            <a:rPr lang="en-US" dirty="0" smtClean="0"/>
            <a:t> protein, </a:t>
          </a:r>
          <a:r>
            <a:rPr lang="en-US" dirty="0" err="1" smtClean="0"/>
            <a:t>dll</a:t>
          </a:r>
          <a:endParaRPr lang="id-ID" dirty="0"/>
        </a:p>
      </dgm:t>
    </dgm:pt>
    <dgm:pt modelId="{B5E02031-5F06-4588-9FA4-6C78402D7084}" type="parTrans" cxnId="{D15C816F-C208-4310-98F9-499278719693}">
      <dgm:prSet/>
      <dgm:spPr/>
      <dgm:t>
        <a:bodyPr/>
        <a:lstStyle/>
        <a:p>
          <a:endParaRPr lang="id-ID"/>
        </a:p>
      </dgm:t>
    </dgm:pt>
    <dgm:pt modelId="{A36DD317-607D-46DF-B4E6-E00EB5399F8E}" type="sibTrans" cxnId="{D15C816F-C208-4310-98F9-499278719693}">
      <dgm:prSet/>
      <dgm:spPr/>
      <dgm:t>
        <a:bodyPr/>
        <a:lstStyle/>
        <a:p>
          <a:endParaRPr lang="id-ID"/>
        </a:p>
      </dgm:t>
    </dgm:pt>
    <dgm:pt modelId="{2BB97DA3-BDC5-4474-8E53-7FEE4835778E}">
      <dgm:prSet phldrT="[Text]"/>
      <dgm:spPr/>
      <dgm:t>
        <a:bodyPr/>
        <a:lstStyle/>
        <a:p>
          <a:r>
            <a:rPr lang="en-US" dirty="0" err="1" smtClean="0"/>
            <a:t>Bahan</a:t>
          </a:r>
          <a:r>
            <a:rPr lang="en-US" dirty="0" smtClean="0"/>
            <a:t> </a:t>
          </a:r>
          <a:r>
            <a:rPr lang="en-US" dirty="0" err="1" smtClean="0"/>
            <a:t>Tambahan</a:t>
          </a:r>
          <a:r>
            <a:rPr lang="en-US" dirty="0" smtClean="0"/>
            <a:t> </a:t>
          </a:r>
          <a:r>
            <a:rPr lang="en-US" dirty="0" err="1" smtClean="0"/>
            <a:t>Pangan</a:t>
          </a:r>
          <a:endParaRPr lang="id-ID" dirty="0"/>
        </a:p>
      </dgm:t>
    </dgm:pt>
    <dgm:pt modelId="{1FCE3902-51FA-458F-8452-5A18023C5E05}" type="parTrans" cxnId="{52876F4B-5541-45A9-89B3-1CE7AD5FEDDF}">
      <dgm:prSet/>
      <dgm:spPr/>
      <dgm:t>
        <a:bodyPr/>
        <a:lstStyle/>
        <a:p>
          <a:endParaRPr lang="id-ID"/>
        </a:p>
      </dgm:t>
    </dgm:pt>
    <dgm:pt modelId="{14CF1F86-4A7B-4981-9475-3971FC102B55}" type="sibTrans" cxnId="{52876F4B-5541-45A9-89B3-1CE7AD5FEDDF}">
      <dgm:prSet/>
      <dgm:spPr/>
      <dgm:t>
        <a:bodyPr/>
        <a:lstStyle/>
        <a:p>
          <a:endParaRPr lang="id-ID"/>
        </a:p>
      </dgm:t>
    </dgm:pt>
    <dgm:pt modelId="{123ED26C-345E-4F59-9137-AFB7878BE1E8}">
      <dgm:prSet phldrT="[Text]"/>
      <dgm:spPr/>
      <dgm:t>
        <a:bodyPr/>
        <a:lstStyle/>
        <a:p>
          <a:r>
            <a:rPr lang="en-US" dirty="0" err="1" smtClean="0"/>
            <a:t>Pewarna</a:t>
          </a:r>
          <a:endParaRPr lang="id-ID" dirty="0"/>
        </a:p>
      </dgm:t>
    </dgm:pt>
    <dgm:pt modelId="{5839EDEB-85FC-47AD-BAB5-F93521E97F59}" type="parTrans" cxnId="{7A0C2D20-AAD1-42BA-A653-56809B702107}">
      <dgm:prSet/>
      <dgm:spPr/>
      <dgm:t>
        <a:bodyPr/>
        <a:lstStyle/>
        <a:p>
          <a:endParaRPr lang="id-ID"/>
        </a:p>
      </dgm:t>
    </dgm:pt>
    <dgm:pt modelId="{C40F77BF-C05B-4809-A253-4A5D821DD3F0}" type="sibTrans" cxnId="{7A0C2D20-AAD1-42BA-A653-56809B702107}">
      <dgm:prSet/>
      <dgm:spPr/>
      <dgm:t>
        <a:bodyPr/>
        <a:lstStyle/>
        <a:p>
          <a:endParaRPr lang="id-ID"/>
        </a:p>
      </dgm:t>
    </dgm:pt>
    <dgm:pt modelId="{B0B985E9-19CF-413A-8599-ADB0839AF69A}">
      <dgm:prSet phldrT="[Text]"/>
      <dgm:spPr/>
      <dgm:t>
        <a:bodyPr/>
        <a:lstStyle/>
        <a:p>
          <a:r>
            <a:rPr lang="en-US" dirty="0" err="1" smtClean="0"/>
            <a:t>Pengemulsi</a:t>
          </a:r>
          <a:r>
            <a:rPr lang="en-US" dirty="0" smtClean="0"/>
            <a:t>, </a:t>
          </a:r>
          <a:r>
            <a:rPr lang="en-US" dirty="0" err="1" smtClean="0"/>
            <a:t>dll</a:t>
          </a:r>
          <a:endParaRPr lang="id-ID" dirty="0"/>
        </a:p>
      </dgm:t>
    </dgm:pt>
    <dgm:pt modelId="{FD2F7E6B-A519-402E-A72A-4113441D8E7E}" type="parTrans" cxnId="{D0C2E1DB-EDC7-4C8E-BF7D-48504C36BC01}">
      <dgm:prSet/>
      <dgm:spPr/>
      <dgm:t>
        <a:bodyPr/>
        <a:lstStyle/>
        <a:p>
          <a:endParaRPr lang="id-ID"/>
        </a:p>
      </dgm:t>
    </dgm:pt>
    <dgm:pt modelId="{1B534E8E-BA29-4827-A6A0-25FCA4870214}" type="sibTrans" cxnId="{D0C2E1DB-EDC7-4C8E-BF7D-48504C36BC01}">
      <dgm:prSet/>
      <dgm:spPr/>
      <dgm:t>
        <a:bodyPr/>
        <a:lstStyle/>
        <a:p>
          <a:endParaRPr lang="id-ID"/>
        </a:p>
      </dgm:t>
    </dgm:pt>
    <dgm:pt modelId="{8D67B0FE-1A62-4078-AF97-6C08FCA0234E}" type="pres">
      <dgm:prSet presAssocID="{7FACA1E1-0A49-4693-9A71-2C03CEB7F10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B06593-E4F6-42F9-8735-886C9909FFBC}" type="pres">
      <dgm:prSet presAssocID="{4B9B5A63-508B-4C9E-AF9F-E282A8481D3C}" presName="root" presStyleCnt="0"/>
      <dgm:spPr/>
    </dgm:pt>
    <dgm:pt modelId="{A3A6072A-BCC9-40D3-BDDC-844E51FA7922}" type="pres">
      <dgm:prSet presAssocID="{4B9B5A63-508B-4C9E-AF9F-E282A8481D3C}" presName="rootComposite" presStyleCnt="0"/>
      <dgm:spPr/>
    </dgm:pt>
    <dgm:pt modelId="{4941FB9A-3FAA-4FCF-A312-F9BD897DA208}" type="pres">
      <dgm:prSet presAssocID="{4B9B5A63-508B-4C9E-AF9F-E282A8481D3C}" presName="rootText" presStyleLbl="node1" presStyleIdx="0" presStyleCnt="2"/>
      <dgm:spPr/>
      <dgm:t>
        <a:bodyPr/>
        <a:lstStyle/>
        <a:p>
          <a:endParaRPr lang="en-US"/>
        </a:p>
      </dgm:t>
    </dgm:pt>
    <dgm:pt modelId="{C582C41A-8CB1-4798-BD24-AE2C91324600}" type="pres">
      <dgm:prSet presAssocID="{4B9B5A63-508B-4C9E-AF9F-E282A8481D3C}" presName="rootConnector" presStyleLbl="node1" presStyleIdx="0" presStyleCnt="2"/>
      <dgm:spPr/>
      <dgm:t>
        <a:bodyPr/>
        <a:lstStyle/>
        <a:p>
          <a:endParaRPr lang="en-US"/>
        </a:p>
      </dgm:t>
    </dgm:pt>
    <dgm:pt modelId="{04D68E79-FF05-41C1-B1E6-24BFC3CCEE69}" type="pres">
      <dgm:prSet presAssocID="{4B9B5A63-508B-4C9E-AF9F-E282A8481D3C}" presName="childShape" presStyleCnt="0"/>
      <dgm:spPr/>
    </dgm:pt>
    <dgm:pt modelId="{529CBF84-C3CE-4F8D-B3F1-F8D2B57FDA94}" type="pres">
      <dgm:prSet presAssocID="{48D866B7-1DD3-4A09-89D9-4D6D65E08305}" presName="Name13" presStyleLbl="parChTrans1D2" presStyleIdx="0" presStyleCnt="4"/>
      <dgm:spPr/>
      <dgm:t>
        <a:bodyPr/>
        <a:lstStyle/>
        <a:p>
          <a:endParaRPr lang="en-US"/>
        </a:p>
      </dgm:t>
    </dgm:pt>
    <dgm:pt modelId="{4A4ADDE3-70B0-4139-B4B6-4F8A0BF371B5}" type="pres">
      <dgm:prSet presAssocID="{64DA4CD9-CD1F-4117-B635-288F402E3FBD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00CAD-E2ED-4FBD-A302-EE9557273286}" type="pres">
      <dgm:prSet presAssocID="{B5E02031-5F06-4588-9FA4-6C78402D7084}" presName="Name13" presStyleLbl="parChTrans1D2" presStyleIdx="1" presStyleCnt="4"/>
      <dgm:spPr/>
      <dgm:t>
        <a:bodyPr/>
        <a:lstStyle/>
        <a:p>
          <a:endParaRPr lang="en-US"/>
        </a:p>
      </dgm:t>
    </dgm:pt>
    <dgm:pt modelId="{116654DE-1688-4032-B92B-FA44F8C3400B}" type="pres">
      <dgm:prSet presAssocID="{F3978580-884E-41DA-B3B0-8BC8C1EDB1C2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EDF0CCC-8AC8-436D-AD10-CC37AE07F2D1}" type="pres">
      <dgm:prSet presAssocID="{2BB97DA3-BDC5-4474-8E53-7FEE4835778E}" presName="root" presStyleCnt="0"/>
      <dgm:spPr/>
    </dgm:pt>
    <dgm:pt modelId="{9966B993-05C0-4BDD-B81A-EADC868C3EB2}" type="pres">
      <dgm:prSet presAssocID="{2BB97DA3-BDC5-4474-8E53-7FEE4835778E}" presName="rootComposite" presStyleCnt="0"/>
      <dgm:spPr/>
    </dgm:pt>
    <dgm:pt modelId="{8F705666-F89A-4339-9823-945C39836A51}" type="pres">
      <dgm:prSet presAssocID="{2BB97DA3-BDC5-4474-8E53-7FEE4835778E}" presName="rootText" presStyleLbl="node1" presStyleIdx="1" presStyleCnt="2"/>
      <dgm:spPr/>
      <dgm:t>
        <a:bodyPr/>
        <a:lstStyle/>
        <a:p>
          <a:endParaRPr lang="en-US"/>
        </a:p>
      </dgm:t>
    </dgm:pt>
    <dgm:pt modelId="{BFB383E9-BF44-4B76-9AA6-967CB67E9C79}" type="pres">
      <dgm:prSet presAssocID="{2BB97DA3-BDC5-4474-8E53-7FEE4835778E}" presName="rootConnector" presStyleLbl="node1" presStyleIdx="1" presStyleCnt="2"/>
      <dgm:spPr/>
      <dgm:t>
        <a:bodyPr/>
        <a:lstStyle/>
        <a:p>
          <a:endParaRPr lang="en-US"/>
        </a:p>
      </dgm:t>
    </dgm:pt>
    <dgm:pt modelId="{8FF509EF-E09D-4A26-AC5D-84EFED46FCCA}" type="pres">
      <dgm:prSet presAssocID="{2BB97DA3-BDC5-4474-8E53-7FEE4835778E}" presName="childShape" presStyleCnt="0"/>
      <dgm:spPr/>
    </dgm:pt>
    <dgm:pt modelId="{B250BF64-7DB9-4B25-8A1E-EBF2DD762CF7}" type="pres">
      <dgm:prSet presAssocID="{5839EDEB-85FC-47AD-BAB5-F93521E97F59}" presName="Name13" presStyleLbl="parChTrans1D2" presStyleIdx="2" presStyleCnt="4"/>
      <dgm:spPr/>
      <dgm:t>
        <a:bodyPr/>
        <a:lstStyle/>
        <a:p>
          <a:endParaRPr lang="en-US"/>
        </a:p>
      </dgm:t>
    </dgm:pt>
    <dgm:pt modelId="{780009E8-54D9-4853-974D-14DD61F532E9}" type="pres">
      <dgm:prSet presAssocID="{123ED26C-345E-4F59-9137-AFB7878BE1E8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2E70DF-1EBC-4FC0-9D2D-67710694EB83}" type="pres">
      <dgm:prSet presAssocID="{FD2F7E6B-A519-402E-A72A-4113441D8E7E}" presName="Name13" presStyleLbl="parChTrans1D2" presStyleIdx="3" presStyleCnt="4"/>
      <dgm:spPr/>
      <dgm:t>
        <a:bodyPr/>
        <a:lstStyle/>
        <a:p>
          <a:endParaRPr lang="en-US"/>
        </a:p>
      </dgm:t>
    </dgm:pt>
    <dgm:pt modelId="{37AF6F49-2DA5-460B-A973-9211958947ED}" type="pres">
      <dgm:prSet presAssocID="{B0B985E9-19CF-413A-8599-ADB0839AF69A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667446-FC72-418B-B883-3646D7D3CF1F}" type="presOf" srcId="{B5E02031-5F06-4588-9FA4-6C78402D7084}" destId="{54E00CAD-E2ED-4FBD-A302-EE9557273286}" srcOrd="0" destOrd="0" presId="urn:microsoft.com/office/officeart/2005/8/layout/hierarchy3"/>
    <dgm:cxn modelId="{A20059D3-1078-48B6-BE3E-CF105E4C366D}" type="presOf" srcId="{FD2F7E6B-A519-402E-A72A-4113441D8E7E}" destId="{362E70DF-1EBC-4FC0-9D2D-67710694EB83}" srcOrd="0" destOrd="0" presId="urn:microsoft.com/office/officeart/2005/8/layout/hierarchy3"/>
    <dgm:cxn modelId="{D15C816F-C208-4310-98F9-499278719693}" srcId="{4B9B5A63-508B-4C9E-AF9F-E282A8481D3C}" destId="{F3978580-884E-41DA-B3B0-8BC8C1EDB1C2}" srcOrd="1" destOrd="0" parTransId="{B5E02031-5F06-4588-9FA4-6C78402D7084}" sibTransId="{A36DD317-607D-46DF-B4E6-E00EB5399F8E}"/>
    <dgm:cxn modelId="{3E9DEFC2-938F-49A9-91B5-79125A6FDBEC}" type="presOf" srcId="{4B9B5A63-508B-4C9E-AF9F-E282A8481D3C}" destId="{C582C41A-8CB1-4798-BD24-AE2C91324600}" srcOrd="1" destOrd="0" presId="urn:microsoft.com/office/officeart/2005/8/layout/hierarchy3"/>
    <dgm:cxn modelId="{52876F4B-5541-45A9-89B3-1CE7AD5FEDDF}" srcId="{7FACA1E1-0A49-4693-9A71-2C03CEB7F102}" destId="{2BB97DA3-BDC5-4474-8E53-7FEE4835778E}" srcOrd="1" destOrd="0" parTransId="{1FCE3902-51FA-458F-8452-5A18023C5E05}" sibTransId="{14CF1F86-4A7B-4981-9475-3971FC102B55}"/>
    <dgm:cxn modelId="{3825395A-D130-4EB3-A95B-0180B1618646}" type="presOf" srcId="{64DA4CD9-CD1F-4117-B635-288F402E3FBD}" destId="{4A4ADDE3-70B0-4139-B4B6-4F8A0BF371B5}" srcOrd="0" destOrd="0" presId="urn:microsoft.com/office/officeart/2005/8/layout/hierarchy3"/>
    <dgm:cxn modelId="{ABAC483A-3411-4ADD-92C8-BAD37A3D2943}" type="presOf" srcId="{2BB97DA3-BDC5-4474-8E53-7FEE4835778E}" destId="{8F705666-F89A-4339-9823-945C39836A51}" srcOrd="0" destOrd="0" presId="urn:microsoft.com/office/officeart/2005/8/layout/hierarchy3"/>
    <dgm:cxn modelId="{B8610028-EACE-40A6-BFF8-007CD9742E75}" type="presOf" srcId="{5839EDEB-85FC-47AD-BAB5-F93521E97F59}" destId="{B250BF64-7DB9-4B25-8A1E-EBF2DD762CF7}" srcOrd="0" destOrd="0" presId="urn:microsoft.com/office/officeart/2005/8/layout/hierarchy3"/>
    <dgm:cxn modelId="{FB15F37B-DFC9-4594-81B5-51F6DBB25141}" type="presOf" srcId="{F3978580-884E-41DA-B3B0-8BC8C1EDB1C2}" destId="{116654DE-1688-4032-B92B-FA44F8C3400B}" srcOrd="0" destOrd="0" presId="urn:microsoft.com/office/officeart/2005/8/layout/hierarchy3"/>
    <dgm:cxn modelId="{4DD3F6ED-4BEF-4C98-A45B-E1FC747FB156}" type="presOf" srcId="{123ED26C-345E-4F59-9137-AFB7878BE1E8}" destId="{780009E8-54D9-4853-974D-14DD61F532E9}" srcOrd="0" destOrd="0" presId="urn:microsoft.com/office/officeart/2005/8/layout/hierarchy3"/>
    <dgm:cxn modelId="{ABE39D4B-DFF0-4C02-85CC-7352DC85CEBA}" type="presOf" srcId="{48D866B7-1DD3-4A09-89D9-4D6D65E08305}" destId="{529CBF84-C3CE-4F8D-B3F1-F8D2B57FDA94}" srcOrd="0" destOrd="0" presId="urn:microsoft.com/office/officeart/2005/8/layout/hierarchy3"/>
    <dgm:cxn modelId="{E01D8C5C-58BF-4783-97AD-138A7B21A90B}" srcId="{4B9B5A63-508B-4C9E-AF9F-E282A8481D3C}" destId="{64DA4CD9-CD1F-4117-B635-288F402E3FBD}" srcOrd="0" destOrd="0" parTransId="{48D866B7-1DD3-4A09-89D9-4D6D65E08305}" sibTransId="{4B9697AE-E08E-49AE-B12C-51C8C01ADFD7}"/>
    <dgm:cxn modelId="{D0C2E1DB-EDC7-4C8E-BF7D-48504C36BC01}" srcId="{2BB97DA3-BDC5-4474-8E53-7FEE4835778E}" destId="{B0B985E9-19CF-413A-8599-ADB0839AF69A}" srcOrd="1" destOrd="0" parTransId="{FD2F7E6B-A519-402E-A72A-4113441D8E7E}" sibTransId="{1B534E8E-BA29-4827-A6A0-25FCA4870214}"/>
    <dgm:cxn modelId="{84613191-358C-4C44-953D-D1E162D91952}" srcId="{7FACA1E1-0A49-4693-9A71-2C03CEB7F102}" destId="{4B9B5A63-508B-4C9E-AF9F-E282A8481D3C}" srcOrd="0" destOrd="0" parTransId="{38E02EB5-1EAB-4A50-9A3D-2A27B3B1CF45}" sibTransId="{FFF29D33-7FA5-472C-A7BB-6B7F5DEAF947}"/>
    <dgm:cxn modelId="{7A0C2D20-AAD1-42BA-A653-56809B702107}" srcId="{2BB97DA3-BDC5-4474-8E53-7FEE4835778E}" destId="{123ED26C-345E-4F59-9137-AFB7878BE1E8}" srcOrd="0" destOrd="0" parTransId="{5839EDEB-85FC-47AD-BAB5-F93521E97F59}" sibTransId="{C40F77BF-C05B-4809-A253-4A5D821DD3F0}"/>
    <dgm:cxn modelId="{D7174A41-44B3-45DA-B2D1-B485CFDAEABB}" type="presOf" srcId="{B0B985E9-19CF-413A-8599-ADB0839AF69A}" destId="{37AF6F49-2DA5-460B-A973-9211958947ED}" srcOrd="0" destOrd="0" presId="urn:microsoft.com/office/officeart/2005/8/layout/hierarchy3"/>
    <dgm:cxn modelId="{0691E8FC-40E6-4080-A3C4-AFBA56A7B86B}" type="presOf" srcId="{2BB97DA3-BDC5-4474-8E53-7FEE4835778E}" destId="{BFB383E9-BF44-4B76-9AA6-967CB67E9C79}" srcOrd="1" destOrd="0" presId="urn:microsoft.com/office/officeart/2005/8/layout/hierarchy3"/>
    <dgm:cxn modelId="{B752CFC6-C77C-4A56-8B43-8802E246326C}" type="presOf" srcId="{7FACA1E1-0A49-4693-9A71-2C03CEB7F102}" destId="{8D67B0FE-1A62-4078-AF97-6C08FCA0234E}" srcOrd="0" destOrd="0" presId="urn:microsoft.com/office/officeart/2005/8/layout/hierarchy3"/>
    <dgm:cxn modelId="{2DDAB112-9F50-46B4-9BD3-22D46EB4701F}" type="presOf" srcId="{4B9B5A63-508B-4C9E-AF9F-E282A8481D3C}" destId="{4941FB9A-3FAA-4FCF-A312-F9BD897DA208}" srcOrd="0" destOrd="0" presId="urn:microsoft.com/office/officeart/2005/8/layout/hierarchy3"/>
    <dgm:cxn modelId="{596EDDD8-73C3-458F-8993-E3508C814431}" type="presParOf" srcId="{8D67B0FE-1A62-4078-AF97-6C08FCA0234E}" destId="{69B06593-E4F6-42F9-8735-886C9909FFBC}" srcOrd="0" destOrd="0" presId="urn:microsoft.com/office/officeart/2005/8/layout/hierarchy3"/>
    <dgm:cxn modelId="{FB1946C7-AA3F-45E9-8BA4-26E93E8C11F2}" type="presParOf" srcId="{69B06593-E4F6-42F9-8735-886C9909FFBC}" destId="{A3A6072A-BCC9-40D3-BDDC-844E51FA7922}" srcOrd="0" destOrd="0" presId="urn:microsoft.com/office/officeart/2005/8/layout/hierarchy3"/>
    <dgm:cxn modelId="{42D4FABF-BB5C-4E39-B2A0-7F9C5421BF55}" type="presParOf" srcId="{A3A6072A-BCC9-40D3-BDDC-844E51FA7922}" destId="{4941FB9A-3FAA-4FCF-A312-F9BD897DA208}" srcOrd="0" destOrd="0" presId="urn:microsoft.com/office/officeart/2005/8/layout/hierarchy3"/>
    <dgm:cxn modelId="{A062A79D-00DB-4C8A-A2EA-85C0F00A6F78}" type="presParOf" srcId="{A3A6072A-BCC9-40D3-BDDC-844E51FA7922}" destId="{C582C41A-8CB1-4798-BD24-AE2C91324600}" srcOrd="1" destOrd="0" presId="urn:microsoft.com/office/officeart/2005/8/layout/hierarchy3"/>
    <dgm:cxn modelId="{B86C1F53-8788-40E2-8D81-A6B28A327B09}" type="presParOf" srcId="{69B06593-E4F6-42F9-8735-886C9909FFBC}" destId="{04D68E79-FF05-41C1-B1E6-24BFC3CCEE69}" srcOrd="1" destOrd="0" presId="urn:microsoft.com/office/officeart/2005/8/layout/hierarchy3"/>
    <dgm:cxn modelId="{EA379BA0-4FD0-41A8-B894-DE7B7EC37BEA}" type="presParOf" srcId="{04D68E79-FF05-41C1-B1E6-24BFC3CCEE69}" destId="{529CBF84-C3CE-4F8D-B3F1-F8D2B57FDA94}" srcOrd="0" destOrd="0" presId="urn:microsoft.com/office/officeart/2005/8/layout/hierarchy3"/>
    <dgm:cxn modelId="{9E71E20A-4B10-465E-86E5-0C643361EA0C}" type="presParOf" srcId="{04D68E79-FF05-41C1-B1E6-24BFC3CCEE69}" destId="{4A4ADDE3-70B0-4139-B4B6-4F8A0BF371B5}" srcOrd="1" destOrd="0" presId="urn:microsoft.com/office/officeart/2005/8/layout/hierarchy3"/>
    <dgm:cxn modelId="{064BF06F-1B75-4D10-BFEB-3C36BEF3B643}" type="presParOf" srcId="{04D68E79-FF05-41C1-B1E6-24BFC3CCEE69}" destId="{54E00CAD-E2ED-4FBD-A302-EE9557273286}" srcOrd="2" destOrd="0" presId="urn:microsoft.com/office/officeart/2005/8/layout/hierarchy3"/>
    <dgm:cxn modelId="{3F97CFEE-6B9E-4448-BA82-E2A62309BF2B}" type="presParOf" srcId="{04D68E79-FF05-41C1-B1E6-24BFC3CCEE69}" destId="{116654DE-1688-4032-B92B-FA44F8C3400B}" srcOrd="3" destOrd="0" presId="urn:microsoft.com/office/officeart/2005/8/layout/hierarchy3"/>
    <dgm:cxn modelId="{ECC3EC09-FCBF-462C-91F1-C89707B31F53}" type="presParOf" srcId="{8D67B0FE-1A62-4078-AF97-6C08FCA0234E}" destId="{0EDF0CCC-8AC8-436D-AD10-CC37AE07F2D1}" srcOrd="1" destOrd="0" presId="urn:microsoft.com/office/officeart/2005/8/layout/hierarchy3"/>
    <dgm:cxn modelId="{B8B6C226-8924-4519-9FB8-889CCC0B1406}" type="presParOf" srcId="{0EDF0CCC-8AC8-436D-AD10-CC37AE07F2D1}" destId="{9966B993-05C0-4BDD-B81A-EADC868C3EB2}" srcOrd="0" destOrd="0" presId="urn:microsoft.com/office/officeart/2005/8/layout/hierarchy3"/>
    <dgm:cxn modelId="{69048017-F662-463F-9944-05F747EA707A}" type="presParOf" srcId="{9966B993-05C0-4BDD-B81A-EADC868C3EB2}" destId="{8F705666-F89A-4339-9823-945C39836A51}" srcOrd="0" destOrd="0" presId="urn:microsoft.com/office/officeart/2005/8/layout/hierarchy3"/>
    <dgm:cxn modelId="{61AF291D-F349-4CA8-BDD6-9F6C39CB124C}" type="presParOf" srcId="{9966B993-05C0-4BDD-B81A-EADC868C3EB2}" destId="{BFB383E9-BF44-4B76-9AA6-967CB67E9C79}" srcOrd="1" destOrd="0" presId="urn:microsoft.com/office/officeart/2005/8/layout/hierarchy3"/>
    <dgm:cxn modelId="{807DF314-9241-4074-8737-B52913C7C7C1}" type="presParOf" srcId="{0EDF0CCC-8AC8-436D-AD10-CC37AE07F2D1}" destId="{8FF509EF-E09D-4A26-AC5D-84EFED46FCCA}" srcOrd="1" destOrd="0" presId="urn:microsoft.com/office/officeart/2005/8/layout/hierarchy3"/>
    <dgm:cxn modelId="{9B387F61-7ABA-49C4-A1FF-418C39F56B4F}" type="presParOf" srcId="{8FF509EF-E09D-4A26-AC5D-84EFED46FCCA}" destId="{B250BF64-7DB9-4B25-8A1E-EBF2DD762CF7}" srcOrd="0" destOrd="0" presId="urn:microsoft.com/office/officeart/2005/8/layout/hierarchy3"/>
    <dgm:cxn modelId="{B67D0EE2-819F-4E24-98EE-1D99FB25F665}" type="presParOf" srcId="{8FF509EF-E09D-4A26-AC5D-84EFED46FCCA}" destId="{780009E8-54D9-4853-974D-14DD61F532E9}" srcOrd="1" destOrd="0" presId="urn:microsoft.com/office/officeart/2005/8/layout/hierarchy3"/>
    <dgm:cxn modelId="{ECA5F72A-8DF2-4498-8F72-F7DEEBEE52A5}" type="presParOf" srcId="{8FF509EF-E09D-4A26-AC5D-84EFED46FCCA}" destId="{362E70DF-1EBC-4FC0-9D2D-67710694EB83}" srcOrd="2" destOrd="0" presId="urn:microsoft.com/office/officeart/2005/8/layout/hierarchy3"/>
    <dgm:cxn modelId="{EF5A3CE1-1AA8-4EBF-8B9B-E099BB6909FA}" type="presParOf" srcId="{8FF509EF-E09D-4A26-AC5D-84EFED46FCCA}" destId="{37AF6F49-2DA5-460B-A973-9211958947ED}" srcOrd="3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FE662D-61E6-436F-B580-E24CE7B403E9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6957FF2-B78A-4677-B13B-0F47FD7B3EC2}">
      <dgm:prSet phldrT="[Text]"/>
      <dgm:spPr/>
      <dgm:t>
        <a:bodyPr/>
        <a:lstStyle/>
        <a:p>
          <a:r>
            <a:rPr lang="en-US" dirty="0" err="1" smtClean="0"/>
            <a:t>Bangkai</a:t>
          </a:r>
          <a:endParaRPr lang="id-ID" dirty="0"/>
        </a:p>
      </dgm:t>
    </dgm:pt>
    <dgm:pt modelId="{5F9324ED-6137-47DC-93F9-0A680CEF1D95}" type="parTrans" cxnId="{AE9DBC54-7F56-4AB9-BCA7-356E3453C8F4}">
      <dgm:prSet/>
      <dgm:spPr/>
      <dgm:t>
        <a:bodyPr/>
        <a:lstStyle/>
        <a:p>
          <a:endParaRPr lang="id-ID"/>
        </a:p>
      </dgm:t>
    </dgm:pt>
    <dgm:pt modelId="{CEA771E4-1734-4A6E-A5C3-80F9FC45CDB0}" type="sibTrans" cxnId="{AE9DBC54-7F56-4AB9-BCA7-356E3453C8F4}">
      <dgm:prSet/>
      <dgm:spPr/>
      <dgm:t>
        <a:bodyPr/>
        <a:lstStyle/>
        <a:p>
          <a:endParaRPr lang="id-ID"/>
        </a:p>
      </dgm:t>
    </dgm:pt>
    <dgm:pt modelId="{757F1BBD-BABE-4678-86CC-3591308F6F7D}">
      <dgm:prSet phldrT="[Text]"/>
      <dgm:spPr/>
      <dgm:t>
        <a:bodyPr/>
        <a:lstStyle/>
        <a:p>
          <a:r>
            <a:rPr lang="en-US" dirty="0" err="1" smtClean="0"/>
            <a:t>Darah</a:t>
          </a:r>
          <a:endParaRPr lang="id-ID" dirty="0"/>
        </a:p>
      </dgm:t>
    </dgm:pt>
    <dgm:pt modelId="{96EA2C86-669E-48CD-84E8-7FB2CA0F88FC}" type="parTrans" cxnId="{3F05681C-06A0-46C0-9889-437920AB634B}">
      <dgm:prSet/>
      <dgm:spPr/>
      <dgm:t>
        <a:bodyPr/>
        <a:lstStyle/>
        <a:p>
          <a:endParaRPr lang="id-ID"/>
        </a:p>
      </dgm:t>
    </dgm:pt>
    <dgm:pt modelId="{69AD19DC-50EF-450C-8F0F-1EDFB265CA4E}" type="sibTrans" cxnId="{3F05681C-06A0-46C0-9889-437920AB634B}">
      <dgm:prSet/>
      <dgm:spPr/>
      <dgm:t>
        <a:bodyPr/>
        <a:lstStyle/>
        <a:p>
          <a:endParaRPr lang="id-ID"/>
        </a:p>
      </dgm:t>
    </dgm:pt>
    <dgm:pt modelId="{78A21E4F-C61A-42D9-8F6C-7138C32C12E9}">
      <dgm:prSet phldrT="[Text]"/>
      <dgm:spPr/>
      <dgm:t>
        <a:bodyPr/>
        <a:lstStyle/>
        <a:p>
          <a:r>
            <a:rPr lang="en-US" dirty="0" err="1" smtClean="0"/>
            <a:t>Babi</a:t>
          </a:r>
          <a:r>
            <a:rPr lang="en-US" dirty="0" smtClean="0"/>
            <a:t> (</a:t>
          </a:r>
          <a:r>
            <a:rPr lang="en-US" dirty="0" err="1" smtClean="0"/>
            <a:t>seluruh</a:t>
          </a:r>
          <a:r>
            <a:rPr lang="en-US" dirty="0" smtClean="0"/>
            <a:t> </a:t>
          </a:r>
          <a:r>
            <a:rPr lang="en-US" dirty="0" err="1" smtClean="0"/>
            <a:t>bagian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babi</a:t>
          </a:r>
          <a:r>
            <a:rPr lang="en-US" dirty="0" smtClean="0"/>
            <a:t>)</a:t>
          </a:r>
          <a:endParaRPr lang="id-ID" dirty="0"/>
        </a:p>
      </dgm:t>
    </dgm:pt>
    <dgm:pt modelId="{88C48063-EEB6-4763-8416-126E3544167F}" type="parTrans" cxnId="{202E48DC-4403-4AE7-BA2A-0F7C21600DD6}">
      <dgm:prSet/>
      <dgm:spPr/>
      <dgm:t>
        <a:bodyPr/>
        <a:lstStyle/>
        <a:p>
          <a:endParaRPr lang="id-ID"/>
        </a:p>
      </dgm:t>
    </dgm:pt>
    <dgm:pt modelId="{42AD7D62-5238-473D-BFC3-901A927C2B79}" type="sibTrans" cxnId="{202E48DC-4403-4AE7-BA2A-0F7C21600DD6}">
      <dgm:prSet/>
      <dgm:spPr/>
      <dgm:t>
        <a:bodyPr/>
        <a:lstStyle/>
        <a:p>
          <a:endParaRPr lang="id-ID"/>
        </a:p>
      </dgm:t>
    </dgm:pt>
    <dgm:pt modelId="{C46F3196-3E0E-40FB-ACF5-0472327F4C0D}">
      <dgm:prSet phldrT="[Text]"/>
      <dgm:spPr/>
      <dgm:t>
        <a:bodyPr/>
        <a:lstStyle/>
        <a:p>
          <a:r>
            <a:rPr lang="en-US" dirty="0" err="1" smtClean="0"/>
            <a:t>Hewan</a:t>
          </a:r>
          <a:r>
            <a:rPr lang="en-US" dirty="0" smtClean="0"/>
            <a:t> yang </a:t>
          </a:r>
          <a:r>
            <a:rPr lang="en-US" dirty="0" err="1" smtClean="0"/>
            <a:t>disembelih</a:t>
          </a:r>
          <a:r>
            <a:rPr lang="en-US" dirty="0" smtClean="0"/>
            <a:t> </a:t>
          </a:r>
          <a:r>
            <a:rPr lang="en-US" dirty="0" err="1" smtClean="0"/>
            <a:t>bukan</a:t>
          </a:r>
          <a:r>
            <a:rPr lang="en-US" dirty="0" smtClean="0"/>
            <a:t> </a:t>
          </a:r>
          <a:r>
            <a:rPr lang="en-US" dirty="0" err="1" smtClean="0"/>
            <a:t>atas</a:t>
          </a:r>
          <a:r>
            <a:rPr lang="en-US" dirty="0" smtClean="0"/>
            <a:t> </a:t>
          </a:r>
          <a:r>
            <a:rPr lang="en-US" dirty="0" err="1" smtClean="0"/>
            <a:t>nama</a:t>
          </a:r>
          <a:r>
            <a:rPr lang="en-US" dirty="0" smtClean="0"/>
            <a:t> Allah</a:t>
          </a:r>
          <a:endParaRPr lang="id-ID" dirty="0"/>
        </a:p>
      </dgm:t>
    </dgm:pt>
    <dgm:pt modelId="{51E29A08-3BE0-4D95-8E18-EE232C627F72}" type="parTrans" cxnId="{360C766C-F525-435B-988B-BC4BB9929B7C}">
      <dgm:prSet/>
      <dgm:spPr/>
      <dgm:t>
        <a:bodyPr/>
        <a:lstStyle/>
        <a:p>
          <a:endParaRPr lang="id-ID"/>
        </a:p>
      </dgm:t>
    </dgm:pt>
    <dgm:pt modelId="{21B3EEB7-9ADA-4B67-9AED-A121D9DFF5FD}" type="sibTrans" cxnId="{360C766C-F525-435B-988B-BC4BB9929B7C}">
      <dgm:prSet/>
      <dgm:spPr/>
      <dgm:t>
        <a:bodyPr/>
        <a:lstStyle/>
        <a:p>
          <a:endParaRPr lang="id-ID"/>
        </a:p>
      </dgm:t>
    </dgm:pt>
    <dgm:pt modelId="{41407994-FC4D-4889-8779-339AEDEE7763}">
      <dgm:prSet phldrT="[Text]"/>
      <dgm:spPr/>
      <dgm:t>
        <a:bodyPr/>
        <a:lstStyle/>
        <a:p>
          <a:r>
            <a:rPr lang="en-US" dirty="0" err="1" smtClean="0"/>
            <a:t>Segala</a:t>
          </a:r>
          <a:r>
            <a:rPr lang="en-US" dirty="0" smtClean="0"/>
            <a:t> </a:t>
          </a:r>
          <a:r>
            <a:rPr lang="en-US" dirty="0" err="1" smtClean="0"/>
            <a:t>sesuatu</a:t>
          </a:r>
          <a:r>
            <a:rPr lang="en-US" dirty="0" smtClean="0"/>
            <a:t> yang </a:t>
          </a:r>
          <a:r>
            <a:rPr lang="en-US" dirty="0" err="1" smtClean="0"/>
            <a:t>khobaits</a:t>
          </a:r>
          <a:endParaRPr lang="id-ID" dirty="0"/>
        </a:p>
      </dgm:t>
    </dgm:pt>
    <dgm:pt modelId="{E639AA5D-7F02-4CE6-AAF7-0FD34C0F6F92}" type="parTrans" cxnId="{7B88F741-7CE6-4C6A-B1E7-2CC6F2E77714}">
      <dgm:prSet/>
      <dgm:spPr/>
      <dgm:t>
        <a:bodyPr/>
        <a:lstStyle/>
        <a:p>
          <a:endParaRPr lang="id-ID"/>
        </a:p>
      </dgm:t>
    </dgm:pt>
    <dgm:pt modelId="{B34030CA-692F-434A-84EE-C6C003B5DE5C}" type="sibTrans" cxnId="{7B88F741-7CE6-4C6A-B1E7-2CC6F2E77714}">
      <dgm:prSet/>
      <dgm:spPr/>
      <dgm:t>
        <a:bodyPr/>
        <a:lstStyle/>
        <a:p>
          <a:endParaRPr lang="id-ID"/>
        </a:p>
      </dgm:t>
    </dgm:pt>
    <dgm:pt modelId="{393E79D1-23E0-4065-A1A4-F80FC092B5AB}" type="pres">
      <dgm:prSet presAssocID="{39FE662D-61E6-436F-B580-E24CE7B403E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4D879D-DA91-470D-9544-00EEDF438112}" type="pres">
      <dgm:prSet presAssocID="{66957FF2-B78A-4677-B13B-0F47FD7B3EC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C620C54-3066-4CFD-945E-B2443B3E5A4F}" type="pres">
      <dgm:prSet presAssocID="{CEA771E4-1734-4A6E-A5C3-80F9FC45CDB0}" presName="sibTrans" presStyleCnt="0"/>
      <dgm:spPr/>
    </dgm:pt>
    <dgm:pt modelId="{72D9CB87-AD9C-436C-A42F-D060E67CEF54}" type="pres">
      <dgm:prSet presAssocID="{757F1BBD-BABE-4678-86CC-3591308F6F7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8E6486-4C14-4CE1-B32D-10E548394FA7}" type="pres">
      <dgm:prSet presAssocID="{69AD19DC-50EF-450C-8F0F-1EDFB265CA4E}" presName="sibTrans" presStyleCnt="0"/>
      <dgm:spPr/>
    </dgm:pt>
    <dgm:pt modelId="{BCAFCA7B-1184-4DA6-A30C-60B24C459FCF}" type="pres">
      <dgm:prSet presAssocID="{78A21E4F-C61A-42D9-8F6C-7138C32C12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E5CA293-0CAE-42E3-AABB-565B551C900F}" type="pres">
      <dgm:prSet presAssocID="{42AD7D62-5238-473D-BFC3-901A927C2B79}" presName="sibTrans" presStyleCnt="0"/>
      <dgm:spPr/>
    </dgm:pt>
    <dgm:pt modelId="{C8F20E39-4A78-4108-8A49-1DB212E1DAF0}" type="pres">
      <dgm:prSet presAssocID="{C46F3196-3E0E-40FB-ACF5-0472327F4C0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36772-259A-420E-97B1-17D3E6B5F343}" type="pres">
      <dgm:prSet presAssocID="{21B3EEB7-9ADA-4B67-9AED-A121D9DFF5FD}" presName="sibTrans" presStyleCnt="0"/>
      <dgm:spPr/>
    </dgm:pt>
    <dgm:pt modelId="{CBF6B1CD-B83C-4CA9-BA34-20D2D3D23F73}" type="pres">
      <dgm:prSet presAssocID="{41407994-FC4D-4889-8779-339AEDEE776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0C766C-F525-435B-988B-BC4BB9929B7C}" srcId="{39FE662D-61E6-436F-B580-E24CE7B403E9}" destId="{C46F3196-3E0E-40FB-ACF5-0472327F4C0D}" srcOrd="3" destOrd="0" parTransId="{51E29A08-3BE0-4D95-8E18-EE232C627F72}" sibTransId="{21B3EEB7-9ADA-4B67-9AED-A121D9DFF5FD}"/>
    <dgm:cxn modelId="{4E7565F6-0A73-4892-800D-0B09ADA42980}" type="presOf" srcId="{78A21E4F-C61A-42D9-8F6C-7138C32C12E9}" destId="{BCAFCA7B-1184-4DA6-A30C-60B24C459FCF}" srcOrd="0" destOrd="0" presId="urn:microsoft.com/office/officeart/2005/8/layout/default#3"/>
    <dgm:cxn modelId="{202E48DC-4403-4AE7-BA2A-0F7C21600DD6}" srcId="{39FE662D-61E6-436F-B580-E24CE7B403E9}" destId="{78A21E4F-C61A-42D9-8F6C-7138C32C12E9}" srcOrd="2" destOrd="0" parTransId="{88C48063-EEB6-4763-8416-126E3544167F}" sibTransId="{42AD7D62-5238-473D-BFC3-901A927C2B79}"/>
    <dgm:cxn modelId="{18508AD0-5A0C-47A2-A783-C6D6F11FFBBA}" type="presOf" srcId="{66957FF2-B78A-4677-B13B-0F47FD7B3EC2}" destId="{6C4D879D-DA91-470D-9544-00EEDF438112}" srcOrd="0" destOrd="0" presId="urn:microsoft.com/office/officeart/2005/8/layout/default#3"/>
    <dgm:cxn modelId="{2407AE41-2C6F-4AE4-9D81-0322DE044FEC}" type="presOf" srcId="{39FE662D-61E6-436F-B580-E24CE7B403E9}" destId="{393E79D1-23E0-4065-A1A4-F80FC092B5AB}" srcOrd="0" destOrd="0" presId="urn:microsoft.com/office/officeart/2005/8/layout/default#3"/>
    <dgm:cxn modelId="{B6BA88C2-888E-4576-85CE-65D50688D424}" type="presOf" srcId="{41407994-FC4D-4889-8779-339AEDEE7763}" destId="{CBF6B1CD-B83C-4CA9-BA34-20D2D3D23F73}" srcOrd="0" destOrd="0" presId="urn:microsoft.com/office/officeart/2005/8/layout/default#3"/>
    <dgm:cxn modelId="{7B88F741-7CE6-4C6A-B1E7-2CC6F2E77714}" srcId="{39FE662D-61E6-436F-B580-E24CE7B403E9}" destId="{41407994-FC4D-4889-8779-339AEDEE7763}" srcOrd="4" destOrd="0" parTransId="{E639AA5D-7F02-4CE6-AAF7-0FD34C0F6F92}" sibTransId="{B34030CA-692F-434A-84EE-C6C003B5DE5C}"/>
    <dgm:cxn modelId="{3F05681C-06A0-46C0-9889-437920AB634B}" srcId="{39FE662D-61E6-436F-B580-E24CE7B403E9}" destId="{757F1BBD-BABE-4678-86CC-3591308F6F7D}" srcOrd="1" destOrd="0" parTransId="{96EA2C86-669E-48CD-84E8-7FB2CA0F88FC}" sibTransId="{69AD19DC-50EF-450C-8F0F-1EDFB265CA4E}"/>
    <dgm:cxn modelId="{5A5C50C8-2805-4117-93C1-C0C85C6B1DBB}" type="presOf" srcId="{C46F3196-3E0E-40FB-ACF5-0472327F4C0D}" destId="{C8F20E39-4A78-4108-8A49-1DB212E1DAF0}" srcOrd="0" destOrd="0" presId="urn:microsoft.com/office/officeart/2005/8/layout/default#3"/>
    <dgm:cxn modelId="{AE9DBC54-7F56-4AB9-BCA7-356E3453C8F4}" srcId="{39FE662D-61E6-436F-B580-E24CE7B403E9}" destId="{66957FF2-B78A-4677-B13B-0F47FD7B3EC2}" srcOrd="0" destOrd="0" parTransId="{5F9324ED-6137-47DC-93F9-0A680CEF1D95}" sibTransId="{CEA771E4-1734-4A6E-A5C3-80F9FC45CDB0}"/>
    <dgm:cxn modelId="{E23ADD76-D918-4ADA-B0A6-7FA8482D03A7}" type="presOf" srcId="{757F1BBD-BABE-4678-86CC-3591308F6F7D}" destId="{72D9CB87-AD9C-436C-A42F-D060E67CEF54}" srcOrd="0" destOrd="0" presId="urn:microsoft.com/office/officeart/2005/8/layout/default#3"/>
    <dgm:cxn modelId="{5AB18E26-8C96-4659-B47F-779B22AE7BF9}" type="presParOf" srcId="{393E79D1-23E0-4065-A1A4-F80FC092B5AB}" destId="{6C4D879D-DA91-470D-9544-00EEDF438112}" srcOrd="0" destOrd="0" presId="urn:microsoft.com/office/officeart/2005/8/layout/default#3"/>
    <dgm:cxn modelId="{7504A591-232D-4C35-A837-D83C500BD010}" type="presParOf" srcId="{393E79D1-23E0-4065-A1A4-F80FC092B5AB}" destId="{5C620C54-3066-4CFD-945E-B2443B3E5A4F}" srcOrd="1" destOrd="0" presId="urn:microsoft.com/office/officeart/2005/8/layout/default#3"/>
    <dgm:cxn modelId="{220C6B5F-9BE4-4B15-8C7E-11B645DA1A34}" type="presParOf" srcId="{393E79D1-23E0-4065-A1A4-F80FC092B5AB}" destId="{72D9CB87-AD9C-436C-A42F-D060E67CEF54}" srcOrd="2" destOrd="0" presId="urn:microsoft.com/office/officeart/2005/8/layout/default#3"/>
    <dgm:cxn modelId="{E14D3B8F-19C9-406F-9230-26E964E1482B}" type="presParOf" srcId="{393E79D1-23E0-4065-A1A4-F80FC092B5AB}" destId="{EB8E6486-4C14-4CE1-B32D-10E548394FA7}" srcOrd="3" destOrd="0" presId="urn:microsoft.com/office/officeart/2005/8/layout/default#3"/>
    <dgm:cxn modelId="{F3BBB17B-8257-45A9-BAF5-5C3527C0EA76}" type="presParOf" srcId="{393E79D1-23E0-4065-A1A4-F80FC092B5AB}" destId="{BCAFCA7B-1184-4DA6-A30C-60B24C459FCF}" srcOrd="4" destOrd="0" presId="urn:microsoft.com/office/officeart/2005/8/layout/default#3"/>
    <dgm:cxn modelId="{921C0916-F500-470C-B57B-7BB460F5C94D}" type="presParOf" srcId="{393E79D1-23E0-4065-A1A4-F80FC092B5AB}" destId="{4E5CA293-0CAE-42E3-AABB-565B551C900F}" srcOrd="5" destOrd="0" presId="urn:microsoft.com/office/officeart/2005/8/layout/default#3"/>
    <dgm:cxn modelId="{CDFCB2F8-0F9C-43A8-821C-A509ABB96B60}" type="presParOf" srcId="{393E79D1-23E0-4065-A1A4-F80FC092B5AB}" destId="{C8F20E39-4A78-4108-8A49-1DB212E1DAF0}" srcOrd="6" destOrd="0" presId="urn:microsoft.com/office/officeart/2005/8/layout/default#3"/>
    <dgm:cxn modelId="{5D78CF0A-A08A-4C47-856B-60286E305917}" type="presParOf" srcId="{393E79D1-23E0-4065-A1A4-F80FC092B5AB}" destId="{5AA36772-259A-420E-97B1-17D3E6B5F343}" srcOrd="7" destOrd="0" presId="urn:microsoft.com/office/officeart/2005/8/layout/default#3"/>
    <dgm:cxn modelId="{9C839C8A-E1D2-4838-AE82-C8E2BC9B1D17}" type="presParOf" srcId="{393E79D1-23E0-4065-A1A4-F80FC092B5AB}" destId="{CBF6B1CD-B83C-4CA9-BA34-20D2D3D23F73}" srcOrd="8" destOrd="0" presId="urn:microsoft.com/office/officeart/2005/8/layout/default#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FB9A-3FAA-4FCF-A312-F9BD897DA208}">
      <dsp:nvSpPr>
        <dsp:cNvPr id="0" name=""/>
        <dsp:cNvSpPr/>
      </dsp:nvSpPr>
      <dsp:spPr>
        <a:xfrm>
          <a:off x="581270" y="661"/>
          <a:ext cx="3094818" cy="1547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Ingredien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Pangan</a:t>
          </a:r>
          <a:endParaRPr lang="id-ID" sz="3300" kern="1200" dirty="0"/>
        </a:p>
      </dsp:txBody>
      <dsp:txXfrm>
        <a:off x="626592" y="45983"/>
        <a:ext cx="3004174" cy="1456765"/>
      </dsp:txXfrm>
    </dsp:sp>
    <dsp:sp modelId="{529CBF84-C3CE-4F8D-B3F1-F8D2B57FDA94}">
      <dsp:nvSpPr>
        <dsp:cNvPr id="0" name=""/>
        <dsp:cNvSpPr/>
      </dsp:nvSpPr>
      <dsp:spPr>
        <a:xfrm>
          <a:off x="890752" y="1548070"/>
          <a:ext cx="309481" cy="1160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557"/>
              </a:lnTo>
              <a:lnTo>
                <a:pt x="309481" y="11605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ADDE3-70B0-4139-B4B6-4F8A0BF371B5}">
      <dsp:nvSpPr>
        <dsp:cNvPr id="0" name=""/>
        <dsp:cNvSpPr/>
      </dsp:nvSpPr>
      <dsp:spPr>
        <a:xfrm>
          <a:off x="1200234" y="1934923"/>
          <a:ext cx="2475854" cy="1547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Terigu</a:t>
          </a:r>
          <a:endParaRPr lang="id-ID" sz="3400" kern="1200" dirty="0"/>
        </a:p>
      </dsp:txBody>
      <dsp:txXfrm>
        <a:off x="1245556" y="1980245"/>
        <a:ext cx="2385210" cy="1456765"/>
      </dsp:txXfrm>
    </dsp:sp>
    <dsp:sp modelId="{54E00CAD-E2ED-4FBD-A302-EE9557273286}">
      <dsp:nvSpPr>
        <dsp:cNvPr id="0" name=""/>
        <dsp:cNvSpPr/>
      </dsp:nvSpPr>
      <dsp:spPr>
        <a:xfrm>
          <a:off x="890752" y="1548070"/>
          <a:ext cx="309481" cy="3094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4818"/>
              </a:lnTo>
              <a:lnTo>
                <a:pt x="309481" y="3094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6654DE-1688-4032-B92B-FA44F8C3400B}">
      <dsp:nvSpPr>
        <dsp:cNvPr id="0" name=""/>
        <dsp:cNvSpPr/>
      </dsp:nvSpPr>
      <dsp:spPr>
        <a:xfrm>
          <a:off x="1200234" y="3869185"/>
          <a:ext cx="2475854" cy="1547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Isolat</a:t>
          </a:r>
          <a:r>
            <a:rPr lang="en-US" sz="3400" kern="1200" dirty="0" smtClean="0"/>
            <a:t> protein, </a:t>
          </a:r>
          <a:r>
            <a:rPr lang="en-US" sz="3400" kern="1200" dirty="0" err="1" smtClean="0"/>
            <a:t>dll</a:t>
          </a:r>
          <a:endParaRPr lang="id-ID" sz="3400" kern="1200" dirty="0"/>
        </a:p>
      </dsp:txBody>
      <dsp:txXfrm>
        <a:off x="1245556" y="3914507"/>
        <a:ext cx="2385210" cy="1456765"/>
      </dsp:txXfrm>
    </dsp:sp>
    <dsp:sp modelId="{8F705666-F89A-4339-9823-945C39836A51}">
      <dsp:nvSpPr>
        <dsp:cNvPr id="0" name=""/>
        <dsp:cNvSpPr/>
      </dsp:nvSpPr>
      <dsp:spPr>
        <a:xfrm>
          <a:off x="4449793" y="661"/>
          <a:ext cx="3094818" cy="1547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Bahan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Tambahan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Pangan</a:t>
          </a:r>
          <a:endParaRPr lang="id-ID" sz="3300" kern="1200" dirty="0"/>
        </a:p>
      </dsp:txBody>
      <dsp:txXfrm>
        <a:off x="4495115" y="45983"/>
        <a:ext cx="3004174" cy="1456765"/>
      </dsp:txXfrm>
    </dsp:sp>
    <dsp:sp modelId="{B250BF64-7DB9-4B25-8A1E-EBF2DD762CF7}">
      <dsp:nvSpPr>
        <dsp:cNvPr id="0" name=""/>
        <dsp:cNvSpPr/>
      </dsp:nvSpPr>
      <dsp:spPr>
        <a:xfrm>
          <a:off x="4759275" y="1548070"/>
          <a:ext cx="309481" cy="1160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557"/>
              </a:lnTo>
              <a:lnTo>
                <a:pt x="309481" y="11605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009E8-54D9-4853-974D-14DD61F532E9}">
      <dsp:nvSpPr>
        <dsp:cNvPr id="0" name=""/>
        <dsp:cNvSpPr/>
      </dsp:nvSpPr>
      <dsp:spPr>
        <a:xfrm>
          <a:off x="5068757" y="1934923"/>
          <a:ext cx="2475854" cy="1547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Pewarna</a:t>
          </a:r>
          <a:endParaRPr lang="id-ID" sz="3400" kern="1200" dirty="0"/>
        </a:p>
      </dsp:txBody>
      <dsp:txXfrm>
        <a:off x="5114079" y="1980245"/>
        <a:ext cx="2385210" cy="1456765"/>
      </dsp:txXfrm>
    </dsp:sp>
    <dsp:sp modelId="{362E70DF-1EBC-4FC0-9D2D-67710694EB83}">
      <dsp:nvSpPr>
        <dsp:cNvPr id="0" name=""/>
        <dsp:cNvSpPr/>
      </dsp:nvSpPr>
      <dsp:spPr>
        <a:xfrm>
          <a:off x="4759275" y="1548070"/>
          <a:ext cx="309481" cy="3094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4818"/>
              </a:lnTo>
              <a:lnTo>
                <a:pt x="309481" y="3094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AF6F49-2DA5-460B-A973-9211958947ED}">
      <dsp:nvSpPr>
        <dsp:cNvPr id="0" name=""/>
        <dsp:cNvSpPr/>
      </dsp:nvSpPr>
      <dsp:spPr>
        <a:xfrm>
          <a:off x="5068757" y="3869185"/>
          <a:ext cx="2475854" cy="1547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Pengemulsi</a:t>
          </a:r>
          <a:r>
            <a:rPr lang="en-US" sz="3400" kern="1200" dirty="0" smtClean="0"/>
            <a:t>, </a:t>
          </a:r>
          <a:r>
            <a:rPr lang="en-US" sz="3400" kern="1200" dirty="0" err="1" smtClean="0"/>
            <a:t>dll</a:t>
          </a:r>
          <a:endParaRPr lang="id-ID" sz="3400" kern="1200" dirty="0"/>
        </a:p>
      </dsp:txBody>
      <dsp:txXfrm>
        <a:off x="5114079" y="3914507"/>
        <a:ext cx="2385210" cy="1456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D879D-DA91-470D-9544-00EEDF438112}">
      <dsp:nvSpPr>
        <dsp:cNvPr id="0" name=""/>
        <dsp:cNvSpPr/>
      </dsp:nvSpPr>
      <dsp:spPr>
        <a:xfrm>
          <a:off x="1221659" y="2645"/>
          <a:ext cx="2705982" cy="1623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Bangkai</a:t>
          </a:r>
          <a:endParaRPr lang="id-ID" sz="2600" kern="1200" dirty="0"/>
        </a:p>
      </dsp:txBody>
      <dsp:txXfrm>
        <a:off x="1221659" y="2645"/>
        <a:ext cx="2705982" cy="1623589"/>
      </dsp:txXfrm>
    </dsp:sp>
    <dsp:sp modelId="{72D9CB87-AD9C-436C-A42F-D060E67CEF54}">
      <dsp:nvSpPr>
        <dsp:cNvPr id="0" name=""/>
        <dsp:cNvSpPr/>
      </dsp:nvSpPr>
      <dsp:spPr>
        <a:xfrm>
          <a:off x="4198240" y="2645"/>
          <a:ext cx="2705982" cy="1623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Darah</a:t>
          </a:r>
          <a:endParaRPr lang="id-ID" sz="2600" kern="1200" dirty="0"/>
        </a:p>
      </dsp:txBody>
      <dsp:txXfrm>
        <a:off x="4198240" y="2645"/>
        <a:ext cx="2705982" cy="1623589"/>
      </dsp:txXfrm>
    </dsp:sp>
    <dsp:sp modelId="{BCAFCA7B-1184-4DA6-A30C-60B24C459FCF}">
      <dsp:nvSpPr>
        <dsp:cNvPr id="0" name=""/>
        <dsp:cNvSpPr/>
      </dsp:nvSpPr>
      <dsp:spPr>
        <a:xfrm>
          <a:off x="1221659" y="1896833"/>
          <a:ext cx="2705982" cy="1623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Babi</a:t>
          </a:r>
          <a:r>
            <a:rPr lang="en-US" sz="2600" kern="1200" dirty="0" smtClean="0"/>
            <a:t> (</a:t>
          </a:r>
          <a:r>
            <a:rPr lang="en-US" sz="2600" kern="1200" dirty="0" err="1" smtClean="0"/>
            <a:t>seluruh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bagian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dari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babi</a:t>
          </a:r>
          <a:r>
            <a:rPr lang="en-US" sz="2600" kern="1200" dirty="0" smtClean="0"/>
            <a:t>)</a:t>
          </a:r>
          <a:endParaRPr lang="id-ID" sz="2600" kern="1200" dirty="0"/>
        </a:p>
      </dsp:txBody>
      <dsp:txXfrm>
        <a:off x="1221659" y="1896833"/>
        <a:ext cx="2705982" cy="1623589"/>
      </dsp:txXfrm>
    </dsp:sp>
    <dsp:sp modelId="{C8F20E39-4A78-4108-8A49-1DB212E1DAF0}">
      <dsp:nvSpPr>
        <dsp:cNvPr id="0" name=""/>
        <dsp:cNvSpPr/>
      </dsp:nvSpPr>
      <dsp:spPr>
        <a:xfrm>
          <a:off x="4198240" y="1896833"/>
          <a:ext cx="2705982" cy="1623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Hewan</a:t>
          </a:r>
          <a:r>
            <a:rPr lang="en-US" sz="2600" kern="1200" dirty="0" smtClean="0"/>
            <a:t> yang </a:t>
          </a:r>
          <a:r>
            <a:rPr lang="en-US" sz="2600" kern="1200" dirty="0" err="1" smtClean="0"/>
            <a:t>disembelih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bukan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atas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nama</a:t>
          </a:r>
          <a:r>
            <a:rPr lang="en-US" sz="2600" kern="1200" dirty="0" smtClean="0"/>
            <a:t> Allah</a:t>
          </a:r>
          <a:endParaRPr lang="id-ID" sz="2600" kern="1200" dirty="0"/>
        </a:p>
      </dsp:txBody>
      <dsp:txXfrm>
        <a:off x="4198240" y="1896833"/>
        <a:ext cx="2705982" cy="1623589"/>
      </dsp:txXfrm>
    </dsp:sp>
    <dsp:sp modelId="{CBF6B1CD-B83C-4CA9-BA34-20D2D3D23F73}">
      <dsp:nvSpPr>
        <dsp:cNvPr id="0" name=""/>
        <dsp:cNvSpPr/>
      </dsp:nvSpPr>
      <dsp:spPr>
        <a:xfrm>
          <a:off x="2709950" y="3791021"/>
          <a:ext cx="2705982" cy="1623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Segala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sesuatu</a:t>
          </a:r>
          <a:r>
            <a:rPr lang="en-US" sz="2600" kern="1200" dirty="0" smtClean="0"/>
            <a:t> yang </a:t>
          </a:r>
          <a:r>
            <a:rPr lang="en-US" sz="2600" kern="1200" dirty="0" err="1" smtClean="0"/>
            <a:t>khobaits</a:t>
          </a:r>
          <a:endParaRPr lang="id-ID" sz="2600" kern="1200" dirty="0"/>
        </a:p>
      </dsp:txBody>
      <dsp:txXfrm>
        <a:off x="2709950" y="3791021"/>
        <a:ext cx="2705982" cy="1623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6D341-6D40-498C-B355-1A6B10FB4029}" type="datetimeFigureOut">
              <a:rPr lang="en-US"/>
              <a:pPr/>
              <a:t>12/14/2015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86A95-D0A4-44B9-98DA-3665758D826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E7497-3723-4859-BCC5-41DA474F1359}" type="datetimeFigureOut">
              <a:rPr lang="en-US"/>
              <a:pPr/>
              <a:t>12/14/2015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821A9-1C31-4760-BDBC-9A0BA471B1B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327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C875D-D892-44A0-92C8-9042E3D0DC66}" type="slidenum">
              <a:rPr lang="id-ID" smtClean="0"/>
              <a:pPr/>
              <a:t>23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76665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63D58-38D1-42E5-8784-ABE8A0102D9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63D58-38D1-42E5-8784-ABE8A0102D9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pPr/>
              <a:t>12/14/2015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pPr/>
              <a:t>12/14/2015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pPr/>
              <a:t>12/14/2015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pPr/>
              <a:t>12/14/2015</a:t>
            </a:fld>
            <a:endParaRPr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pPr/>
              <a:t>12/14/2015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pPr/>
              <a:t>12/14/2015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pPr/>
              <a:t>12/14/2015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pPr/>
              <a:t>‹#›</a:t>
            </a:fld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e 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pPr/>
              <a:t>12/14/2015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pPr/>
              <a:t>‹#›</a:t>
            </a:fld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pPr/>
              <a:t>12/14/2015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pPr/>
              <a:t>12/14/2015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pPr/>
              <a:t>‹#›</a:t>
            </a:fld>
            <a:endParaRPr/>
          </a:p>
        </p:txBody>
      </p:sp>
      <p:sp>
        <p:nvSpPr>
          <p:cNvPr id="12" name="Rectangle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>
            <a:normAutofit/>
          </a:bodyPr>
          <a:lstStyle>
            <a:lvl1pPr marL="4572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pPr/>
              <a:t>12/14/2015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pPr/>
              <a:t>12/14/2015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pPr/>
              <a:t>12/14/2015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pPr/>
              <a:t>12/14/2015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53D76A-AFCE-4D96-B917-CBEF96F7D1EB}" type="datetimeFigureOut">
              <a:rPr lang="en-US"/>
              <a:pPr/>
              <a:t>12/14/2015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25A965E-3C11-4F28-82DC-E30D63FAC43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fodrinks.com/search?coming=30" TargetMode="External"/><Relationship Id="rId13" Type="http://schemas.openxmlformats.org/officeDocument/2006/relationships/hyperlink" Target="http://www.infodrinks.com/search?elaboracion=24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://www.infodrinks.com/search?coming=3" TargetMode="External"/><Relationship Id="rId12" Type="http://schemas.openxmlformats.org/officeDocument/2006/relationships/hyperlink" Target="http://www.infodrinks.com/search?comtip=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infodrinks.com/search?manufacturer=8" TargetMode="External"/><Relationship Id="rId11" Type="http://schemas.openxmlformats.org/officeDocument/2006/relationships/hyperlink" Target="http://www.infodrinks.com/search?coming=33" TargetMode="External"/><Relationship Id="rId5" Type="http://schemas.openxmlformats.org/officeDocument/2006/relationships/hyperlink" Target="http://www.infodrinks.com/search?Country=200" TargetMode="External"/><Relationship Id="rId10" Type="http://schemas.openxmlformats.org/officeDocument/2006/relationships/hyperlink" Target="http://www.infodrinks.com/search?coming=115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://www.infodrinks.com/search?coming=3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lcohol_by_volume" TargetMode="External"/><Relationship Id="rId13" Type="http://schemas.openxmlformats.org/officeDocument/2006/relationships/hyperlink" Target="https://en.wikipedia.org/wiki/European_Union" TargetMode="External"/><Relationship Id="rId3" Type="http://schemas.openxmlformats.org/officeDocument/2006/relationships/hyperlink" Target="https://en.wikipedia.org/wiki/Beer" TargetMode="External"/><Relationship Id="rId7" Type="http://schemas.openxmlformats.org/officeDocument/2006/relationships/hyperlink" Target="https://en.wikipedia.org/wiki/United_States" TargetMode="External"/><Relationship Id="rId12" Type="http://schemas.openxmlformats.org/officeDocument/2006/relationships/hyperlink" Target="https://en.wikipedia.org/wiki/Low-alcohol_beer" TargetMode="External"/><Relationship Id="rId2" Type="http://schemas.openxmlformats.org/officeDocument/2006/relationships/hyperlink" Target="https://en.wikipedia.org/wiki/Small_beer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en.wikipedia.org/wiki/Ale" TargetMode="External"/><Relationship Id="rId11" Type="http://schemas.openxmlformats.org/officeDocument/2006/relationships/hyperlink" Target="https://en.wikipedia.org/wiki/United_Kingdom" TargetMode="External"/><Relationship Id="rId5" Type="http://schemas.openxmlformats.org/officeDocument/2006/relationships/hyperlink" Target="https://en.wikipedia.org/wiki/Lager" TargetMode="External"/><Relationship Id="rId15" Type="http://schemas.openxmlformats.org/officeDocument/2006/relationships/hyperlink" Target="https://en.wikipedia.org/wiki/Australia" TargetMode="External"/><Relationship Id="rId10" Type="http://schemas.openxmlformats.org/officeDocument/2006/relationships/hyperlink" Target="https://en.wikipedia.org/wiki/Minor_(law)" TargetMode="External"/><Relationship Id="rId4" Type="http://schemas.openxmlformats.org/officeDocument/2006/relationships/hyperlink" Target="https://en.wikipedia.org/wiki/Ethanol" TargetMode="External"/><Relationship Id="rId9" Type="http://schemas.openxmlformats.org/officeDocument/2006/relationships/hyperlink" Target="https://en.wikipedia.org/wiki/Volstead_Act" TargetMode="External"/><Relationship Id="rId14" Type="http://schemas.openxmlformats.org/officeDocument/2006/relationships/hyperlink" Target="https://en.wikipedia.org/wiki/AB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smtClean="0"/>
              <a:t>Titik Kritis Kehalalan </a:t>
            </a:r>
            <a:r>
              <a:rPr lang="id-ID" dirty="0" smtClean="0"/>
              <a:t>Makanan dan Minuman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Anton Apriyantono</a:t>
            </a:r>
          </a:p>
          <a:p>
            <a:r>
              <a:rPr lang="id-ID" dirty="0" smtClean="0"/>
              <a:t>Universitas Bakrie</a:t>
            </a:r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162" y="650875"/>
            <a:ext cx="10330338" cy="100183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charset="0"/>
              </a:rPr>
              <a:t>Wine</a:t>
            </a:r>
            <a:endParaRPr lang="id-ID" sz="5400" dirty="0">
              <a:latin typeface="Times New Roman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14162" y="1752600"/>
            <a:ext cx="10360501" cy="4114800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Times New Roman" charset="0"/>
              </a:rPr>
              <a:t>Secara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umum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ada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dua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jenis</a:t>
            </a:r>
            <a:endParaRPr lang="en-US" sz="3600" dirty="0">
              <a:latin typeface="Times New Roman" charset="0"/>
            </a:endParaRPr>
          </a:p>
          <a:p>
            <a:pPr lvl="1"/>
            <a:r>
              <a:rPr lang="en-US" sz="3600" dirty="0">
                <a:latin typeface="Times New Roman" charset="0"/>
              </a:rPr>
              <a:t>White wine (</a:t>
            </a:r>
            <a:r>
              <a:rPr lang="en-US" sz="3600" dirty="0" err="1">
                <a:latin typeface="Times New Roman" charset="0"/>
              </a:rPr>
              <a:t>anggur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putih</a:t>
            </a:r>
            <a:r>
              <a:rPr lang="en-US" sz="3600" dirty="0">
                <a:latin typeface="Times New Roman" charset="0"/>
              </a:rPr>
              <a:t>)</a:t>
            </a:r>
          </a:p>
          <a:p>
            <a:pPr lvl="1"/>
            <a:r>
              <a:rPr lang="en-US" sz="3600" dirty="0">
                <a:latin typeface="Times New Roman" charset="0"/>
              </a:rPr>
              <a:t>Red wine (</a:t>
            </a:r>
            <a:r>
              <a:rPr lang="en-US" sz="3600" dirty="0" err="1">
                <a:latin typeface="Times New Roman" charset="0"/>
              </a:rPr>
              <a:t>anggur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merah</a:t>
            </a:r>
            <a:r>
              <a:rPr lang="en-US" sz="3600" dirty="0">
                <a:latin typeface="Times New Roman" charset="0"/>
              </a:rPr>
              <a:t>)</a:t>
            </a:r>
          </a:p>
          <a:p>
            <a:r>
              <a:rPr lang="en-US" sz="3600" dirty="0" err="1">
                <a:latin typeface="Times New Roman" charset="0"/>
              </a:rPr>
              <a:t>Banyak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sekali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ragamnya</a:t>
            </a:r>
            <a:r>
              <a:rPr lang="en-US" sz="3600" dirty="0">
                <a:latin typeface="Times New Roman" charset="0"/>
              </a:rPr>
              <a:t>, </a:t>
            </a:r>
            <a:r>
              <a:rPr lang="en-US" sz="3600" dirty="0" err="1">
                <a:latin typeface="Times New Roman" charset="0"/>
              </a:rPr>
              <a:t>sering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dikenal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dengan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nama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daerah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asal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atau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varietas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anggur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sebagai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bahan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dasar</a:t>
            </a:r>
            <a:endParaRPr lang="en-US" sz="3600" dirty="0">
              <a:latin typeface="Times New Roman" charset="0"/>
            </a:endParaRPr>
          </a:p>
          <a:p>
            <a:r>
              <a:rPr lang="en-US" sz="3600" dirty="0" err="1">
                <a:latin typeface="Times New Roman" charset="0"/>
              </a:rPr>
              <a:t>Berdasarkan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fungsinya</a:t>
            </a:r>
            <a:endParaRPr lang="en-US" sz="3600" dirty="0">
              <a:latin typeface="Times New Roman" charset="0"/>
            </a:endParaRPr>
          </a:p>
          <a:p>
            <a:pPr lvl="1"/>
            <a:r>
              <a:rPr lang="en-US" sz="3600" dirty="0">
                <a:latin typeface="Times New Roman" charset="0"/>
              </a:rPr>
              <a:t>Dessert wines (Malaga, </a:t>
            </a:r>
            <a:r>
              <a:rPr lang="en-US" sz="3600" dirty="0" err="1">
                <a:latin typeface="Times New Roman" charset="0"/>
              </a:rPr>
              <a:t>Portwine</a:t>
            </a:r>
            <a:r>
              <a:rPr lang="en-US" sz="3600" dirty="0">
                <a:latin typeface="Times New Roman" charset="0"/>
              </a:rPr>
              <a:t>, Samos, Marsala, </a:t>
            </a:r>
            <a:r>
              <a:rPr lang="en-US" sz="3600" dirty="0" err="1">
                <a:latin typeface="Times New Roman" charset="0"/>
              </a:rPr>
              <a:t>dll</a:t>
            </a:r>
            <a:r>
              <a:rPr lang="en-US" sz="3600" dirty="0">
                <a:latin typeface="Times New Roman" charset="0"/>
              </a:rPr>
              <a:t>)</a:t>
            </a:r>
            <a:endParaRPr lang="id-ID" sz="3600" dirty="0">
              <a:latin typeface="Times New Roman" charset="0"/>
            </a:endParaRPr>
          </a:p>
        </p:txBody>
      </p:sp>
      <p:pic>
        <p:nvPicPr>
          <p:cNvPr id="14338" name="Picture 2" descr="https://www.aldi.co.uk/typo3temp/pics/Rp_WhiteWine_PD3_7e044b3a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2" y="1600200"/>
            <a:ext cx="2334333" cy="1889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www.aldi.co.uk/typo3temp/pics/Rp_RedWine_PD7_9157c10d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707" y="1652714"/>
            <a:ext cx="2204552" cy="178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51618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914162" y="838200"/>
            <a:ext cx="10360501" cy="5257800"/>
          </a:xfrm>
        </p:spPr>
        <p:txBody>
          <a:bodyPr>
            <a:noAutofit/>
          </a:bodyPr>
          <a:lstStyle/>
          <a:p>
            <a:pPr lvl="1"/>
            <a:r>
              <a:rPr lang="en-US" sz="3600" dirty="0">
                <a:latin typeface="Times New Roman" charset="0"/>
              </a:rPr>
              <a:t>Wine-like beverages (</a:t>
            </a:r>
            <a:r>
              <a:rPr lang="en-US" sz="3600" dirty="0" err="1">
                <a:latin typeface="Times New Roman" charset="0"/>
              </a:rPr>
              <a:t>minuman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seperti</a:t>
            </a:r>
            <a:r>
              <a:rPr lang="en-US" sz="3600" dirty="0">
                <a:latin typeface="Times New Roman" charset="0"/>
              </a:rPr>
              <a:t> wine: </a:t>
            </a:r>
            <a:r>
              <a:rPr lang="en-US" sz="3600" dirty="0" err="1">
                <a:latin typeface="Times New Roman" charset="0"/>
              </a:rPr>
              <a:t>berbagai</a:t>
            </a:r>
            <a:r>
              <a:rPr lang="en-US" sz="3600" dirty="0">
                <a:latin typeface="Times New Roman" charset="0"/>
              </a:rPr>
              <a:t> cider, sake, </a:t>
            </a:r>
            <a:r>
              <a:rPr lang="en-US" sz="3600" dirty="0" err="1">
                <a:latin typeface="Times New Roman" charset="0"/>
              </a:rPr>
              <a:t>dll</a:t>
            </a:r>
            <a:endParaRPr lang="en-US" sz="3600" dirty="0">
              <a:latin typeface="Times New Roman" charset="0"/>
            </a:endParaRPr>
          </a:p>
          <a:p>
            <a:pPr lvl="1"/>
            <a:r>
              <a:rPr lang="en-US" sz="3600" dirty="0">
                <a:latin typeface="Times New Roman" charset="0"/>
              </a:rPr>
              <a:t>Malt wine</a:t>
            </a:r>
          </a:p>
          <a:p>
            <a:r>
              <a:rPr lang="en-US" sz="3600" dirty="0">
                <a:latin typeface="Times New Roman" charset="0"/>
              </a:rPr>
              <a:t>Kadar alcohol wine: 5.5 – 16.6</a:t>
            </a:r>
            <a:r>
              <a:rPr lang="en-US" sz="3600" dirty="0" smtClean="0">
                <a:latin typeface="Times New Roman" charset="0"/>
              </a:rPr>
              <a:t>%</a:t>
            </a:r>
            <a:endParaRPr lang="en-US" sz="3600" dirty="0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31055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012" y="762000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charset="0"/>
              </a:rPr>
              <a:t>Jenis</a:t>
            </a:r>
            <a:r>
              <a:rPr lang="en-US" sz="2800" dirty="0">
                <a:latin typeface="Times New Roman" charset="0"/>
              </a:rPr>
              <a:t> lain: wine-containing beverages (</a:t>
            </a:r>
            <a:r>
              <a:rPr lang="en-US" sz="2800" dirty="0" err="1">
                <a:latin typeface="Times New Roman" charset="0"/>
              </a:rPr>
              <a:t>minuman</a:t>
            </a:r>
            <a:r>
              <a:rPr lang="en-US" sz="2800" dirty="0">
                <a:latin typeface="Times New Roman" charset="0"/>
              </a:rPr>
              <a:t> yang </a:t>
            </a:r>
            <a:r>
              <a:rPr lang="en-US" sz="2800" dirty="0" err="1">
                <a:latin typeface="Times New Roman" charset="0"/>
              </a:rPr>
              <a:t>mengandung</a:t>
            </a:r>
            <a:r>
              <a:rPr lang="en-US" sz="2800" dirty="0">
                <a:latin typeface="Times New Roman" charset="0"/>
              </a:rPr>
              <a:t> wine), </a:t>
            </a:r>
            <a:r>
              <a:rPr lang="en-US" sz="2800" dirty="0" err="1">
                <a:latin typeface="Times New Roman" charset="0"/>
              </a:rPr>
              <a:t>dibuat</a:t>
            </a:r>
            <a:r>
              <a:rPr lang="en-US" sz="2800" dirty="0">
                <a:latin typeface="Times New Roman" charset="0"/>
              </a:rPr>
              <a:t> </a:t>
            </a:r>
            <a:r>
              <a:rPr lang="en-US" sz="2800" dirty="0" err="1">
                <a:latin typeface="Times New Roman" charset="0"/>
              </a:rPr>
              <a:t>dengan</a:t>
            </a:r>
            <a:r>
              <a:rPr lang="en-US" sz="2800" dirty="0">
                <a:latin typeface="Times New Roman" charset="0"/>
              </a:rPr>
              <a:t> </a:t>
            </a:r>
            <a:r>
              <a:rPr lang="en-US" sz="2800" dirty="0" err="1">
                <a:latin typeface="Times New Roman" charset="0"/>
              </a:rPr>
              <a:t>bahan</a:t>
            </a:r>
            <a:r>
              <a:rPr lang="en-US" sz="2800" dirty="0">
                <a:latin typeface="Times New Roman" charset="0"/>
              </a:rPr>
              <a:t> </a:t>
            </a:r>
            <a:r>
              <a:rPr lang="en-US" sz="2800" dirty="0" err="1">
                <a:latin typeface="Times New Roman" charset="0"/>
              </a:rPr>
              <a:t>dasar</a:t>
            </a:r>
            <a:r>
              <a:rPr lang="en-US" sz="2800" dirty="0">
                <a:latin typeface="Times New Roman" charset="0"/>
              </a:rPr>
              <a:t> wine </a:t>
            </a:r>
            <a:r>
              <a:rPr lang="en-US" sz="2800" dirty="0" err="1">
                <a:latin typeface="Times New Roman" charset="0"/>
              </a:rPr>
              <a:t>ditambah</a:t>
            </a:r>
            <a:r>
              <a:rPr lang="en-US" sz="2800" dirty="0">
                <a:latin typeface="Times New Roman" charset="0"/>
              </a:rPr>
              <a:t> </a:t>
            </a:r>
            <a:r>
              <a:rPr lang="en-US" sz="2800" dirty="0" err="1">
                <a:latin typeface="Times New Roman" charset="0"/>
              </a:rPr>
              <a:t>dengan</a:t>
            </a:r>
            <a:r>
              <a:rPr lang="en-US" sz="2800" dirty="0">
                <a:latin typeface="Times New Roman" charset="0"/>
              </a:rPr>
              <a:t> </a:t>
            </a:r>
            <a:r>
              <a:rPr lang="en-US" sz="2800" dirty="0" err="1">
                <a:latin typeface="Times New Roman" charset="0"/>
              </a:rPr>
              <a:t>bahan</a:t>
            </a:r>
            <a:r>
              <a:rPr lang="en-US" sz="2800" dirty="0">
                <a:latin typeface="Times New Roman" charset="0"/>
              </a:rPr>
              <a:t> </a:t>
            </a:r>
            <a:r>
              <a:rPr lang="en-US" sz="2800" dirty="0" err="1">
                <a:latin typeface="Times New Roman" charset="0"/>
              </a:rPr>
              <a:t>lainnya</a:t>
            </a:r>
            <a:r>
              <a:rPr lang="en-US" sz="2800" dirty="0">
                <a:latin typeface="Times New Roman" charset="0"/>
              </a:rPr>
              <a:t> </a:t>
            </a:r>
            <a:r>
              <a:rPr lang="en-US" sz="2800" dirty="0" err="1">
                <a:latin typeface="Times New Roman" charset="0"/>
              </a:rPr>
              <a:t>seperti</a:t>
            </a:r>
            <a:r>
              <a:rPr lang="en-US" sz="2800" dirty="0">
                <a:latin typeface="Times New Roman" charset="0"/>
              </a:rPr>
              <a:t> rempah2, </a:t>
            </a:r>
            <a:r>
              <a:rPr lang="en-US" sz="2800" dirty="0" err="1">
                <a:latin typeface="Times New Roman" charset="0"/>
              </a:rPr>
              <a:t>contoh</a:t>
            </a:r>
            <a:r>
              <a:rPr lang="en-US" sz="2800" dirty="0">
                <a:latin typeface="Times New Roman" charset="0"/>
              </a:rPr>
              <a:t>: </a:t>
            </a:r>
            <a:r>
              <a:rPr lang="en-US" sz="2800" dirty="0" smtClean="0">
                <a:latin typeface="Times New Roman" charset="0"/>
              </a:rPr>
              <a:t>Vermouth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charset="0"/>
              </a:rPr>
              <a:t>Punches: wine + soda + buah2an</a:t>
            </a:r>
            <a:endParaRPr lang="id-ID" sz="2800" dirty="0">
              <a:latin typeface="Times New Roman" charset="0"/>
            </a:endParaRPr>
          </a:p>
        </p:txBody>
      </p:sp>
      <p:sp>
        <p:nvSpPr>
          <p:cNvPr id="3" name="AutoShape 4" descr="data:image/jpeg;base64,/9j/4AAQSkZJRgABAQAAAQABAAD/2wCEAAkGBxQTEhUUExQVFhQXFxcXGBcXGBgXFxcYFxcXFxQUGBcYHCggGBolHBQUITEiJSksLi4uGB8zODMsNygtLisBCgoKDg0OGhAQGywmICQsLCwsLSwsLCwsLCwsLCwsLCwsLCwsLCwsLCwsLCwsLCwsLCwsLCwsLCwsLCwsLCwsLP/AABEIALcBEwMBIgACEQEDEQH/xAAcAAACAgMBAQAAAAAAAAAAAAAEBQMGAAECBwj/xABDEAABAwIDBQUFBQYFAwUAAAABAAIRAyEEEjEFQVFhcQYigZGhEzKxwdEjQlJikhRyguHw8QcVFqKyQ1PCM2Nzg5P/xAAZAQADAQEBAAAAAAAAAAAAAAAAAQIDBAX/xAAsEQACAgICAQIEBgMBAAAAAAAAAQIRAyESMUEEE1FhgfAUIjKRocEF0eGx/9oADAMBAAIRAxEAPwC4YGhAATepWFGkXncPM7goMFSSPtVj8zxTB7rPe6rypukdiQtOMDGVaz7vdpP4nb/D6KlY/E5abnn36vdbyG8/FGdo9pZnBrbAfFVraeJzOHACAOW8+J+CePE9ClIBqYaVC7BFT+3hS+15rtuSM6ixccKVn7OeCbMrw1zYac0d4jvNg/dO6d6iDtROqfNi9tALMKSu/wBiKKa+DOvI6Lui6QZS5SDhFC19AhRZUe58qL2cmwVpvyRKK8HeHYjaWEL7BCOaWi4R+AxWUSEMlG8VscNbzQFPCOKaYjac6qfDYtmW+qLHSEuGwBJunGHxTWCIUD8c0WCX4h8mUdh0EbUqNe08UkBTB1wl5CaJZ2F0FCuhUToCYLYUQqrYqoAmC6UAqroVgkMke2QhgpxUCiqC6BHQUdRq6aV0SmBHTepXCUOpGOQBtMHVvsA3fmQdNszPBRlylqyovj9TeUra1mKxUSfSGNxzaFIuOsW6rzzGYyznnfJTPbmPFaqGEnIDePVVXtFiwXZW2aPgvNq3R2N0rFdR5c6fX4lJsY7vn+ugTnCnMADAzSZO5ovfySR9RrjJEdF2QRzt7O20geKmpYcH/qNH70j4Ark0coG8HT5qxYLY7GtD6gl0ZiJtyCc5JdiimJjs5259N3R31R2B7O1KgzF9Ng4kzPkicNiXPdkByt5WTat2h9kw0WgEAZZO8cfGSobfguxJhuytV5cPa4ZuUE9+qGzHCxS9+zi2RnZ4Zj8lYKFX2lF0N0MA7yTct6JJjX+gTTYPqxZVpgWmfRSYaZsFw/Vc0cTlWhmuxlWpVHtghQ0tn1AIXI2sVp21CUbDR27Zrys/yh34lqni6hFmuPQE/Bde0qn7j/0u+iNho4/yc/iXX+U/mWe0qDVrh1BXDsRzRbDRPR2eGmZSPE++7qjK+KPFL3m6qImbauw1RqSmSdybEdALoBbDV1HMev0SA1C2Ai8Xg2sDCK1KpnbmIZnlh/C/MwDN0lDHkQgZy5gUb2AKU0zug+I+C0GnegAcFYVKaXBRuYUxHDgsBWyFymBICuXLQWnJAbLli0GrEwLw3GEBzie8UsxLjUcGjVxAk6CeJPJRYmtoOGq7w9ElpcdDMeG/5LihHdnVN0qJMSymLe0HukWE8b680Dh8HSLgA95nkB9VFWGvj5BT7LBnMNwXR0jn7YRWZTYIgkkgAzpF4uOituG2fVfRkMPeFrgT4mFT8QGuALg+0mA4C51JOU8ArJQ7b4p+EGG9nSFKA0PdJfA0ggjS25ZT2jWKaA8JhgHEHMHaEEAX81JjNjVHOzASOQJ+AXGEwtd01PsjvJIeTu4nVOnbXr4YOyCnmBDcpAdLt4BBHluS5boOOrINnYRrKL89QNqNLYpn7wOpnd4pb2j2L7LvtcHMPm0nd0T/ALU44PdmeGtaG74AJPGVV9kPLhXaZ9jkm/4s3dLQeIlc7yTb5R6T38zThFLi+3/AgqKOlQzSToNY1U2IEeKZ9laIqufTtmEPbPUAj1auuc+MXL4GEY3o52fsZz4LabWtP3qkk9Y09Exp9nMT92pTAvdoLdOjVcsDsRxHe71rtBAPjIB8gtt2K5roD6rRwIflHMFwg+a4Y/5HFJtWbPBJLoT4XsriXYWo5+PqNyubFIOcWknUkZhpxhKndl6kwcW6TxD7+qv+G2e5pBbWa6CPe9nPS4+a62pgnVXd50tk5Wl9MgXtZkbo1Wy9TF9NE+3XZ5+OydeJbjJ/Xb1UNbYOLAtWYerjfzC9Dw+xnAZe7F/vMHzQG0NmAa5dNzpjyWvuMXFHnOL2RiBJNFj2/lDCf9kOSerQbMFrqbuBkj9Lu8PMq++xe50U9RqZIHwS3HZnyx5By8gSN9nXjwVe9XZPC9IpLmQYKNY0yIGsAHhzQ2NcC90aAwPBG0q32QgXBN+Rgwtm9GaWyU7McYNo3k6Ih2y2hsv9oXF0NLQ32ZA96STM8o8VmExjg0Q2ZMREgnhBBurxsPYb6tP7VtNgBkNzFu6SSQCB5Ljzep9lXNnXjxRl0il0diB4OUPcYtMQ3qB9d6Hq4ZrGGRDrRz4wrltfDZGvyOfTboTTqZmOG6+QANvrKqIbQJ+0NUtBvkyiejnT8FWKbmrsvOselGKQFTEBck7iNFZcNsvC1gDSoY50WJ9rSgRun2PLRGnZOz2Ag08Y6oIke1ZF9JBpsMaTHELf3I3RyuDEGw9juruMHK0C5Im+4LTth1DWdRbBIAcTuAOhKtUUKdB+VtVjR+YgzxkPvqtdmcSyjTuyq7Oc2ZtOQQfd0cT5rnyZJxtr6HTix45Un9WViv2Qri4DXdClWK2LWZrTd5SvV2bZw5sX5Twc1zT6hFUzTfORzHdCD8FkvV5Y/qRu/R4pfpZ4i6mRqCOoWsq9pqbMadWA+AQtTs/ROtJvktF65eUZv/HvxI8iylYvVv8AS9E/9MLE/wAbD4EfgJfFHmtSrKJ/zIABodUAAgAhrh63CjGBmh7WROcNDeLbgnzhcewDY0JW64nO7bCqOI4NYeZY71JMBEOxbo0YPAx6TCBOKcRAHlYnqd6FfVJ1RVj0hzTxwFNzCWXMyB3vMgc1qg6iB7z5GkBvwv8AFJqbCTA5eq6L4tY80vbQ1IsuE2jua+ANe6DHP3rLVd9Mt99x3A2AG8aFV7C4ggkDfu43sExw1ZpcQAS0Cq4TyY4snxDUvbS2JzsLo1ml5Lsj7GCCS4cJJnylEYOCyoMzc73aTfKBb1JSHBm54aet0x2rtd1dgbkDWNgNAEutYS7XySlC9IXKhNtF0PI4WU/ZvGGniabhvOUzoQ60HxhOdjdncRXbLqf2d71ZaP4D709Eh2rgvY1XNB90+I3ha6dwZG1s9gobcYyAYf8AlMd3+I+6pa+22CCKjWun3Glzv+Rg/pCo+x3seyaubvd4OGgzQXB3iNfgrbsd7KcZQOuUGeF14r9BijK9nWs8mhtR2j7QfZhxdxNN0f7QnOz6VY6lzLagVRPLLIUOE2y4aHygBHjbke8CT4LbH6eEer+/oTKbYBiNkYl/ukxO+WzzjNZAV+zuNHuwRyeZ85t5JpiO1Zb9wjmRb0Khw3awvBztIiRIEHNaG5ZO68yt0ooh2Vars/F0i4vbWjdBc76quPp1u+MoNQyYeGtJndLgCfBelO2rmA1E8Tf0KW47FuIM6AXzXHkU7Qujx7HbLLP/AFsLUpfnplxb1OfMP9wW9nbHzlpZUblk3eCPAtuD5q/4jaRgtaGt5NY1s9Y1VexVQNJgNB/K33r72ix6wtZ5W1SDGoxlcjlgdRMBrWkcGxKI2pjKrqTAMxa1+ZzQbuEW6wbxyHBa2Tt2iGCnVEuaTextJgc4BA8ETtTbFB9JzWN7xiDYaEH5Ly2prKlKHnv+z3ZSwywtx066/oJxO2KdbD+yLmxEESGkHWIOkEeiS7Oo0sMS90ucWua0QS2CIkgkZtTyt4pXj65zd4B2kEjvDeIcLrGUXPuC53Ocx9brtx4VhVJ6Z5OTL7j/AE7LDhO0RaHZ69QyIDGsFNrbyIyuseaXY7tE58HKC8A9+ZJA1zjQ2GvBGbK7IGu2c7mkajK1x/TnBClx3+H9WlB9swH/ANxlSmP1ZXBX+Rb/AK/0Sr8iTam1faUKdOQ0Od3t0X7xKfYTGUgAG1WGAAIcN2m9RbK2BiaOYMqYOoHRLTVpuEjk+I1PkEW/ZVUiX4XAuP5a+Hab2Nw5pUZJqel0vmv/AB0bYY8N2vrf9JhtPFjfdo8uSgrsoO95g6t7pnj3YSk7BJnLhm0//ix1L4FzlC7YeLB7ru6P+45jo8WEkqY4vg6+/k2aSzryr+/oN2419IzSruI/BW77emYXA6eae7F223ES0tyVGgFzZkEGwc07x/V7E1DA7ArV3Boq0Z/K5z4PQAepRHZljaJqPzZjmLA7QFrXagbgXSfJGTElG32LHm5TSj0XwU1iQnaw4rFy8Trs8yqNkAaRp4LKjpAkX4jT+SN9mEuqktJA4/2XrRXg8WTvZCyk5xhrXOPBok+i6qYR894Bv7xj0Cko1L7vFWfAUqYY77GlUkNP2gkgHe0gy0zIsfNU5UJJsq2HwYcYknpYIqphKYECZ6myeDZlOLHLO4GfBQ/sDATBcT/XELFzbfZ0RjFLaAqGzqIiXVp5ZGweUkyjKGw2EHLVcCRo9uvIFsrbKDW316gH4hOcBtF1O4yDrTpO/wCTClKWTw/4DhD4fyVxmycjiCZbwE5hO+7RKd7Be3DF3ceSRYuaCR03Jpidu1HiHvc5o0bJDfBohvolG09pfZlrWgE3kWgC5/rmnzk9UZuEVuxizbOJqF3s4E2zvIJAH4WNt5kdFS9r4Go6oQxlSodXODXOzOOpJaI3Kwdn8WRTIOm7j05q4dmNsQ32TnOAHugOyi8l2gvck6pQm1N66FKKcVspmwsLVZRAq03shxy52uZI1MSBOu5Otn0XPflp3MjlMgm536FWHtO5r6YIcTlO95dZ1jqeOVIdj7XdhX5miWn3mnfz6rHNyduPY0kkky1bPwNZp79JxG/KZ9ZTwVGgQKTv05p8QZ9EHgsa6pleHWcLZTa+71UkaGN31H0Xi5M/LUls6YwJ31aZHepO8WH6ID9ho5nOYHsc6JhpgxpLTZFNzfdcByuisJUzAh0SoxZUv03+7HKIt/YQASXmOTGz5GoD6JTjaTDIAqHxY34yjO0dARma/qJsecKvscvWw5ecOVHPKNOjv/LGGS5ondL3O9G5PmkuO2cyk0ucc0AmIhthwGvinoeq32sxIDImMxA8Jk+Fo8VonKclEKSVnn73kuJJuSSfG5WMrEGZPFdVaJzEAaSfAalRr1dHK7Qxq1iCbyBx4bvimHZ7Z1XE1PZ0YDgCTLsogRv13pYILQeLQPK3yXeytqPw9TPTiYi/Cf5LnyKbg1DvxfR1JRtSf8HrGzOwr8p9piBmJbcNeIADpGZwgm48lYMB2bFOBndUgZZLxEReGgrz3Z3+ItQNGamDxIcRvO4gp3hv8SGGzmVAP4XfNeJk/HpU4/tR0JY7tS/cu2K2ZnEPpB1ou0OItFju03KsYrsOSSaReOAIJH1XVPt9hTqY60z8gtVO3GE4g/8A1n5tXLifq8b1CX39C3xfbj+//Qel2MxTbnJA4uyzygpJ2lcaNItfAJN7g2FzcGOXin3+saH3aZJ45Gj4qpdu9tnFGlSjKJnXz8gPVet6XJ6icl7kKXxObJCEU6kT7L2oyhgqr2yarm5WmIAdUsIO+GknxVWpYkgAAwAICN2/UyspURuBqO/edYDwEhJcy7mrRGN1sNOKdxKxCArFPFGvNjAlAY5kGeIRxpO/E2OMj5IDEknUiy1SORMDY6+qd7Kx4YGE3AJaenvD4lV54UuHfYjofL+6txtDumW2ti2TbTooH4rmgMPUlt9yx71g40bp2FOrzvU1CuErdUKkpVLqvAuKvbG73zoPP+SiY4RWk6sDBH5nsJueTSPFDF5AJQhxcNM73egH81m+TNFGC7LHsUNGVrBcnXUwLm8EgKTG4d9F8nQmWnh5j5IXsk51R73Ad1jRumS4n8rtzTuVnrYb2jC1wPIkOF/FjZShDhd+SMs1LrpBOzqor0iCRJEEX13G7h10VYxANwdy62fiH4erA1FjexH8J+akxlRr3uLdCT634niia3ZmT9n9tOoP40ybtO78w5r0l9MEZhoZPUEAiPNeSezhOKW369OGsf3REAgECRDhfdN45Lg9V6NZfzR0y8eVx0XLH7RpUveJzbg25/kkGI7RPcYDcreeqrT8W8yS51zOp3rgPlVh9Djgt7YSzNltaS8TMoVzIOiVYbGvZvRn+amLgLo40TYTWOUSqR2pLnPafugHncnfw0Cs9aqSJKgxDRlyvgt3tcWx1h1YCZPBVh1KxTVo88xovPED1CgZqFau2GxadIYdzHECoy5MO0JGbuk+irbcFUtDHOnTKC6ekLuTVGErsJwb2w0O3PHi0kEj4oN0LTXEEjQ/3HzWgL301Qo0zT3LikE4U9108v8AkPqjGOQeHPdd0/8AJqJouskwpkyIohQsajcK0KG6HGLbGOBpqHCUBWxhn3WW5WEu9BHiiqOIa0TqloqmjQrOnvVAWzzqHvenwSWwkqFG09oirVe/c4mOmjfQBBnEjghSVjWytuCM/cYR+18liigLEcUHOQ4rYwk2cf1O+bkG8z/X8yn9Gu03y0+dtPCFFiajY3D91s/EBY891Q6K1UCykYKn2kLyN/Sbcggw5bLaBsb4W3jPopHIem4hlxGVwPg4fDu+qkL1DQ1I247l1RN1CtsJCKHzCMTWgICM1uAJ8N66xla8KFjDY6AmPhKEhOTZf+xfsqeHdmezM5wJBLBYtGUDM6TF57tkzftCgw+/TAPACx/gw5PqvPKNYUyCC7SDunxU1TakiMk9SSocbdjUqLztKtRrNDmPmo3SGvvyuAB5JBh632j28g75H5Kv0touboB4ifRFYfFHNTe6BmlpAEDWNB4JShoOVj55krsiw6IV778kdTZLJWKGwdzVttPepAzVTNp8kWBC1q3WcLDnxsp6eGO/zUNemTIG7+3zQBxtDaLWYeT+KeZmANR18lXndonCzS4cwY9GgLXaXEXazh3j8B80kW+KC42yJSdlr7YYsuoYF0kuNEkk3JkkXnxVcqFwcC2QQ1txaIA3olpBYwPcQI7pFwL6EJu/skTQFani8I+fue1y1ReLscAq5KK2Ci5OkVd7nkkuJPUyVE/VH4fDuNQN0BIDiCLNJAcfIlDYillj0KtNWDjKraJKYLWmeJBHkUThSCEGKpIdOpM/GfiusFUvCGtBCdMZ0imdABKqZRmHeXEBYuLZ0LJFDjD0cxyjUpR24eGVGUG39m3M7999wPBsfqKuOw8M1gL3Waxpe48miSfILy/HY11arUqnV7i6+4HRvgIHgqxR3ZllnaIQ3iuXVOC1BK6IgLcwIoWLcLExDemJ+6fMrdSmR9weK02o5ae4nUrE0IMTS0sPBBZUwfqJNuaDqeipBoYU2/Z5nyQ8FoM6FsZfKw6FRUHblLhu9hnj/tvaf4X2Pq1vmg2vghAUGQpI38FAKi7qvOQmDExPPhKQwDEOkqfAMLnNbunN6X+CGfqmWAEAnlARN1HQRW9nGIdcqHMiHUCtjBkoWkJ9g2dNsIX+yDmsD2guDmwTG8ExcA8eSE/YjvgeIRmFpVKcFj8hE3Bv05pSBWEOq5g06SJ6Jps3EEsdG4j1n6IOliwSBWGbNfM0AEGTMAQCOSe7K2aHSaRbU3FrSM46sMO8geqxlopAtPEQQUXSeeFuilxexdJDmng9rh4AGFzQ7P1HRlg9GSOf3lnoezvEVwO6MubmTbUk6qOpXLaLi5gbzvuFovzR42C4OzSBG72Ym3KCEg7U9oC5rqQcXRYwA1jY0sPePWw5ppJ6QNsp2Oa9zy6ChfZngU1qYiPJDOrk8l1ozIqdYtEZQQTo4WniOB5hTGrRyd0VW1N4ljqcTuNnDpdRPqTqh3b0qGnRNhWAvaJiXN+I4L1H/EPsA32P7XhzkIY11WlHddYA1G/hO8jQ62vPlOEIzs3d5vxC902x/iNg/Zup5arg5jmWa2DaN7tFMr5IcXo8QZs+o6fZ03O5M7x/SLnyXGHw5DpdII3EQfEbkRUdPmjHvmJJdbeZVNsSSImOTjZTZKXU44J/semNQY4afWyiTKiHbWxkbNxTg0t0oyREh72sJHIhxXmDFfu0OIcdlZnOc72lemwZjJhgc7wH2ZgLz8laY1+Uib2TkgBRgTcrdJhdoC7oCfgjaWx8Q+zcPXPSk/6KrRIFmWJ63sljothK/wD+bliXJBTBQtEhMauFMkQhq1CFmaAFe4XWHpBwgi+46f3XWIXeCt/XMqn0K92d4N3sm1ZuHsyAc8zXBx4RllB1GE6BT1Jv1hFU4cAj5j5C5lA8VKzDk216ppSY1uomRwabeIMFYLXGngErHYnNLKTMSDoiKdYzPILmtTsXQb3n+ailMm2TvqHioy/qfFazLbWEoEdscETlkBQ06N7pwzCHKAOqmToaQHVBaGEfh+ZXVB033zM754qbG0RABdltN7CDoenWERsLs/WxBcKOV8CbPYPOXJJ2A2we1X5R9o+BuLifSUZQ7RVGzDnDoSP5pRidj4mgYdRMSR7riDHMBR0qVRxjIfX6KGkUmNcZ2iqlpBc6DrFy48zvVMxLbH5qwYnZVeQRbeLPn/ilj8JoHnvF0a3mw0184VRaXQmLMl9QsxDYEhwPK6YYrZrgbAnXcUHUqWgsA9CtLFQEXLhyldR4G3VQlpTEapkSOo+KcY6iyzXOykAX1BmDuKT02SYhHYmoDAfNtHgCT+8Jv1HklLscRls/sniK4P7OadYASQ2owOA5scQ5A4nC1aJipTcItfjvXWzqLiRkc0x+F7A/+Fj3Nc7wlCY5z85nNJJN5E81Ku+y9cegunioE5SfBG7E2oc8PENOh3DqUjbVeN7h4n6runUMjO4wDxPzVNEJnrdPauz8OMNhsXSZVY6XSQHtokWa9zeBzPEi4hei4DYeDytdRoYfKQC1zGMIIOhBAuF8yYmtnObQDTjcyrL2L7dV9nuDf/Uw7jLqROk6upk+67lod/FZ8Btn0OzDMbo1o6ABSQl+wNu0MZSFXDvDm6EaOYfwvb90/wBxITKFIrOYWLqFpAWfPO1KOVxgQAq9iZlH43axeSlVevbmtUhsiq6eKmwrxAOkEi3gfql1WrdG7IxYa6XaTdOS0JdndS+axkmR6rMJWDXNzHugmQNd3qrHtTbJZXzYV/s+5qwlsyd+U8OCrGKxbnmajnOJMkkkkk8zKmLbQOkyapWBuoKtaRqoXvbH8/5LjODYNk9SVaRNkuWV3iKRYS06gkHqIUdNpmMoB4D3kXiWOkuIDSToNG8AEivAEQsYVuqSo2hUSM9nsLnAcSr5RwIe3LvIj0VM7O05fN7K64d8DMHNBPQkxxXLm70bQ62V/aGBZULaFSoKVdnda4+64G4a6NDexS2t2dxVEyadSNc9IGo3kZbp4wuu0zi7EVDrcX6ABC4HaGIpkCnVqNA0Ac6P06K43QmOabHADv35gg+IlMdl4R7njvxO8uDR5lyHwuIxlSJeerolWbYuDqZ2l9RxMjS3obHxUO0CR0NnFoJeam8CC4A8Ic4tb6pO/YIFQvJbqS1oOaD+JztCd8C3Mq6swlMklwJN7k6WJ4W0Syu1pdYHdpPDkpWx1RW6rCLHTnPyS7G7MDxp8B9SrbWpN4W4ED+6T4qmxp3eRjyWqbDRTsTsUg913gUDUwj2q14qqDu+AS6vT68lal8RcL6EDabgdFxVaead0KmQzE7oOi6qVM0nKfUhPkTxFWy6Ac+HNkQbdAgqjSNArLgadTN3KRcSCIyuvNlIOyuMebYar4sI+KfIVaKrLjEldNpK1O7FYoGHMYz96pTH/lPoum9kXNIz18O2fzF1pvGVh4J2CTEVQi3d3Df/ACQb77lc29nMP9/G0905GVTHm0BRv2ZhGETWdUm4IY2IPHvyOhSToGhD2f27WwdUVaDy11gRq14/A9v3h8N0L3/sP25o7QZAiniAJdSJ1jVzD95vqN+4nymhgMAQe687pc7IJ8A74o/s/RwucmjRe19MOfIrbmfea4U5BJLQN8uASdMfFnuaxVzY3amnUose5zA4i4L2ggyRBBg7lim0Liz5oNQcVE964K5IWtE2cOR2yacuQWVNtgth6WR1BjhuSJcZSDIDLZrHhuNp0KCxT2udZoY21rncJuTNzfxTLabrt6n5JO/VRi3Eqbd0TVMpAAaBAubknmZJA8AEy2Vj6dOnUYaVN5eIzuBLmjfkAsDziUmU1OgToCtCLGNPFtbZgACIx78zienqEJhtmVDo1x6Ap4NiVDf2Z0HvODdBrBIWbotdCU4dp1Cmw+z6ZN5H9c0zHZ9xkuqUWRxeB8NUVh9iUmkZ8XSPJgc/WeCewDtibBoxOY36fRPRsWmdXOPkl2z9p4OjDfavdHBnHXU6ppS7UYbdRqO/eIb6ASsJQlezVNeBLi9k0A89yepW8Jh2NMNY0X1gJz/qfDzIwVM3vmJd8UywfawEgNw9Bn8KpR+YVL4CqhhnO0aXdAT8E2wWyK0g+yfE/hj4q67M2jnaDAHRMWulWsKfkzc2inUNiVjPdieJHP6rR7I1SZL2D9RVzWK1giT7jKZ/odx1rx0Z9StHsBRF31qnhAHzVzcVXNr403F+GsJuEUCk2IcT2T2e3U1XH98fISuKeyNmsmaIIH4nucfJtkDtuvlae9G+IlJcRjXFoierjv3xPmpaNEO8ZXwtNualhKIbuc9uv7uY38JQNXtE5rQ5lOm0EmMraYiIsd4Fxu8bKvYrEOdJJM8Tcm3E3QjnWvu/ulQ0WDEdqa5ECplI/DbXproErxG16rj3qrieJJNvqlgfeLiDM8t+vguGuLtN156JUWqDf2rQnvAGSL3jUG+hSnFMuYJAny5KZtQNfcnLxAk6GLSN8b9FDndMCfAa7xZCtCfFgYDvn/XkpKb4sRPPQrpwOi6NaGxx3bp6KiKRKa5IixFt0RxC7qY1wpPpNgB+XPHvODSSG/u5jMchwQ1ckQbSWj13mN+qidWt/XgimPkqJm4pwEZliC9pzWKqM+QC2kpRg3HQLFiGyUjr/LXbyERRwhb97yWLFLZcYqyQ4YHVxKkp4JgiRPj5LFijkzZY4nZa1ujR8VlXGOA7sDwCxYmmOUElohGPqQQHuuINyJE6dLISpiCLyZWLFqc/g0a5fvU9GrFlixUQSYbUQnmFcDbktrFhlezq9P0S0XXE8vVOdm08pGh/utrFETWXR6TsM90DkCrDRNlixbo45EqxYsWpmQYp8Bed7fruzGNN14HjxWLFhJ7NsashxmFzUmuJhzmiwm3KVWsRSLbamOnLdzhbWJJl0K6wEwdB15cOqEqsjXfN76QtLFRJI2mLZ7xbwchnE7zAEwBoFixIZE+iBN5iPVc/tTW5YJBG8WI5ysWJ0TyNCvHuiTFyY14hc0sJUeZDZnmPmtLFMnxWgTcuxhT7N4lwHcA/ib9UxZ2OxL+8/JMAXI0GlmhYsWXuyKUEd/6Cr/ip+bvosWLEc5Bx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6390" name="Picture 6" descr="https://upload.wikimedia.org/wikipedia/commons/thumb/f/fa/Vermuts-Colores_difrentes.jpg/220px-Vermuts-Colores_difren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3581400"/>
            <a:ext cx="3877388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://www.barlifeuk.com/barlifesite/wp-content/uploads/2014/04/Mancino-Range-Corre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3572612"/>
            <a:ext cx="2666999" cy="2658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Planters Punch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2" y="3570577"/>
            <a:ext cx="2922151" cy="25635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63765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Times New Roman" charset="0"/>
              </a:rPr>
              <a:t>Spirit </a:t>
            </a:r>
            <a:endParaRPr lang="id-ID" sz="5400" dirty="0">
              <a:latin typeface="Times New Roman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charset="0"/>
              </a:rPr>
              <a:t>Dibuat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dengan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cara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distilasi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hasil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fermentasi</a:t>
            </a:r>
            <a:r>
              <a:rPr lang="en-US" sz="3600" dirty="0">
                <a:latin typeface="Times New Roman" charset="0"/>
              </a:rPr>
              <a:t> alcohol </a:t>
            </a:r>
            <a:r>
              <a:rPr lang="en-US" sz="3600" dirty="0" err="1">
                <a:latin typeface="Times New Roman" charset="0"/>
              </a:rPr>
              <a:t>sehingga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kadar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alkoholnya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tinggi</a:t>
            </a:r>
            <a:endParaRPr lang="en-US" sz="3600" dirty="0">
              <a:latin typeface="Times New Roman" charset="0"/>
            </a:endParaRPr>
          </a:p>
          <a:p>
            <a:r>
              <a:rPr lang="en-US" sz="3600" dirty="0">
                <a:latin typeface="Times New Roman" charset="0"/>
              </a:rPr>
              <a:t>Ada </a:t>
            </a:r>
            <a:r>
              <a:rPr lang="en-US" sz="3600" dirty="0" err="1">
                <a:latin typeface="Times New Roman" charset="0"/>
              </a:rPr>
              <a:t>dua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jenis</a:t>
            </a:r>
            <a:endParaRPr lang="en-US" sz="3600" dirty="0">
              <a:latin typeface="Times New Roman" charset="0"/>
            </a:endParaRPr>
          </a:p>
          <a:p>
            <a:pPr lvl="1"/>
            <a:r>
              <a:rPr lang="en-US" sz="3600" dirty="0">
                <a:latin typeface="Times New Roman" charset="0"/>
              </a:rPr>
              <a:t>Liquor: </a:t>
            </a:r>
            <a:r>
              <a:rPr lang="en-US" sz="3600" dirty="0" err="1">
                <a:latin typeface="Times New Roman" charset="0"/>
              </a:rPr>
              <a:t>kadar</a:t>
            </a:r>
            <a:r>
              <a:rPr lang="en-US" sz="3600" dirty="0">
                <a:latin typeface="Times New Roman" charset="0"/>
              </a:rPr>
              <a:t> alcohol minimum 38%</a:t>
            </a:r>
          </a:p>
          <a:p>
            <a:pPr lvl="1"/>
            <a:r>
              <a:rPr lang="en-US" sz="3600" dirty="0" err="1">
                <a:latin typeface="Times New Roman" charset="0"/>
              </a:rPr>
              <a:t>Liquers</a:t>
            </a:r>
            <a:r>
              <a:rPr lang="en-US" sz="3600" dirty="0">
                <a:latin typeface="Times New Roman" charset="0"/>
              </a:rPr>
              <a:t> (cordial): </a:t>
            </a:r>
            <a:r>
              <a:rPr lang="en-US" sz="3600" dirty="0" err="1">
                <a:latin typeface="Times New Roman" charset="0"/>
              </a:rPr>
              <a:t>kadar</a:t>
            </a:r>
            <a:r>
              <a:rPr lang="en-US" sz="3600" dirty="0">
                <a:latin typeface="Times New Roman" charset="0"/>
              </a:rPr>
              <a:t> alcohol 20 – 35%</a:t>
            </a:r>
          </a:p>
          <a:p>
            <a:r>
              <a:rPr lang="en-US" sz="3600" dirty="0">
                <a:latin typeface="Times New Roman" charset="0"/>
              </a:rPr>
              <a:t>Liquor: wine brandy, fruit brandy, </a:t>
            </a:r>
            <a:r>
              <a:rPr lang="en-US" sz="3600" dirty="0" err="1">
                <a:latin typeface="Times New Roman" charset="0"/>
              </a:rPr>
              <a:t>rhum</a:t>
            </a:r>
            <a:r>
              <a:rPr lang="en-US" sz="3600" dirty="0">
                <a:latin typeface="Times New Roman" charset="0"/>
              </a:rPr>
              <a:t>, arak, gin, whiskey, whisky, vodka</a:t>
            </a:r>
            <a:endParaRPr lang="id-ID" sz="3600" dirty="0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1184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bosciasliquor.com/wp-content/uploads/2015/03/whiskey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609600"/>
            <a:ext cx="5143500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asset.keldelice.com/attachments/photos/11078/original/rhum_cuvee_du_fo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2" y="609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sweets.seriouseats.com/assets_c/2013/12/20131217-fruit-cake-bottles-thumb-610x482-3734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2" y="3581400"/>
            <a:ext cx="3664556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i.huffpost.com/gen/1387985/images/o-VODKA-faceboo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0" y="3590924"/>
            <a:ext cx="5772152" cy="2886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://www.whatidrinkathome.com/wp-content/uploads/2013/12/martini-bianc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023" y="609600"/>
            <a:ext cx="1752601" cy="233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71693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914162" y="1066800"/>
            <a:ext cx="10360501" cy="3810000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Times New Roman" charset="0"/>
              </a:rPr>
              <a:t>Ada </a:t>
            </a:r>
            <a:r>
              <a:rPr lang="en-US" sz="3600" dirty="0" err="1">
                <a:latin typeface="Times New Roman" charset="0"/>
              </a:rPr>
              <a:t>berbagai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macam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jenis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liquers</a:t>
            </a:r>
            <a:r>
              <a:rPr lang="en-US" sz="3600" dirty="0">
                <a:latin typeface="Times New Roman" charset="0"/>
              </a:rPr>
              <a:t> yang </a:t>
            </a:r>
            <a:r>
              <a:rPr lang="en-US" sz="3600" dirty="0" err="1">
                <a:latin typeface="Times New Roman" charset="0"/>
              </a:rPr>
              <a:t>intinya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campuran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hasil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distilasi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seperti</a:t>
            </a:r>
            <a:r>
              <a:rPr lang="en-US" sz="3600" dirty="0">
                <a:latin typeface="Times New Roman" charset="0"/>
              </a:rPr>
              <a:t> liquor </a:t>
            </a:r>
            <a:r>
              <a:rPr lang="en-US" sz="3600" dirty="0" err="1">
                <a:latin typeface="Times New Roman" charset="0"/>
              </a:rPr>
              <a:t>dengan</a:t>
            </a:r>
            <a:r>
              <a:rPr lang="en-US" sz="3600" dirty="0">
                <a:latin typeface="Times New Roman" charset="0"/>
              </a:rPr>
              <a:t> buah2an, rempah2, </a:t>
            </a:r>
            <a:r>
              <a:rPr lang="en-US" sz="3600" dirty="0" err="1">
                <a:latin typeface="Times New Roman" charset="0"/>
              </a:rPr>
              <a:t>ekstrak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atau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essens</a:t>
            </a:r>
            <a:r>
              <a:rPr lang="en-US" sz="3600" dirty="0">
                <a:latin typeface="Times New Roman" charset="0"/>
              </a:rPr>
              <a:t>.</a:t>
            </a:r>
          </a:p>
          <a:p>
            <a:r>
              <a:rPr lang="en-US" sz="3600" dirty="0" err="1">
                <a:latin typeface="Times New Roman" charset="0"/>
              </a:rPr>
              <a:t>Produk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coklat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sering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berisi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rhum</a:t>
            </a:r>
            <a:r>
              <a:rPr lang="en-US" sz="3600" dirty="0">
                <a:latin typeface="Times New Roman" charset="0"/>
              </a:rPr>
              <a:t>, brandy, wine (sherry) wine</a:t>
            </a:r>
          </a:p>
          <a:p>
            <a:r>
              <a:rPr lang="en-US" sz="3600" dirty="0" err="1">
                <a:latin typeface="Times New Roman" charset="0"/>
              </a:rPr>
              <a:t>Coklat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berisi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buah</a:t>
            </a:r>
            <a:r>
              <a:rPr lang="en-US" sz="3600" dirty="0">
                <a:latin typeface="Times New Roman" charset="0"/>
              </a:rPr>
              <a:t> sherry </a:t>
            </a:r>
            <a:r>
              <a:rPr lang="en-US" sz="3600" dirty="0" err="1">
                <a:latin typeface="Times New Roman" charset="0"/>
              </a:rPr>
              <a:t>tetapi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didalamnya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ada</a:t>
            </a:r>
            <a:r>
              <a:rPr lang="en-US" sz="3600" dirty="0">
                <a:latin typeface="Times New Roman" charset="0"/>
              </a:rPr>
              <a:t> sherry wine </a:t>
            </a:r>
            <a:r>
              <a:rPr lang="en-US" sz="3600" dirty="0" err="1">
                <a:latin typeface="Times New Roman" charset="0"/>
              </a:rPr>
              <a:t>nya</a:t>
            </a:r>
            <a:endParaRPr lang="id-ID" sz="3600" dirty="0">
              <a:latin typeface="Times New Roman" charset="0"/>
            </a:endParaRPr>
          </a:p>
        </p:txBody>
      </p:sp>
      <p:pic>
        <p:nvPicPr>
          <p:cNvPr id="18434" name="Picture 2" descr="http://freochoc.com.au/images/80g-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2" y="4343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static.crazeal.com/00/61/1326177496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2" y="4758649"/>
            <a:ext cx="2952750" cy="1646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www.bavariasausage.com/prodimages/IMG_8805-1024x6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133" y="4791075"/>
            <a:ext cx="2376340" cy="1585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9508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436812" y="4992687"/>
            <a:ext cx="2362200" cy="1801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5763" indent="-385763">
              <a:spcBef>
                <a:spcPct val="50000"/>
              </a:spcBef>
              <a:buFontTx/>
              <a:buChar char="•"/>
            </a:pPr>
            <a:r>
              <a:rPr lang="en-US" sz="2800" dirty="0" err="1">
                <a:solidFill>
                  <a:srgbClr val="FF07BE"/>
                </a:solidFill>
                <a:latin typeface="Comic Sans MS" pitchFamily="66" charset="0"/>
              </a:rPr>
              <a:t>Rhum</a:t>
            </a:r>
            <a:endParaRPr lang="en-US" sz="2800" dirty="0">
              <a:solidFill>
                <a:srgbClr val="FF07BE"/>
              </a:solidFill>
              <a:latin typeface="Comic Sans MS" pitchFamily="66" charset="0"/>
            </a:endParaRPr>
          </a:p>
          <a:p>
            <a:pPr marL="385763" indent="-385763">
              <a:spcBef>
                <a:spcPct val="50000"/>
              </a:spcBef>
              <a:buFontTx/>
              <a:buChar char="•"/>
            </a:pP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Shandy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2800" dirty="0">
              <a:solidFill>
                <a:srgbClr val="FF07BE"/>
              </a:solidFill>
              <a:latin typeface="Comic Sans MS" pitchFamily="66" charset="0"/>
            </a:endParaRPr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4037012" y="250477"/>
            <a:ext cx="3200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Lucida Calligraphy"/>
              </a:rPr>
              <a:t>Khamar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332412" y="5486401"/>
            <a:ext cx="4572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5763" indent="-385763"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Comic Sans MS" pitchFamily="66" charset="0"/>
              </a:rPr>
              <a:t>Alcohol-free </a:t>
            </a:r>
            <a:r>
              <a:rPr lang="en-US" sz="2800" dirty="0">
                <a:solidFill>
                  <a:schemeClr val="accent2"/>
                </a:solidFill>
                <a:latin typeface="Comic Sans MS" pitchFamily="66" charset="0"/>
              </a:rPr>
              <a:t>beer</a:t>
            </a:r>
            <a:endParaRPr lang="en-US" sz="2800" dirty="0">
              <a:solidFill>
                <a:srgbClr val="FF07BE"/>
              </a:solidFill>
              <a:latin typeface="Comic Sans MS" pitchFamily="66" charset="0"/>
            </a:endParaRPr>
          </a:p>
          <a:p>
            <a:pPr marL="385763" indent="-385763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996633"/>
                </a:solidFill>
                <a:latin typeface="Comic Sans MS" pitchFamily="66" charset="0"/>
              </a:rPr>
              <a:t>Punches</a:t>
            </a:r>
            <a:endParaRPr lang="en-US" dirty="0">
              <a:solidFill>
                <a:srgbClr val="996633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68594" y="1295400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Ang</a:t>
            </a:r>
            <a:r>
              <a:rPr lang="en-US" sz="2800" dirty="0" smtClean="0"/>
              <a:t> </a:t>
            </a:r>
            <a:r>
              <a:rPr lang="en-US" sz="2800" dirty="0" err="1" smtClean="0"/>
              <a:t>Ciu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Mirin</a:t>
            </a:r>
            <a:endParaRPr lang="id-ID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55612" y="1447800"/>
            <a:ext cx="25122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Spirit</a:t>
            </a:r>
            <a:endParaRPr lang="id-ID" sz="2800" dirty="0"/>
          </a:p>
        </p:txBody>
      </p:sp>
      <p:pic>
        <p:nvPicPr>
          <p:cNvPr id="1028" name="Picture 4" descr="https://62e528761d0685343e1c-f3d1b99a743ffa4142d9d7f1978d9686.ssl.cf2.rackcdn.com/files/2982/width668/3600947113_fe7208d8a8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1447800"/>
            <a:ext cx="5905500" cy="3942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206577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7313612" y="571500"/>
            <a:ext cx="2514600" cy="1058863"/>
            <a:chOff x="3768" y="320"/>
            <a:chExt cx="1584" cy="667"/>
          </a:xfrm>
        </p:grpSpPr>
        <p:sp>
          <p:nvSpPr>
            <p:cNvPr id="32771" name="WordArt 3"/>
            <p:cNvSpPr>
              <a:spLocks noChangeArrowheads="1" noChangeShapeType="1" noTextEdit="1"/>
            </p:cNvSpPr>
            <p:nvPr/>
          </p:nvSpPr>
          <p:spPr bwMode="auto">
            <a:xfrm>
              <a:off x="3768" y="320"/>
              <a:ext cx="1562" cy="1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d-ID" sz="3600" kern="10" dirty="0" smtClean="0">
                  <a:ln w="12700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/>
                    </a:outerShdw>
                  </a:effectLst>
                  <a:latin typeface="Arial Black"/>
                </a:rPr>
                <a:t>I</a:t>
              </a:r>
              <a:endParaRPr lang="id-ID" sz="3600" kern="10" dirty="0">
                <a:ln w="1270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endParaRPr>
            </a:p>
          </p:txBody>
        </p:sp>
        <p:sp>
          <p:nvSpPr>
            <p:cNvPr id="3277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768" y="603"/>
              <a:ext cx="1584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d-ID" sz="3600" kern="10" dirty="0">
                  <a:ln w="9525">
                    <a:solidFill>
                      <a:srgbClr val="3AF400"/>
                    </a:solidFill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Lucida Calligraphy"/>
                </a:rPr>
                <a:t>Khamar</a:t>
              </a:r>
            </a:p>
          </p:txBody>
        </p:sp>
      </p:grp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7085012" y="2091206"/>
            <a:ext cx="3505200" cy="26314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5763" indent="-385763">
              <a:spcBef>
                <a:spcPct val="50000"/>
              </a:spcBef>
              <a:buFontTx/>
              <a:buChar char="•"/>
            </a:pPr>
            <a:r>
              <a:rPr lang="en-US" sz="3000" dirty="0" smtClean="0">
                <a:solidFill>
                  <a:srgbClr val="FF0000"/>
                </a:solidFill>
                <a:latin typeface="Comic Sans MS" pitchFamily="66" charset="0"/>
              </a:rPr>
              <a:t>Wine vinegar</a:t>
            </a:r>
          </a:p>
          <a:p>
            <a:pPr marL="385763" indent="-385763">
              <a:spcBef>
                <a:spcPct val="50000"/>
              </a:spcBef>
              <a:buFontTx/>
              <a:buChar char="•"/>
            </a:pPr>
            <a:r>
              <a:rPr lang="en-US" sz="3000" dirty="0" smtClean="0">
                <a:solidFill>
                  <a:srgbClr val="FF0000"/>
                </a:solidFill>
                <a:latin typeface="Comic Sans MS" pitchFamily="66" charset="0"/>
              </a:rPr>
              <a:t>Rice vinegar</a:t>
            </a:r>
          </a:p>
          <a:p>
            <a:pPr marL="385763" indent="-385763">
              <a:spcBef>
                <a:spcPct val="50000"/>
              </a:spcBef>
              <a:buFontTx/>
              <a:buChar char="•"/>
            </a:pPr>
            <a:r>
              <a:rPr lang="en-US" sz="3000" dirty="0" smtClean="0">
                <a:solidFill>
                  <a:srgbClr val="FF0000"/>
                </a:solidFill>
                <a:latin typeface="Comic Sans MS" pitchFamily="66" charset="0"/>
              </a:rPr>
              <a:t>Balsamic vinegar</a:t>
            </a:r>
            <a:endParaRPr lang="en-US" sz="3000" dirty="0">
              <a:solidFill>
                <a:srgbClr val="36E400"/>
              </a:solidFill>
              <a:latin typeface="Comic Sans MS" pitchFamily="66" charset="0"/>
            </a:endParaRPr>
          </a:p>
          <a:p>
            <a:pPr marL="385763" indent="-385763">
              <a:spcBef>
                <a:spcPct val="50000"/>
              </a:spcBef>
              <a:buFontTx/>
              <a:buChar char="•"/>
            </a:pP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cider (vinegar)</a:t>
            </a:r>
            <a:endParaRPr lang="en-US" sz="3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522412" y="5257801"/>
            <a:ext cx="9220200" cy="12464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2575" indent="-282575">
              <a:spcBef>
                <a:spcPct val="50000"/>
              </a:spcBef>
              <a:buFontTx/>
              <a:buChar char="•"/>
            </a:pPr>
            <a:r>
              <a:rPr lang="en-US" sz="3000" dirty="0" err="1">
                <a:solidFill>
                  <a:srgbClr val="FF07BE"/>
                </a:solidFill>
                <a:latin typeface="Comic Sans MS" pitchFamily="66" charset="0"/>
              </a:rPr>
              <a:t>makanan</a:t>
            </a:r>
            <a:r>
              <a:rPr lang="en-US" sz="3000" dirty="0">
                <a:solidFill>
                  <a:srgbClr val="FF07BE"/>
                </a:solidFill>
                <a:latin typeface="Comic Sans MS" pitchFamily="66" charset="0"/>
              </a:rPr>
              <a:t> yang </a:t>
            </a:r>
            <a:r>
              <a:rPr lang="en-US" sz="3000" dirty="0" err="1">
                <a:solidFill>
                  <a:srgbClr val="FF07BE"/>
                </a:solidFill>
                <a:latin typeface="Comic Sans MS" pitchFamily="66" charset="0"/>
              </a:rPr>
              <a:t>dibumbui</a:t>
            </a:r>
            <a:r>
              <a:rPr lang="en-US" sz="3000" dirty="0">
                <a:solidFill>
                  <a:srgbClr val="FF07BE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srgbClr val="FF07BE"/>
                </a:solidFill>
                <a:latin typeface="Comic Sans MS" pitchFamily="66" charset="0"/>
              </a:rPr>
              <a:t>dengan</a:t>
            </a:r>
            <a:r>
              <a:rPr lang="en-US" sz="3000" dirty="0">
                <a:solidFill>
                  <a:srgbClr val="FF07BE"/>
                </a:solidFill>
                <a:latin typeface="Comic Sans MS" pitchFamily="66" charset="0"/>
              </a:rPr>
              <a:t> wine, arak, </a:t>
            </a:r>
            <a:r>
              <a:rPr lang="en-US" sz="3000" dirty="0" err="1" smtClean="0">
                <a:solidFill>
                  <a:srgbClr val="FF07BE"/>
                </a:solidFill>
                <a:latin typeface="Comic Sans MS" pitchFamily="66" charset="0"/>
              </a:rPr>
              <a:t>ang</a:t>
            </a:r>
            <a:r>
              <a:rPr lang="en-US" sz="3000" dirty="0" smtClean="0">
                <a:solidFill>
                  <a:srgbClr val="FF07BE"/>
                </a:solidFill>
                <a:latin typeface="Comic Sans MS" pitchFamily="66" charset="0"/>
              </a:rPr>
              <a:t> </a:t>
            </a:r>
            <a:r>
              <a:rPr lang="en-US" sz="3000" dirty="0" err="1" smtClean="0">
                <a:solidFill>
                  <a:srgbClr val="FF07BE"/>
                </a:solidFill>
                <a:latin typeface="Comic Sans MS" pitchFamily="66" charset="0"/>
              </a:rPr>
              <a:t>ciu</a:t>
            </a:r>
            <a:endParaRPr lang="en-US" sz="3000" dirty="0">
              <a:solidFill>
                <a:srgbClr val="FF07BE"/>
              </a:solidFill>
              <a:latin typeface="Comic Sans MS" pitchFamily="66" charset="0"/>
            </a:endParaRPr>
          </a:p>
          <a:p>
            <a:pPr marL="282575" indent="-282575">
              <a:spcBef>
                <a:spcPct val="50000"/>
              </a:spcBef>
              <a:buFontTx/>
              <a:buChar char="•"/>
            </a:pPr>
            <a:r>
              <a:rPr lang="en-US" sz="3000" dirty="0" err="1">
                <a:solidFill>
                  <a:srgbClr val="C00000"/>
                </a:solidFill>
                <a:latin typeface="Comic Sans MS" pitchFamily="66" charset="0"/>
              </a:rPr>
              <a:t>anggur</a:t>
            </a:r>
            <a:r>
              <a:rPr lang="en-US" sz="3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Comic Sans MS" pitchFamily="66" charset="0"/>
              </a:rPr>
              <a:t>obat</a:t>
            </a:r>
            <a:r>
              <a:rPr lang="en-US" sz="3000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n-US" sz="3000" dirty="0" err="1">
                <a:solidFill>
                  <a:srgbClr val="C00000"/>
                </a:solidFill>
                <a:latin typeface="Comic Sans MS" pitchFamily="66" charset="0"/>
              </a:rPr>
              <a:t>beras</a:t>
            </a:r>
            <a:r>
              <a:rPr lang="en-US" sz="3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Comic Sans MS" pitchFamily="66" charset="0"/>
              </a:rPr>
              <a:t>kencur</a:t>
            </a:r>
            <a:r>
              <a:rPr lang="en-US" sz="3000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n-US" sz="3000" dirty="0" err="1">
                <a:solidFill>
                  <a:srgbClr val="C00000"/>
                </a:solidFill>
                <a:latin typeface="Comic Sans MS" pitchFamily="66" charset="0"/>
              </a:rPr>
              <a:t>kolesom</a:t>
            </a:r>
            <a:endParaRPr lang="en-US" sz="3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098" name="Picture 2" descr="http://www.recipes4us.co.uk/specials%20and%20holidays/Vinegar%20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61" y="723900"/>
            <a:ext cx="6045901" cy="39987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4838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5027612" y="685800"/>
            <a:ext cx="4724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9525">
                  <a:solidFill>
                    <a:srgbClr val="FF9966"/>
                  </a:solidFill>
                  <a:round/>
                  <a:headEnd/>
                  <a:tailEnd/>
                </a:ln>
                <a:solidFill>
                  <a:srgbClr val="996633"/>
                </a:solidFill>
                <a:latin typeface="Lucida Calligraphy"/>
              </a:rPr>
              <a:t>Produk Hewani Segar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130424" y="1853626"/>
            <a:ext cx="4267200" cy="1169551"/>
          </a:xfrm>
          <a:prstGeom prst="rect">
            <a:avLst/>
          </a:prstGeom>
          <a:solidFill>
            <a:schemeClr val="bg1"/>
          </a:solidFill>
          <a:ln w="9525">
            <a:solidFill>
              <a:srgbClr val="FFFFCC"/>
            </a:solidFill>
            <a:miter lim="800000"/>
            <a:headEnd/>
            <a:tailEnd/>
          </a:ln>
          <a:effectLst>
            <a:outerShdw dist="107763" dir="18900000" algn="ctr" rotWithShape="0">
              <a:srgbClr val="FFFFCC"/>
            </a:outerShdw>
          </a:effectLst>
        </p:spPr>
        <p:txBody>
          <a:bodyPr>
            <a:spAutoFit/>
          </a:bodyPr>
          <a:lstStyle/>
          <a:p>
            <a:pPr marL="282575" indent="-282575">
              <a:spcBef>
                <a:spcPct val="50000"/>
              </a:spcBef>
              <a:buFontTx/>
              <a:buChar char="•"/>
            </a:pP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Bangkai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82575" indent="-282575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Cara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penyembelihan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8456612" y="1752600"/>
            <a:ext cx="1676400" cy="1169988"/>
          </a:xfrm>
          <a:prstGeom prst="rect">
            <a:avLst/>
          </a:prstGeom>
          <a:solidFill>
            <a:schemeClr val="bg1"/>
          </a:solidFill>
          <a:ln w="9525">
            <a:solidFill>
              <a:srgbClr val="66FFFF"/>
            </a:solidFill>
            <a:miter lim="800000"/>
            <a:headEnd/>
            <a:tailEnd/>
          </a:ln>
          <a:effectLst>
            <a:outerShdw dist="107763" dir="189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marL="385763" indent="-385763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Ham</a:t>
            </a:r>
          </a:p>
          <a:p>
            <a:pPr marL="385763" indent="-385763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Bacon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7085012" y="3023177"/>
            <a:ext cx="1676400" cy="1169988"/>
          </a:xfrm>
          <a:prstGeom prst="rect">
            <a:avLst/>
          </a:prstGeom>
          <a:solidFill>
            <a:schemeClr val="bg1"/>
          </a:solidFill>
          <a:ln w="9525">
            <a:solidFill>
              <a:srgbClr val="88FF63"/>
            </a:solidFill>
            <a:miter lim="800000"/>
            <a:headEnd/>
            <a:tailEnd/>
          </a:ln>
          <a:effectLst>
            <a:outerShdw dist="107763" dir="18900000" algn="ctr" rotWithShape="0">
              <a:srgbClr val="88FF63"/>
            </a:outerShdw>
          </a:effectLst>
        </p:spPr>
        <p:txBody>
          <a:bodyPr>
            <a:spAutoFit/>
          </a:bodyPr>
          <a:lstStyle/>
          <a:p>
            <a:pPr marL="385763" indent="-385763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Lard</a:t>
            </a:r>
          </a:p>
          <a:p>
            <a:pPr marL="385763" indent="-385763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Tallow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6094412" y="4495800"/>
            <a:ext cx="4419600" cy="1811338"/>
          </a:xfrm>
          <a:prstGeom prst="rect">
            <a:avLst/>
          </a:prstGeom>
          <a:solidFill>
            <a:schemeClr val="bg1"/>
          </a:solidFill>
          <a:ln w="9525">
            <a:solidFill>
              <a:srgbClr val="FFCCFF"/>
            </a:solidFill>
            <a:miter lim="800000"/>
            <a:headEnd/>
            <a:tailEnd/>
          </a:ln>
          <a:effectLst>
            <a:outerShdw dist="107763" dir="18900000" algn="ctr" rotWithShape="0">
              <a:srgbClr val="FFCCFF"/>
            </a:outerShdw>
          </a:effectLst>
        </p:spPr>
        <p:txBody>
          <a:bodyPr>
            <a:spAutoFit/>
          </a:bodyPr>
          <a:lstStyle/>
          <a:p>
            <a:pPr marL="385763" indent="-385763">
              <a:spcBef>
                <a:spcPct val="50000"/>
              </a:spcBef>
              <a:buFontTx/>
              <a:buChar char="•"/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Daging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giling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campur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85763" indent="-385763">
              <a:spcBef>
                <a:spcPct val="50000"/>
              </a:spcBef>
              <a:buFontTx/>
              <a:buChar char="•"/>
            </a:pPr>
            <a:r>
              <a:rPr lang="en-US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Rekayasa</a:t>
            </a: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genetika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85763" indent="-385763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Organic meat</a:t>
            </a:r>
          </a:p>
        </p:txBody>
      </p:sp>
      <p:pic>
        <p:nvPicPr>
          <p:cNvPr id="5122" name="Picture 2" descr="http://valentismarket.com/wp-content/uploads/2013/07/valentis-fresh-meat-mar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2" y="3276600"/>
            <a:ext cx="4346893" cy="32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4439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914163" y="533400"/>
            <a:ext cx="7085249" cy="59436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charset="0"/>
              </a:rPr>
              <a:t>Ham = </a:t>
            </a:r>
            <a:r>
              <a:rPr lang="en-US" sz="3600" dirty="0" err="1">
                <a:latin typeface="Times New Roman" charset="0"/>
              </a:rPr>
              <a:t>bagian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belakang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babi</a:t>
            </a:r>
            <a:endParaRPr lang="en-US" sz="3600" dirty="0">
              <a:latin typeface="Times New Roman" charset="0"/>
            </a:endParaRPr>
          </a:p>
          <a:p>
            <a:r>
              <a:rPr lang="en-US" sz="3600" dirty="0">
                <a:latin typeface="Times New Roman" charset="0"/>
              </a:rPr>
              <a:t>Bacon = </a:t>
            </a:r>
            <a:r>
              <a:rPr lang="en-US" sz="3600" dirty="0" err="1">
                <a:latin typeface="Times New Roman" charset="0"/>
              </a:rPr>
              <a:t>iga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babi</a:t>
            </a:r>
            <a:r>
              <a:rPr lang="en-US" sz="3600" dirty="0">
                <a:latin typeface="Times New Roman" charset="0"/>
              </a:rPr>
              <a:t> asap</a:t>
            </a:r>
          </a:p>
          <a:p>
            <a:r>
              <a:rPr lang="en-US" sz="3600" dirty="0" err="1">
                <a:latin typeface="Times New Roman" charset="0"/>
              </a:rPr>
              <a:t>Daging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babi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memiliki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lapisan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lemak</a:t>
            </a:r>
            <a:r>
              <a:rPr lang="en-US" sz="3600" dirty="0">
                <a:latin typeface="Times New Roman" charset="0"/>
              </a:rPr>
              <a:t> yang </a:t>
            </a:r>
            <a:r>
              <a:rPr lang="en-US" sz="3600" dirty="0" err="1">
                <a:latin typeface="Times New Roman" charset="0"/>
              </a:rPr>
              <a:t>tebal</a:t>
            </a:r>
            <a:r>
              <a:rPr lang="en-US" sz="3600" dirty="0">
                <a:latin typeface="Times New Roman" charset="0"/>
              </a:rPr>
              <a:t>  </a:t>
            </a:r>
            <a:r>
              <a:rPr lang="en-US" sz="3600" dirty="0" err="1">
                <a:latin typeface="Times New Roman" charset="0"/>
              </a:rPr>
              <a:t>dan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serat</a:t>
            </a:r>
            <a:r>
              <a:rPr lang="en-US" sz="3600" dirty="0">
                <a:latin typeface="Times New Roman" charset="0"/>
              </a:rPr>
              <a:t> yang </a:t>
            </a:r>
            <a:r>
              <a:rPr lang="en-US" sz="3600" dirty="0" err="1">
                <a:latin typeface="Times New Roman" charset="0"/>
              </a:rPr>
              <a:t>cukup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halus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tapi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tidak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mudah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membedakannya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dengan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daging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sapi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muda</a:t>
            </a:r>
            <a:endParaRPr lang="en-US" sz="3600" dirty="0">
              <a:latin typeface="Times New Roman" charset="0"/>
            </a:endParaRPr>
          </a:p>
          <a:p>
            <a:r>
              <a:rPr lang="en-US" sz="3600" dirty="0">
                <a:latin typeface="Times New Roman" charset="0"/>
              </a:rPr>
              <a:t>Ada ham </a:t>
            </a:r>
            <a:r>
              <a:rPr lang="en-US" sz="3600" dirty="0" err="1">
                <a:latin typeface="Times New Roman" charset="0"/>
              </a:rPr>
              <a:t>sapi</a:t>
            </a:r>
            <a:r>
              <a:rPr lang="en-US" sz="3600" dirty="0">
                <a:latin typeface="Times New Roman" charset="0"/>
              </a:rPr>
              <a:t>, beef bacon, </a:t>
            </a:r>
            <a:r>
              <a:rPr lang="en-US" sz="3600" dirty="0" err="1">
                <a:latin typeface="Times New Roman" charset="0"/>
              </a:rPr>
              <a:t>dll</a:t>
            </a:r>
            <a:r>
              <a:rPr lang="en-US" sz="3600" dirty="0">
                <a:latin typeface="Times New Roman" charset="0"/>
              </a:rPr>
              <a:t>, </a:t>
            </a:r>
            <a:r>
              <a:rPr lang="en-US" sz="3600" dirty="0" err="1">
                <a:latin typeface="Times New Roman" charset="0"/>
              </a:rPr>
              <a:t>seharusnya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tidak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boleh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digunakan</a:t>
            </a:r>
            <a:r>
              <a:rPr lang="en-US" sz="3600" dirty="0">
                <a:latin typeface="Times New Roman" charset="0"/>
              </a:rPr>
              <a:t>, </a:t>
            </a:r>
            <a:r>
              <a:rPr lang="en-US" sz="3600" dirty="0" err="1">
                <a:latin typeface="Times New Roman" charset="0"/>
              </a:rPr>
              <a:t>rancu</a:t>
            </a:r>
            <a:endParaRPr lang="id-ID" sz="3600" dirty="0">
              <a:latin typeface="Times New Roman" charset="0"/>
            </a:endParaRPr>
          </a:p>
        </p:txBody>
      </p:sp>
      <p:pic>
        <p:nvPicPr>
          <p:cNvPr id="8194" name="Picture 2" descr="http://www.mycooksham.com/images/product_image/image_file/117/Cook_s-CFTB-Lean-H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2" y="762000"/>
            <a:ext cx="3593432" cy="2933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drinkamara.com/wp-content/uploads/2015/03/bacon_blog_po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661" y="4314825"/>
            <a:ext cx="2810933" cy="1581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68676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2133600"/>
            <a:ext cx="3124201" cy="2776537"/>
          </a:xfrm>
        </p:spPr>
        <p:txBody>
          <a:bodyPr>
            <a:noAutofit/>
          </a:bodyPr>
          <a:lstStyle/>
          <a:p>
            <a:r>
              <a:rPr lang="en-US" sz="4400" dirty="0" smtClean="0"/>
              <a:t>Halal?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Haram?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err="1" smtClean="0"/>
              <a:t>Syubhat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7" name="AutoShape 4" descr="data:image/jpeg;base64,/9j/4AAQSkZJRgABAQAAAQABAAD/2wCEAAkGBxQTEhUSExQWFRUXFxoaGBgYGBgVGBwXGBcYFxwYFxoYHCggGBolHBcUITIhJSkrLi4uFx8zODMsNygtLisBCgoKDg0OGxAQGzAmICYsLCw0LC8sLCw0LCwvLCwsLCwsLCwsLCwsLCwsLCwsLCwsLCwsLCwsLCwsLCwsLCwsLP/AABEIAKwBJQMBIgACEQEDEQH/xAAcAAACAgMBAQAAAAAAAAAAAAAEBQMGAQIHAAj/xAA/EAABAgQEAwYEBAUDAwUAAAABAhEAAwQhBRIxQVFhcQYTIoGRoTJCwdEjUrHwB2Jy4fEUFYIzsuIkQ1Oiwv/EABoBAAMBAQEBAAAAAAAAAAAAAAIDBAEFAAb/xAAuEQACAgICAQQBBAEEAwEAAAABAgARAyESMQQTIkFRYRQycfCRUoGhsULR4QX/2gAMAwEAAhEDEQA/AGipZSb+ogiRUXZd0kfFERnFB7tV+HONlUzjMnzEfMA0Z9B8Qqqpk5U7jjC7E8KUBnSyk8oOppuWx+E7cIJVMTLGVsyXt5w/00yj8/cFXZDKfPokHWAZ8hUvQumLtWYbLW6QClWoMKpuBrKfAcw0IiUY3uu5VzQi+pW5U4EvDaVV24xW8VlKkLOawjSlxxA3hvosdiKd9VHlVNCQ+8VvEqpgSTeMYhjyTpAFLh82qPhDJ4/aKMeLj7n0IjmTpe4pmzXOruY6P2apgJYOkL8N7BpcKUSSNjpFsGEhCfCryEK8vyMbgKkdhxsptoZRFGjsYaSkNFdkyFDUPB9AtYUL+HhES7jXT8w2ppLumC8LQdXPnBUhI04xPkbSK8SC7MlfKa4whanEV6spirNxENhObeIF3ciKsqggGIxkqYolKGXmIkmSwRm3EAzFuTdrxEuepCSReNwNQJr4jnS6qLsSxJyU7i0ApUdYGfOsrO5hghMc9zZlqqAIItDlzGtfITNl5TrtB8ynJGkQS5OXWPLrc0kEVKdKUpCsqtRpFnwfGFJLQBjNIlXjGojfAKqWHB1i1slixJuIGpfcFqjqTrD6nSFKcxSaCrvbyix4fPUdbCFqQTvZisi6uW2lQGjWqICTCVGInMyTB06d4bxemQcKqQHGeVxDi1QGaGNEnNJ02iGXSBanI0guunZZeVIiL06JYyxnsBRPYeApF4mXIBAiLCpbSzBiJdobgxkgfxEZWpjE8yoykpMYovjfjAdSCZvnDaXIbK0S+mSSfiVMQFH5kypYe8ejabHoaB+ZPco1TTlaUzQTmSNIYYHU94+YMoajjzjEmlXLUbuNGMSmkyETE+cJQFpY7Aak1VLGZiGfQxpQqcmWryPAwXNUJiAdxA9TKumYLEWV94JRxMAGxULVMU7WzDY7iDMwSHaxbTjACDnGniTB+V0FJ6xSWB/mJYVQlV7X4UhaFFdr6RxrH8MMlfh+Ex2ftdUBSW0ULHnHOseAUgpIuILHmVcvFeoxsRbFyPcrfZ6hM6aEkEpGsdn7OYNLCQMrcIpnYmiypDJuTHX8KpwJYJFxEvlZDly8R0Jqj0cX5MjOGgeDYix3gMYT3amuXhzNJMZq5wCL3MJOFW2PiAmZxr7iwU4Nj7bRHKomtwgHE8flSUFN1TPyjbqYQnEKmcQ6koSRYAtbmYJOIFkRvFj+JapmLSZTpUrMRsm8RjtNLYFiH4kRT59Gn/5co1IcA+pjQ08hagCsaNq7D69Y9zf4h+ip7lrqMYlkWLeY+8H0GJSzYKBeKQvBZfyrSpuKiPR7RpVyjLaWJaQnUqBBU+p025QXqPPeip0DHeJoHeFtCYHrJKiyE7wDLrUqLS0zGG6rabttB6Jy1FwGbi41gceYBqbUJkYAVFc6hEos+sESVCFWIzFmb4vKJJVt4FwCbXqNQEjccJnARHOmpMAqJhfU1WUx5VM8yiT4hISQWMVZSCiY40eDKzEOcLZtS+sW40NSTI9GW3CMRALkxaKHGELBTmYxy2RVB2JaHuHqQ7u8KdPTNzRWQTodFNuzvzh1IVm1im0NSLMYf0tcCGBjEzfcHJjjtLAWgKuXbLuYhmV2UXiKkm51OYMNzigpXZjhBySxG0irJBLWjYZWDwPiFUlKSBFo9vzJf3Gqi+X4phPOHCFOQIU4fo8HU8xIU5MTDS/yZRk2a+obNRGYHq8TlpIBI9Y9GHgDE031K5PkEZrtlPtBMuoCUgKulRboTvBcyQ61DZQjamLpIID/AGjy+OAeYlDZrFRNSjKtcvThDOSgFnDgi8AYuhpstSd/rBBUQlJ5sf0hZAuvqM7AP3JE+Bb7Cx6ROguQNi8RVWo5hvSIDUjJzG8aeoPcT9opiCeYjn+KTku3GLLimKEKUlIureI8N7NZx3ky7XtEuFeJLS06SoR2VmJJAUlhx4R0qnrQgAKuOMUynlBIDJYaPE1TVFjLfQuIwFgSR3F5cYyVLhVVaXA0BivYzibHI4D7wlnYmWAJfb7QjxzEjLTmIK1lgkczbb2h9Mxo/MWuEJJqtaULVk/EXx1Y63jaiw+oWCVgrUS+pCRy8MHYLgC0y80xkqV4juroeENZVcpIyhT/APG3raAY0aMZz/07MVJ7OM2ZLE8A33iROCEEsA+sO5eNAA5gm+hf9tEAxDMr5D5kfSPckA+YF5iZXJ2FHM2UA8n66iMqwuUcrpII1INzzfXyeLWisfVCSP6hA6piMxSqQsjZQIV6NBBlM3lk+REdPQpCsyVEEfNrpxG447iG8rFpyGRklqDHM4JzXJdJG12bXSBZ1KCXlrfkQyvSI6NRQ+Z1XsFG2mmljz5+jEZermN7u5uumFQgug3OyWCdfhOwit1eGzJUwpJzAaHjv6xcJeIGWO8lqJSpJACr5CTckDVr2gqtwuVMlhUtWZRSf+VncdL+phfpFLZTY/6hjLRoipSkrYQsq/EfvDfEMOnSwTlJA4CEv+vDsdecNRjBcxTX08JppIi4VEoKDiENdSxVjcfMkfcWCdBtDiGW0KpoYxmSCdIc2MMNxaOynUutJi1tYZU/aEJ0MJ+yfZRdSCpczu0jQM5P2izYX2HlzNSsNYkK3iB8SA13LlyWLkacaKzcw9oa5QDgEwNK/hsrM8ucWAdlB9NnEWOm7Pqlod7s/lC3NC1EWXUmiYKipmK1DRKhJVqIeU9KO6drgtGJ8gMFDTQxPyc7JmBlGgIPR0wIaN5uEg8X6xpNkKT4hpvDKUsKCS8bv9rRbEj3KZXqns4ol9X4xmLY7WMYhhx4/mCPJyRFic4oTnSHLM0JKKvXlSqYzlatNG4Q8nTAMr309xAVbLSoIDdG6x0Ff2EQQBy3ElfV5pwbq3Qw4qbgjoYSTJLTbcD+sM6iewf+URDy7uWMBqpmomF0Dgr2hDjdUUqmJG14YpnFSuUV7GakZ1niG8owNdiEBuJZFQhcwlZI2caCLLTzJktD5gUbKGnnFFk1gE23hSBfNueUMKTEFiVMlpLpUCwJFuHSKPSoVM9S5bjXKYgq2tCqtxVmJ3H6QqkYuzJX4iE3IvA+KTQohjG+mA00NYjXDarvHUdof4IhBXmmXa//AC/tFE7OTiqYtANnSPO7xbqiYxyJsdzyhOe1eanuWNcWxYOyCo8hqevKF0vEwGNlEnRTFugBb1jLIlp/EI58WNiW3iKmrEBu7lOOSW+kIsncNMeqAjiXVzJmiSncED9eMZwxKpqz+IA2hUwFuREDScXuypJ4EkG0WChmy5g0s130f9R6R4Y2J7uY1oOoHSz0iyksrMwUnwjzILeohrMALFgs6s3iY8FJH0iNWEo1SpQJa7ug73NzfgWgdcuZKNtNhqB0O3kd4HkU041A9r/tMzMSlXhynosFQ8li6fOBa7BlBzLdj8up6pPzQ1p1Z3Dsohw515g62giTmByq/seYOx/fKC0dwCxUyn90kJAPhAsWcZTcZr7Pr0PKC8OndzPR3h8IzBIBZIK2YknUFi3BzDjFMKE5zosehHAiK0QE/gzB4NEglspLnK/B9DxtFGJqbc0nmssWLYtKSkZ3SpRDbpuWY8OsV3H+ySZqe8l+Ff6wfgNalKlUs853bI4DkHUuTqDqIsqh3bJUHTtyPCH5MRJ5dRHPj7ROLzyqUShYuIFq5gKSYuX8RcHI/FTvrHO6qRMKWjVXdGCwJFiLFEFUPMOoQoOnWA6HDOOsMEU65XiTB5XB0DDxIRsiWfBErbKlwySTzPAR0LssoBIDNxfUHnHN8GxYOLO4YiL3g9QhQ4dVP7RD6pR4/KvJZeJItlGqtSOES1iAzcmECUM4BNv7mJhMzFzp+7RTyBWvkzlkHlMmSBLYbl/IQGpPgAb4nPvDCet7Df2EQrQ7ctIxsYJAX+ISMfmRIpiQQYTXQsp2dvOLDJmgKyK1OkJq+W88AaO5gPNxL6YI7BjcDnkQeo+EsKSknhHo2khkgRmL0UFRckPfco9dVAEDYa+kLqjEACL6AwkxXE9b2JZ4UyZ/hdStTaOUuRviddcQ+ZZJEwNmOrfrBZXZuntCCRU+G8TqqVKItC73cYVuNFTQEk8op2LTwyiYezJhIYM3Vv8AMa/7KiYHLKB4lowZFB3PcDU5LX1ZCukT0VYhXxv5Rf6zsFTrU7KS/BVuukay/wCGKACUTVPr4gCI6S+ZgZa3cjbDlVr1Upkucl3Hlt68Y9VTCAVZntE+Mdn50mYUFJbZTeEj6QDOw+YEtmB6Q5eBogwSzDVQ7sROao0exV6bn1EXmlp1rJIsHcr1JPIfvSEPYTBwEKWr5i6j/Kk2SOpc+kXynmLLplJCeZBNuTAgRzvMyA5aEs8e1x77gczBw2Y6nVxmUTq/7EOKOlSEAOtNmuLfpEaMInHxFYJ3cn6iNFKUlxdJGhCk5X9omodmMLFtAxmMMzB2lzDxID+Yy/WMppRLvkytqUkqHmlX9ogpO9cFSgXDgsDbqn+/SCU1ywQApC9m+E66g6HbVocCOxEHl1CZCn0LHiLpPUbe/WC0sfCoMWbkd7QrlTkTC6V93MdspDBRGqVBtfuIZLCvykpPxJ1UG+ZB3itXVxT/AOf/AHEOpB1A5dLlWCE2B018x+/WD6lCSAoAEb/sRtLLkDfY/mHHkqPLLJZtGuN0nfmRCDhGK6m8yxEjlpu/G3H/ADCXtPhjoK2cMQscj+3eLDJAKX24jjHpqAXQdFAtwMeK2tgzOfFtTmQpCgoWTnUnQktYsA7akgsf6eN4veHThNkBQJLcS5teKxiNLkDG4Djyf9d4F7P4p3M1Kc1lHKx0L/UQ3C5bUZlUHYjztIjNIWk6jSOXFCnYiOr46lsr6KEUTHJZDqSLPCsjsGo/xH+PRERpRlLtDBCkrS0BTZ5ESSFhnEDRO4811Blo7qY4i8dn64EBVn4xz/Eq0HQXhp2Wrgos7KGz69IzPiZk5fUUGH7Z2WmqQwJidE9yHbkkadTFOpqhS0jUNbWGNLVFBvfzhSZa76krYRLcJobVuJ48hGsypYPwMV6fjgdteUGyFkywfmfTg+4i1MoO5O2Ir3GtXLzITMbxDToYh7hiFEuWiamWyb7aCPdzmLqPlBvwevsxakjUnTNsCd9I9Gxp832j0GAwHUWSJ86T1TJqgE3HtDOlwZeXMVAnZ3b0gqjw9MpIbQblz6Dcw6TRJIfPMU2pDj0EQPl/09TtAV3F1JhiywcltLMH5wwOEqs4BPKxfntHpSAbGdNQOIT/APoAwXQ53yy5qZjAWWH9Dq+7Qg77MIkjqQpwYKsQtB6Zh7Q9osICEAG/lEEvEim02WpJ/lLi3Ih4Y0s3OnNKIVyf9tGDGL+4p3et9TBw9rgD1+hjMhIcjQjblBEqe4uGbUH7xhSOXn9jBBB2sSWPRkVVQpWCGFxvFFxfsmlKxktmNxqG3I4Re1T8oJIcAX4+givGapZLgkk6fvYQ1n4DXc3ECbvqRUFAEJyy0uE8ANvZ+sNaKnmN/wBNF+Khm9QP0jampC3iU3IQY8mW2ZRSTprf0gceMOdxjvWhNhQqmABaAWewUT9I3GHpTYOk8DdJ5Wt6wRLAUxllKuT5VeTwRKmHRWvBQY+R3i0eNjIodyY5XEilSChvCm+oGh/vC7G8GBBnSrKBcpvc9Bu28WGUzeG/EGMVMnMxGo8vLrzjD4vEf3UBc5DXKzQ+IEBgtX5wMqmNk3a9yPrE1HXKQVBUsywk+JLuA/zoP5f3yhpMo3L2Y3U/6jgfaIlyVPlVs4filgwFuF4IIxX8/f3DZ1J1N6iX4cySzlxyVwHI6xtLyzkPs3mGsoeWvQmIqSXnl5X0Del0LHk0B4fV93OZXwr1HBQsR6Qv1AaDdTApINdiNsMlZSpKjZ2PUbjqL+Ueqg2vy3+h9niVcogKVmDC77jLv0gaWe8R3n5ntyDCNK8F4Aff+P7UXfI8jKnj8pQUpwb/AAsHBsWfhw84ogq8k9D3TmDcTd28g4jrlZKeUyhoDc7ZdD6RzVOT/UJISGStyo6MA+m76AawOL2GUg81MvePqH+nSo2YD3AP1ihVk/OFRfMbINItQHxKGXl8MUyXR+AvA59tcZ4ulMrNRJe8DU9QR4eMO8ZkZUAiK4VNBoNR7NIKxBciBp0zIxQWI3gmsQrMDsYHm0rqbjFiEAUZA9k3LLg3aWasZNwPPrDyiqZxIKnA3jndKsyZiVjY36R1XBqtK0g2IIiDysYxmwNSjFktd9xlRJSrIybjc2i0UMpr6kwtpMtiWhpLnOLQhW3J8lmHylQQkbwuppl4JXNGgMVYze5M0lnVLFo9EUrmBHoo4P8AcXYnLu8T8xvw5xMisUBlSpAIv4h5242gOVhs0jOchPAHM3V7xvPpZgYHwPwAZ9Y5VqJ2+F/MNpscBYLyq5hJT/3axMhKFKcJBs+7eW7wsKSLnKLb28/7xqhIbUpJ5hvTjGEwhiHxqP5M0hTBQJPyzHKSOuqTEk8gK0Mmbo4uk8nGo6wnTNKtQVgaEWP/ANSS0MZExZskiYkaoXcj+kt78o8DcAqQdxrKqikhM8M4YLGnRQ26wcpbBnttClM2xQXKAPhIJWnZx+YXjKj3aQCcyDoRt03bWHIdxDKDNMVqXZA1UfNhq/tE8qmySxcZjt+9YTGZ+KVu7ABPPUw0plE6+I8hpAts7hFaArqMJMlJDklR3aCJUkE6J0ZlG/lAiShLZi3J4Lp5kg7mHJhPdRLNGFPSNqgdRf2MZmoayg6TpyP6iNpCA34cxzs5vGEV5B7ucGOxAs8VVwG5PZY6mAct3dPuOvKJ1zwBm04/fpGaiZlAYAvY84TzazuZqUm6FadDt5QRzhdMZioX6juWq+YAF9Rs/EdRGimJCeX6W16H2jWjmgLMscHH9Knb0MYXNCUlRDZf8H6wauCtXA4kGQy6dSVHZjb+k7eXiHpCXGQ7KS1y/wDzFj6iLL3qSRvpfz/sPeK3i8kgzUtYEKTyfh6mIvKAVfbKPGY89wqTNMwIKT4FJ8QfdgDbeD6KxUlKgQHe2n36RU8JnkoAch1KA4MWN/Uw9qZzSiiV8IYKVo5OwhC5N8iOv7QH/cdlxEe0SPEsQSJa99S+uxA6Pb0iuYXgImoTONiQWHQNcHWHUrCFTJYCVeEnxHpqOrvDOrocstKEliNMtuZJ8nh2MObLCAzIo4qdmVGtn3EpLsACX6lujtECpLJeGuKpSlgBdgDAczRoOuVGEGoaiOspQuTmPGKliFE81gOEXiuskJhamlvzikkVAUmIKukdg2ggZVIQpMWPuNeMRzafR4Vy+YXepS69Grwy7L4x3au7UfCdImq6EKJhHXU2W79IobGMiUfmLD8GsTsVDXhg8MxiqBZ45L2c7Q5mlKJCmaLhSpL3BjjZcbYTRlaqmQXcukmuzG1omk1qRYa8YTUcstc294ZSiVMEoLcYbjyULk7oOozp6q3GMxHKw8kXtyEZigZMn1JymP7lUpKyWLKRlWLXDDyI0hlLoyoX2+EfEOTG8Cy5UxiCEz0tt8Q9ILo5iSPwyxT8incfeJEVW7nQc1sQSow0IzLUlKydBzbiNmgZdItIEwKDHVLFwDsXsQ1tzFhQgKNwxt0I+kRVSHsbIYudC+zxrIVmLl+5V6qZcFAEtXKwfj5x6mUXJW5P5hYh9D+sNamjRlchiliU7EPqDz9IS1wWhlSwWII0ew9n5bQsKw2ZRasKEaSp2ZIch/zDdtj94zMuDl3F0vq2hHBT+vWFCK4MFC3EfWM1NYlSQrMeO9jxBGoP94djZTEOrLN6StQhSiXDeVzu3GHdAq98yXb300igme85KlqJBU5e7nYR0nDq4LSkIS5ZjwEN5UxIgMPaIfJwoLuR66+cZVgfpDikWyfhhilII5w70hkGzIjmZDKrN7PFiM5cXA2t7x6iq83/AKao8M1N0E7jbrFkWnKbh7xW/wCIEtAk98WCkKT4hqATp6tHnQqhI+PiHjyc24t8/P0YykhgpKtB5tzB3EJcXZUpbaoLjzsfvCXAu15nFMpd1AEBY3DbxNV1QCagE/8Atg+b2iDPkBpQJVjwsjb/ALuOsMqSRTTHveWrm3+Ikn1hUVpLXWBfgm5hPgc0hNMNhmmq5A2T+p9IjMuctRWogBZ8IcEs+pA0eMbK4TX91U30lLm/7uMqecVKsbk5QB5f3g7FwCtQ4yh/3H7Qtw9Q75kuQkOTxUx/8T5wzngZr6kXfgH+5jMd+mQe7islBxX1EdLgK1HXKkKdWrsWPhtybWLFLloSAGcIIYanMdzs/wB4Flrzo8Mwg35gB9TE1NNTLBUo5m4cdzFGPip0P94OV2cb/wARjSqABAa6ntxO3tABqQ61E2S7n3LewiJdelEtkhipVvuekVTtJjAyCRJUCVE5lDTn1hrZrA/EWmIsZFU14mTit7axAqqu44wtp6MOLqJ1PCN1LD7xOfJI/aJ0F8YEbm82qOdRULNaBQtSgSl4NElg+r6Dbzgfch7co9+sc9iF+lT4kck6A6x6qWGJgpEoWJJB0A18rRurCwsMHT7+0eHmL/5CLbxiNiVVc5ieBhHiTX3tFvxXsvPUxlsQP1hPU9mahvE3SL8XkJx7kr4mJ0JRZYJU6bER1TsPjpmoZfxJsYqUjsnNctrB+AS1Uk1lhgo+UF5T48yUp2IOFHRvcNGdfop6TwhnLnpAF4ruHT0KAMNxNlgOTHLxt+YeRN9RgqqPyx6FQqQr4WaPQ79QPsxfoH6g1AopdSpeVvmF0kdNRBUyUiYyh4Vi4P8AjWAMKrMpKVFhs433htMlhV0kPy36xiAMkdktWmwUFhlMFDQj9+0YNWlKCZhCWsonTkekBzFkhxZQ1HPW32jmnavHpk2apJsEKYo0YDc/mP3hosnUEJfcteNdopaGEuY+oZA1BvdXWFMrGFkm5IfMwO5FzeKqK4EWO+8EUM/xOAOEYyNUpTjLHTVYZihgqCf9CkJsoi1nGnA+7QLTLuM4eGU4py20iWyDqMYAyo4lSTO8UQN3BGlv37xcv4f13hCHFgcz6vAEiQp3Isf0jajpfxM0o5VPfgR9I31z8zGxe2hOt0pDZttB1idJYvCTs5VGaG0y2aDakt946uN7QMJxHUhyDGFSRryij/xFnNQzlk+FvJywT0uRFp/1KSgjMC3raOffxHxHLSJknWYt2Z7AvdubQDkOwX7jcIK+76lA7N1HdKCyRYEAA7nn5mHwqzPOVJcO6iPmLWSOQ4+cVNSMgzCUpX9KM3ra0H0GPAoYAo6eD9BC83hszWtH/eXr5i1ZBE6B/rUpSwDm2ch2DWCQeURS8TAPh8czQOfCnqdzFErq2YsglZycBYe2sRJkrF0rU3By0YP/AMnKfdYuJ/XYrogzp1JXS5CfizKNzxKv8wSqqUpCj8ytOQtbrHMKDFe7X+Im/q/R4s9Jj0s3JcniGA6CFHwsynjRmnNiPuBj6lszrtv9tb9Ymn1qUpd7cy3nCD/ewXCAOp+girdoVzZy0yUupRL2NkjiYYvgZEWyKH3B/UI7UDcs+I9okqByzA9wm7t/MYXYPMy3ShcwnVRGp6qgfDMGErUhR33vziw0yLfD6nbo8RvwX2y9BW5Mamaof9C2movEakSvmp1p5pvfo8G04GUeEa/tmMbzaVeqZmVR+VQcNyOxgAF+J4tUE/AIypUynsFugjzgedhW4OVR/MxT1eCa9KggqnJSrKCXAewGpEB0VUkpzSlsk6JIzIVxDHQ9IL0wepoc1BFSlBQClWfgEjjY76w1pkJyPm04anpA8tSFFlASlcDdCuhOh5RLOlCUoO6RxtfmPtCnxFoZe9RnRzSWCXuWYnf6Qzl06FWUAD6+kKqAp8SySsn4Q4CeXnHqavLBakXubnS9o1Mb4xZiHHImobMwMXMCHApMxOWYl20MOqWpzjMNSNDvzEa1Dgtx5QbIB71ig7H2tKdW4eujWGOaSd+HWJv9wsQA/DhFoKQRkmB0qtFGxOkNHPKSfAboJ0bhBceYsdwgwumjKTV2uLx6FCcRUq4Zo9AcDGS0zkqzJzgM7v06RNV1AF0+BXLQ+UTVCRp8p9oCxKWWszN/eDLFLIiAyvVwdVbnBKS0xOqeI4iOYmnM2cpayWKiVcS5c9ItOLTVBWZKm6QomTAB4U346Q7FkIF/MZ6Ykcqgp1Fgkuf5micYHkPhUb3AP3gRCCC8NJNQVEB9dAdI8zsPmM9MQdQWhTLzAcdRDClllZYq/pMHqkOMpva4+0DTaBiCgluHAxnIEzLqT1k5aEMbKFrRr2fnLSCmxe77xmnJWrIo3gqlQZKnZ+UCwJFXDVhVGOKKcuWrOCQeOxHAw/n9ppQl/iMjnoH6wJTFBSCd9oGxTCAUWAUnhBLjy4V9psSV/TyMOQowasx5CCVks4s2/RtzCapkTKnLOPym40YbJ5iDgEpsUDLsGuOLvqILppSJiCmWrK+oGj8xttE4PL9sfxC/ECkoSCkJluosT8qf8awXWdnpa3KpRQr+UjV/ldxeJ6Wj7u0wOBcKH34XhxPlukJV4wWch8w2B6Q3AG3cVlK2OMpWJ9lw2aSyh8ydCnqg3EVI0ykkgXbUbiOxKlLyqXbwhwpgLNoQeO8VHFqIKTLqUhitswGjFw/qI6vi+U6sEbqQZsKspYdylTpQUkk7QHSrTMQ7EMW4ReVYelvEnWK/XYWA+V0x2GUznKwiKorDLYg6Q+R4bpV4lgEsLsRufpCI4eO8dSiQPKG9PNcgJZrXJYeZ3ji+fnN8BO14OEVzIjPDpHEw0EgEsVW4xtR0SmbMgJbYEnyveJVqAsSCLX0DecccqRL+f1BO+AVlBUw3Yn0EGCpytcK3tY+hidE0EvYJ0Jsddr/eIcUKFSyEkIXcBg4bUFQI8Q6XjwUHueLXqZk4souFoDO1yDbk1tYzT4ahWZUkBLl2+VXlpsNOEKpNPNSCXTNAGqAQT5Hhzjelq0JXfMki5GjcikWIg+PwDMNdiO5eHJUkSykS1XYKcpUOTksYHlZpZMmcMyNnu3QwxpaoTQwKSkbjjz3TA1VRzEuSe9TvZlD3ZUOVCo3Ect0ZmopRl/DZI1GrdeIheFMprqvf5W5EC/AawbhlUSVJSCCm5Qq5Y8PzCIqumJTmQXUkum/y6sTuOca4NTVejRjyilkjPmDuSEjYMLCDVDvAOI9YQUWIpJzJSe8F1JJ8TaOnjDOnngq7xCiUgXHC51HtBBKoff8AzEPd3J1S0r8h7/WIsXwWXVSAhbEpPmIycxmZiQEvt0sYMppTEqCnfUQOJfcdfj/7ByGgDcoK+zHdHKDaMReqinzHpHoI4TPesZBOo2Jc2ij4vjxWtUqVdKbEjfzi19tqhSJJKTlJIDi1jHLKucUABNhBZcaqxUQfFBYcjCDJmFVzfrEyqVdiR6QBh00k3Lw6lKOaJ31LwCJJh1AlZdXnBy6NCfEkCJe6CbjcRpLXdoUdT1k7kHdrWQxYiDZqFL0ssD1EbtcGGipQISreNQWbmM0qy0t4xYg35HhDamq++SCLKTrGmLSwmoAAsoXEKpKjKngJO8UdGoPYuW7D5oVY2MN0TkhLEseEV3EAxSoWJ1aPTZynTcwwPwvW4rhzrcfyqWWq7PCtWDKlzHkJLu/LoYeUUsBPlEpWQlxCxjVqJ1/EWcrrYH/MCl1aUFpqctvEkvlfiDE8uYCc6SFIIIRdgDwUdhtCxdSsk+K3DUe8GYekM7fE+YbW5QSZAzcR9zGQgWZLOlqUgoLlJvMB1ADlk+bXbSNMalZkZEhgEtsw4fo7QXS2fkcvkxIhfWVJLjp7f4ihh7b/ALqJBJNRVOlWvwhFiMlrvaGK6hXfBL2Lwg7TzjmCdgHbiecdvJ5IGDmBObhwF8wS4BSYaiYt1ErJchIfKOpEMpGDjM5DD8oUBYcXG8D4WkzB4lKAY2ScosBwg+RRoIbLvq5f9Y+ZyOzNbT6RVCChGNMFSxeWydmAPqQSfWAauVMWoEpzBi2Vz6uBcXieVSBIUUKWhm0Ud9bF4OwWrVMeWtlAEi4vvC+N6ueviOQESTzoj5xsWAtw9NTDXDEuHKhl3dOa/KztG+N4ZLQO9AL2cEukv7jyMFSmk+BIGVWUl76pOh2gBiszzZPbqTBJSxRcbqBI166dI1rFZR/UG8bFJtZKn0Gt/pBNLLATYXO++rRLicgfDt4fciHqD2JOGBNGVyZga0NNp1BMwO6M1iP5ePQvDvA8RTP8C3lTk6p2Lb5TqPeJZchJuRfw33uR9oWdp5QloTUJtNRMACtyG+bjFC6FzG95qE9pqAhImZSFJuFoszbKA2I48YSGrWBmUMqS2YpLgH8yW24jjeL7RTSuWnNdwXG0ULtLM7ipCJfwqUAQbhlAkgcvuYZko0D0YrExuvqT0soGxJChdKgb8HB32+sO8Mn5gXDLSfEBZzpmHEEDTrFOROKFTEA2QHS+ockEdGt5w/wece+Dl8ybvyUU7dAesMwURxMLMCNyzUSQopKQSjcnY6t++UNNA2xtC7CleA8yX9w/W0FSx8Xn7Q4AXYEiJJkSwRfj+otGIkll0jqr9Y9C/TueOQjU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30" name="Picture 6" descr="https://s3.amazonaws.com/production.sidetour/uploads/experience/main_image/614/sidetour_full_parisian_croissa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762000"/>
            <a:ext cx="5811672" cy="533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973844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912812" y="533400"/>
            <a:ext cx="7466250" cy="4953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charset="0"/>
              </a:rPr>
              <a:t>Lard = </a:t>
            </a:r>
            <a:r>
              <a:rPr lang="en-US" sz="3600" dirty="0" err="1">
                <a:latin typeface="Times New Roman" charset="0"/>
              </a:rPr>
              <a:t>lemak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babi</a:t>
            </a:r>
            <a:endParaRPr lang="en-US" sz="3600" dirty="0">
              <a:latin typeface="Times New Roman" charset="0"/>
            </a:endParaRPr>
          </a:p>
          <a:p>
            <a:r>
              <a:rPr lang="en-US" sz="3600" dirty="0">
                <a:latin typeface="Times New Roman" charset="0"/>
              </a:rPr>
              <a:t>Tallow = </a:t>
            </a:r>
            <a:r>
              <a:rPr lang="en-US" sz="3600" dirty="0" err="1">
                <a:latin typeface="Times New Roman" charset="0"/>
              </a:rPr>
              <a:t>lemak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sapi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atau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kambing</a:t>
            </a:r>
            <a:r>
              <a:rPr lang="en-US" sz="3600" dirty="0">
                <a:latin typeface="Times New Roman" charset="0"/>
              </a:rPr>
              <a:t>, </a:t>
            </a:r>
            <a:r>
              <a:rPr lang="en-US" sz="3600" dirty="0" err="1">
                <a:latin typeface="Times New Roman" charset="0"/>
              </a:rPr>
              <a:t>akan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tetapi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dalam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perdagangan</a:t>
            </a:r>
            <a:r>
              <a:rPr lang="en-US" sz="3600" dirty="0">
                <a:latin typeface="Times New Roman" charset="0"/>
              </a:rPr>
              <a:t> tallow </a:t>
            </a:r>
            <a:r>
              <a:rPr lang="en-US" sz="3600" dirty="0" err="1">
                <a:latin typeface="Times New Roman" charset="0"/>
              </a:rPr>
              <a:t>berarti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lemak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hewani</a:t>
            </a:r>
            <a:r>
              <a:rPr lang="en-US" sz="3600" dirty="0">
                <a:latin typeface="Times New Roman" charset="0"/>
              </a:rPr>
              <a:t> (</a:t>
            </a:r>
            <a:r>
              <a:rPr lang="en-US" sz="3600" dirty="0" err="1">
                <a:latin typeface="Times New Roman" charset="0"/>
              </a:rPr>
              <a:t>termasuk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lemak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babi</a:t>
            </a:r>
            <a:r>
              <a:rPr lang="en-US" sz="3600" dirty="0">
                <a:latin typeface="Times New Roman" charset="0"/>
              </a:rPr>
              <a:t>)</a:t>
            </a:r>
          </a:p>
          <a:p>
            <a:r>
              <a:rPr lang="en-US" sz="3600" dirty="0" err="1">
                <a:latin typeface="Times New Roman" charset="0"/>
              </a:rPr>
              <a:t>Bangkai</a:t>
            </a:r>
            <a:r>
              <a:rPr lang="en-US" sz="3600" dirty="0">
                <a:latin typeface="Times New Roman" charset="0"/>
              </a:rPr>
              <a:t>, </a:t>
            </a:r>
            <a:r>
              <a:rPr lang="en-US" sz="3600" dirty="0" err="1">
                <a:latin typeface="Times New Roman" charset="0"/>
              </a:rPr>
              <a:t>contohnya</a:t>
            </a:r>
            <a:r>
              <a:rPr lang="en-US" sz="3600" dirty="0">
                <a:latin typeface="Times New Roman" charset="0"/>
              </a:rPr>
              <a:t> ayam2 yang </a:t>
            </a:r>
            <a:r>
              <a:rPr lang="en-US" sz="3600" dirty="0" err="1">
                <a:latin typeface="Times New Roman" charset="0"/>
              </a:rPr>
              <a:t>mati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selama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perjalanan</a:t>
            </a:r>
            <a:endParaRPr lang="en-US" sz="3600" dirty="0">
              <a:latin typeface="Times New Roman" charset="0"/>
            </a:endParaRPr>
          </a:p>
          <a:p>
            <a:r>
              <a:rPr lang="en-US" sz="3600" dirty="0" err="1">
                <a:latin typeface="Times New Roman" charset="0"/>
              </a:rPr>
              <a:t>Daging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bangkai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dapat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dikenali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dari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adanya</a:t>
            </a:r>
            <a:r>
              <a:rPr lang="en-US" sz="3600" dirty="0">
                <a:latin typeface="Times New Roman" charset="0"/>
              </a:rPr>
              <a:t> bercak2 </a:t>
            </a:r>
            <a:r>
              <a:rPr lang="en-US" sz="3600" dirty="0" err="1">
                <a:latin typeface="Times New Roman" charset="0"/>
              </a:rPr>
              <a:t>darah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beku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berwarna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biru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kehitaman</a:t>
            </a:r>
            <a:r>
              <a:rPr lang="en-US" sz="3600" dirty="0">
                <a:latin typeface="Times New Roman" charset="0"/>
              </a:rPr>
              <a:t> yang </a:t>
            </a:r>
            <a:r>
              <a:rPr lang="en-US" sz="3600" dirty="0" err="1">
                <a:latin typeface="Times New Roman" charset="0"/>
              </a:rPr>
              <a:t>terkumpul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pada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beberapa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bagian</a:t>
            </a:r>
            <a:endParaRPr lang="id-ID" sz="3600" dirty="0">
              <a:latin typeface="Times New Roman" charset="0"/>
            </a:endParaRPr>
          </a:p>
        </p:txBody>
      </p:sp>
      <p:pic>
        <p:nvPicPr>
          <p:cNvPr id="9218" name="Picture 2" descr="http://i3.mirror.co.uk/incoming/article6160285.ece/ALTERNATES/s615b/Tub-of-l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062" y="990600"/>
            <a:ext cx="2857499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joanmorais.com/blog/wp-content/uploads/2014/07/tallow-titl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204" y="3581400"/>
            <a:ext cx="2615088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4283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989012" y="990600"/>
            <a:ext cx="5713649" cy="4800600"/>
          </a:xfrm>
        </p:spPr>
        <p:txBody>
          <a:bodyPr>
            <a:normAutofit fontScale="92500"/>
          </a:bodyPr>
          <a:lstStyle/>
          <a:p>
            <a:r>
              <a:rPr lang="en-US" sz="3600" dirty="0" err="1">
                <a:latin typeface="Times New Roman" charset="0"/>
              </a:rPr>
              <a:t>Penyembelihan</a:t>
            </a:r>
            <a:r>
              <a:rPr lang="en-US" sz="3600" dirty="0">
                <a:latin typeface="Times New Roman" charset="0"/>
              </a:rPr>
              <a:t>: </a:t>
            </a:r>
            <a:r>
              <a:rPr lang="en-US" sz="3600" dirty="0" err="1">
                <a:latin typeface="Times New Roman" charset="0"/>
              </a:rPr>
              <a:t>tradisional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dan</a:t>
            </a:r>
            <a:r>
              <a:rPr lang="en-US" sz="3600" dirty="0">
                <a:latin typeface="Times New Roman" charset="0"/>
              </a:rPr>
              <a:t> modern</a:t>
            </a:r>
          </a:p>
          <a:p>
            <a:r>
              <a:rPr lang="en-US" sz="3600" dirty="0" err="1">
                <a:latin typeface="Times New Roman" charset="0"/>
              </a:rPr>
              <a:t>Moderen</a:t>
            </a:r>
            <a:r>
              <a:rPr lang="en-US" sz="3600" dirty="0">
                <a:latin typeface="Times New Roman" charset="0"/>
              </a:rPr>
              <a:t>: </a:t>
            </a:r>
            <a:r>
              <a:rPr lang="en-US" sz="3600" dirty="0" err="1">
                <a:latin typeface="Times New Roman" charset="0"/>
              </a:rPr>
              <a:t>dengan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pemingsanan</a:t>
            </a:r>
            <a:endParaRPr lang="en-US" sz="3600" dirty="0">
              <a:latin typeface="Times New Roman" charset="0"/>
            </a:endParaRPr>
          </a:p>
          <a:p>
            <a:pPr lvl="1"/>
            <a:r>
              <a:rPr lang="en-US" sz="3600" dirty="0" err="1">
                <a:latin typeface="Times New Roman" charset="0"/>
              </a:rPr>
              <a:t>Pembiusan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dengan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bahan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kimia</a:t>
            </a:r>
            <a:endParaRPr lang="en-US" sz="3600" dirty="0">
              <a:latin typeface="Times New Roman" charset="0"/>
            </a:endParaRPr>
          </a:p>
          <a:p>
            <a:pPr lvl="1"/>
            <a:r>
              <a:rPr lang="en-US" sz="3600" dirty="0" err="1">
                <a:latin typeface="Times New Roman" charset="0"/>
              </a:rPr>
              <a:t>Pemingsanan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dengan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aliran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listrik</a:t>
            </a:r>
            <a:endParaRPr lang="en-US" sz="3600" dirty="0">
              <a:latin typeface="Times New Roman" charset="0"/>
            </a:endParaRPr>
          </a:p>
          <a:p>
            <a:pPr lvl="1"/>
            <a:r>
              <a:rPr lang="en-US" sz="3600" dirty="0" err="1">
                <a:latin typeface="Times New Roman" charset="0"/>
              </a:rPr>
              <a:t>Pemingsanan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dengan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penembakan</a:t>
            </a:r>
            <a:endParaRPr lang="id-ID" sz="3600" dirty="0">
              <a:latin typeface="Times New Roman" charset="0"/>
            </a:endParaRPr>
          </a:p>
        </p:txBody>
      </p:sp>
      <p:pic>
        <p:nvPicPr>
          <p:cNvPr id="10242" name="Picture 2" descr="http://www.weddingclan.com/wp-content/uploads/2012/07/slaughtering_a_cow_iwaz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2" y="762000"/>
            <a:ext cx="2844800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ITEhQUExQVFhUXGRUbGBcYGBgXGxgXGhoYHRcYGBoaHCggGhwlHBYUITEhJSkrLi4uFx8zODMsNygtLisBCgoKDg0OGxAQGiwkHCQsLCwsLCwsLCwsLCwsLCwsLCwsLCwsLCwsLCwsLCwsLCwsLCwsLCwsLCwsLCwsLCwsLP/AABEIANUAoAMBIgACEQEDEQH/xAAcAAABBQEBAQAAAAAAAAAAAAAEAAIDBQYBBwj/xAA/EAABAwIDBQQIAwcEAwEAAAABAAIRAyEEEjEFQVFhcQYikbETMkKBocHR8FJy4QcUIyRigsI0krLxFTNzFv/EABkBAAMBAQEAAAAAAAAAAAAAAAABAgMEBf/EACIRAAICAgMAAgMBAAAAAAAAAAABAhEhMQMSQRNRBCKhMv/aAAwDAQACEQMRAD8AzRAyi1x1QVUd4oyl70NXpwZTAuuzVb/2D8p+Sv8AD1mtfmIcWwQSGlwBniOiyOyq5p1Adxsd1itbg49Ix2/rYiFcW6pC9KHH96s6C4jMYLpA+PXRbnZ9em5jJqMLoE976qiovc6q1he4AZ7BxG9x3LhqH0tRhnu5SM0EwReSeaUVJO0N0a8UAYgg9HNPzUgwR4E+6VifSTNmxuOUX4+5OZUrNjIxhBgRL2z/ALXK3zOO0T1T9Nn+5tsS0TxLBPUKc0BMdN5+q8+//S4inlJY/vOLRlrO1BA0LTxVke0WIaBmFUXj2H3OmoCa/Ij7EfR/YX242efQtNNl83eIuYjpxXnv7s+dHT0K3bu1lRsBx10zUdT/AGlOw/bGlqf3c9Q9nxhRKcJOwSkjU7L2a1tNoYIYAA3LcRz56n3ojaOOZQYXPnQ90CSRvt9VnqHa2mdWU/7azR8HBHDtDTI/9TyN+Usf5FaKcKq/4JqX0eY4nFjOS0ZGlxLRMkAmwPGArKjjQXgNMiDJ38yqjawy1XtAIGY5Q4ZTB0t0S2ZTe8gM9fdx6LmkryaQbTNxh6sD7spaFYaONln6G0S4QbEGDbQ709+Lix/7WNM6eyZbvbTD4aZkdEf2X2Q7FPzk/wAuwkcfSOGoHIc1jK2KIcCvT/2d4AtoOrG3pjmDdwaLAxpJuZ6LWKMJSPFaLeiZV1FtVK1w0jyXKjBLZtdWZjWiHNA49VcdlcafSNpuuL5TwsbKsLu833ojst/qWf3eRTWwLsgekcNDLvNyfXpsbJJExedT13ncm4cfzcf1P6H105kfvTt0zp0CpvqrFVsjZiKZc0Z2QZ3xEREyjw8HLBBuNCD5JYi9SlN7VNejUqtKmC10NBzDvQBE81yyk5O2axVFBtFtsPpd9TWTl7471vuy0uO9n/6M85+Sy+MYyKBECXPzw6JGYW11+q0WKwoGSHVPXHtE/iuJlPxA9sg2+4NNAxMOeeHsi3O8H+1YcDQdFse0NBwZT/iOIzH1g2xymLgCbZvELJ4US5nDM3wkK4aIZssfhmhj+6PVO7RZPEABxAAWw2me4ef1WU2k3+LU/MVrLZKBibonZ+K9E6YdcEd05T1B3IXKkpqxp0WOBxLmmdQSZb81Y1arHi0g8Pos+RopWVCDM++VLiUpFpgcC/EVWUGavIE/hHtO6ASvayRLaNMd2mGiBpawDjuAA6lYv9nnZ+uxjqrmmm+pAL3CXCnrFNvsl29x5WXoGGw7WCG2HD68TzVVRLdnzlZOePV6hdDeIUNXUdRvQAQ6Q5nVO7PWxNPqfIphcMzeqdsN8YilyPyPimgNLS/1Y0uXeEvSy/zThyP/ABC5SP8ANt6u83qQD+adbd/iE5/5YLZPWH8Sn0qeTVJiB6v5m+a5iBFSl0qeTU/FGMv52/NcpojNY+kMuGIF8z4gC5zCAeS0mJ1p/n/xes9jx/DwvV+6YGYS7lCM2pt1kgU4eWuknRuhGvU/BVVibJe1dqTT/V/if0WTwrDIdoQbDoj8TXqVSDUdm4DQDoEZgsOMrtJ7l993DRaQVYIbLB7qzm/xQ0SW2Ag677wFmse6aj/zO81sse31ebx81iamp6k/FaSVMSGOTZT0g1IY2Ny9O/Z52WpBrcRW7z3XYyBDRucQfaOvILzvBYR1WoymzV5DfqfcF77sTZ7adNrRoAACdTG8qksWyWWLGpy6ElmUfM7fv7CVU6X3jiutPX79y688xqEwE8mW6G/3ou7FH8elP4kqw9Xqu7JtXp/nHmgDSPeGYgOOgLuup+qTC2piJy2LZAPJoXcWya8D2pHHU/qonVW0KpLzZrYmLm1rcf0TneQWw6thmh9OA4evo5w0A5oDam0mUy0B73mZySCLcTE71W47a1Wu4CmMoE6a34lQMwwp6681iofZXYjJqva0PMNaCGiNx16qQWsNOgTXVJO9cWqRJKCrbB/5UvMn5KqbeFZ4Q90Rvez4AqkJlntqpDWHgSfosY51lp+0b4DB+Y+ULLtFkT2C0JdhdhOypAb79mHZ4uccS71RLWDifaPQaeK9Vasv2D2VWo4Zgq92ZIbvGa9+HT4rUtCGwOpJJKRnzO0/e9dqi10mtXXtEH6/qmAsTECJFwn7K/1FP/6N80JVqkgBX/ZvZBqPbW9lpDgLSS3iBoJ8UPAIuca3+cYADdwtHT6oTbmFD6zwQYGXluCm2liwK3pHHK4ScoBkG0C++yo9pbQdUcZ06yY5nfu8Edr0FDqldrbNA6qve8m6cmBqAHsMp4cmALoHuTAlDlYYZ/dYP63f8QqyUdTcAGdHnyHyTQiLbOKzP/K0hVjSFOQXOIGpB+qgbeErGPatJ2A2b6fGUw4S1vfd0boP9xCzgC9E/ZbhXjO4HKKls2/Kz1g3hdwknkBxQB6hm3JyjpUg0QBCkUgJJJJAHzIXgf8Aaa2XGLnkEXgdlvfcggWvb52VuxtOk0QAZ3kGfO/yRYAWE2OBBqdQ3VFVsbFmQI3jT9SosTii7kOSEhFfYHC4uJnzuVERCKaxNLeKYEOXcupEAJrvspgdcUmkpFqUIAST62g5EKN5KbkCQB2xWTWb1+RQlejkc5p9kkfRTYSuabg5sSJ+KMe6lWfLw4OdAlrgBOgMEWS9AJ7K9mq2MqQwRTae/UOjZ3Di7kvX+znZulg2wxz3E2l5BtrAAAAE3T+y2yqeHw7KbDOWczuL/a+KuE7ASSSSQCSSSQB4FXrxoZI8B0CEgmSeV1wypa1MggFOgBi26eLJz2jVcKYDmu0CFp15J5KR55qumEAH06eZwExO9OxVHK7L0Q9KqRcG+7Qq0o4ZtVjnkuzAH4EAzw1CVjorveukAaKKo8cI1THVJKQEjj4JSo/ShTUMO5xsPeUCGE+C9A/Z1VwIp1RWcxr3d13pDAe06RPvmOSzGF2Q3VxlW+F2fTGo8VL5EtGkeNs9awGJpOBFJzDESGOBidNN1kYvLsBUNJ7XUYDx4Eb2u4gwvR9n4wVWBwEHe3eDw/VKM0wnxuOfApJJIqzMFx+Pp0RmqPawGwzENBPC6Zgtp0qvqOBsDYgyDvBFisR27xRrYhtD2KQzO6ujfutb3lZzHuOQBpyu1EHLAG9Ogsz4EmFNUcmkQV2o0kQASUwICJTSYTmsIXHb0ADYg2KCci8UbIIkoAJw8n74/YVxh6pZRfmsf4ovxJpEfNU+EdZw0lrvkfkrFgNZw/CNB4AnlMDwUtlJWCswhcXE2AURAFo4/orvFUAJa2TGX38+iAfQjqpUinGiLC4WTJVzhqLW6qtoVDMFWtBsKZMuCQc140hGUp4IGjVEo8VRYzqsmbxottkYdpmLnjyV1Uxpo5cuupHEbgeCqNl1IFug+ajx9S9zvuZ3KFayaySap6Nxs/aLKzczD1B1aeBCE7T7YGFoOqWLrBgOhcePxPuXm57Ysw1cOY0vgEOyuyjUa2IdvspNrdpf/Ivp5WOZTo5i4Eg5nujJpwAd4rrhb2edNJPA2k1xDnPd33mXk65joPdPiSq3a9cTA325gD9VZ13AN11FjHiVma9fO8nwWxmcdoU+hVjRRFwGiiYYUlHalym1Lc01pUZMpARYpvd94ugkXiXd3wQxEXQAThQS14Fu6Z6SPitJsykIBDYa4w0b7ag/FUGyQHZ2wCXCAdD1CvcTi8pbdtN+pi7H/wBUey7XTWVlO9G/EltmirbPpvaS4brEHKf1WKxpZ6RzaTszQDJO8jWI0WrwW0sPUpOp1XBua2dp4jQkGyr6mycEARSe9zrQ60DiCIvKxhLq82bcseyuNGfo1I1b4cOaNpYqNxvpr8FYnZ7GgBtzqCbmd9wosXhQWmLHW1oPEcuSvsmYqLQmbQA3a8QmVsWBcAgcj8lFRqFzT+IKCrcHeE0hNugultV7RmDrTvVbtPatV5IL4AOgshn1soI+CAc6StIxRDm3iyYCSABJJsBxOi3mysEKVNrB/ceftfQclnOy2Bl5qEWFm9d7h0HmtlVOVvLUrWKM2yj25XiRvd8Gjd4qlom5Um0MRncSd/luUVIwEeiE108lw70xg+/kuOcIn76KSh/FDGqAdyhq4jc1F4HZNR9y0gb+nIqW0hpN6B2UXPvFlJi8KTBaDBEe9aTC4JtNtx4SU+oxuUwA4n70WfyZNviwUPZ7DZnkn2TcRf71Vr20pNNUPGpgZQIgi1hKqMPjDh6pOQEH2XaeCP2pivSYim0ju2Mgm8jdIFk2s2R5RVMaAAbxvIt4goug4+y6TFhoZ4QrGrslwJgZmndF/cgaOBee80FpadHWNuHBLsmU4tBmysSXOIdqPdbojazNdN/gdypsOXF03Dxv0nkef0VnUrmWu3Ew7kfookslJ4AvVJI0N+F0Piagy5gev/SkxNSQdxadFVYqpEgaG8LRKzNuiHEVcxJXKGHL3BoFzomwtF2XwEkPOrtB/TvPvj4LVIzZotl4NjGADRoEiRPU9blCbZxBAy8b9GjTxV06Gg8NT98LQFktqYkuLncTHQblfhJXPEnyXXkBNptuk4SQFIFvhezmIp5vT0iNIEg+RUeI7LVnnuCBvzGw6RJXsWJr0nFtwQFFiH0stvdFl5svyWm6aOyPGmkmmeUbK2IKLjnhz91rAclaYiuQQGgdJ0Vvt0Na9rhAMHXkbWG73LIbRxgzi8mN3FXBvkyy5VBUiww9cvd6xtqNfBFNLXHdI03eXzVRgqT82tt+7yVlSLSd/DcqkqFCQDtjBtqkRlzt4yLfJNw2ADnZ6mR2UQA0HXmXGdNwsrF2zzMSJ5lR/wDji0gE2nRCnirG4W7aJBG4xzA37l11cutYuHx49EX+5wLEdFQVcVleSSCG2IHx9yUV2Cf67JsXsmq+HUmydSJg/HVdq4HEPzMZQeXOAt3RBGu9aXs7WYGNdMCXRvkSrqptKlMac/ms3zOLqg+K9emFwXYfG1z3zTpDeC6T4N3+9aWn2EwOEpOrYkmrkEnN3W20AaNZ96usZ2lw+HZL3tnhInw1XmXbLte7FuhstpD2fxEe05b8XI5rRzTj1ZVVWjEVzADGkyQLBrdwHl71udm4JrGyQJNhwA5e5Z3sts02cRJdBjl7IPLeVsKpyiJJgd4wAOoA5rrivDJlJt/EQ3KLE69OCy9SVYbXxOZxM8fDcqxxTbEhNIHGN/H3KNpTqhgRzUZNgkMjobarsdPpHETpOo+S0mM2k+xp1H5XCWu13acjPkqPH9nMUy/oiRxaQ8fC/wAFHs97gRTfIE6Hd7j5LKfGvo1jyPVl1snalR78tTUtNzrbdyVNtXEA1u4AAIFt51PxROPpGi4PzZg6b75HkqmlSc6XXkyVMYpO0OUm1TLvZ+OJAa4iOUTzniliKzmOsYk68lUMbEEGOlirnZ9X0jcjgLadB06ptUJSssG4pzmgyep+qgftJ4M66KLD1Mv8MgWvM6qOqWiAeN+h+ys+qvRt2dFpitpPIEaxu0O4hVW0wQ0EgAm8i/idylxABc5oJ4RwNtFDtxkZGAZjl4dbAG6cFWieRt2CYTadUDI15aBOiixW1KhF3GeMpjqGUEyJmIQVS616ox7MbUcSZJJPE3R2xdnmtUA9kXceXD3oJomwkm0DmvQ+zuyvRMDD6xgvP9XD3aeK0SIZa0KTWMLnHLaZGmUeXBA7ZxWVg1l+UwfZaBYe9T4k+krNYDFOmMzxxjQHwlZ/amJL3l59o25NGgVeWIrMc+SOiErA/f30U+J18EPWN/ipGNcU0u3JDXoonapAesVKDmxYj3QosRSzgB7WPF/WaDOm+EZS204WcPG6N/fKD4lpnkdFtSYsmVxuw6LxEFmtmk+Tp+CqD2ReGkUarTO54ynpIn5L0F+CpvHdfp+L66oersmoDa8/hM/C3FS4IfZnnQ2DVpuzOpE3EhsOaRv0vxshMQ0UsR3Ja12gIggO3GeC9I/dHjWzuBkeYQdXDZ7PYDAEgjN571k4ZK7GB2i7I8iNwgydEXUw80yfj1uIWmrbAw9SSWlpuLHSNNZUY7PFgyseHDg6x5XEj4KHB1g0jJXkwxrEOa43NvHmrXaONzVWuvZhHQmbj9UsZ2dxDZikSNQ5pD/K/wAEDXLi7K4Fs7iC28c0dSVIix9IsDXHQ6EKvPuRW0Ksho4T+nmUNQoue4NaO8YgK46JZedksAHVfSOEtZ6o1Bed9vw6+C9HwlPK25At8OJPiqPYuB9GBTbFgPfOpPLeVfVmkwyDlA77zEZRqBzPzVxVuiWVO264psgevVMniG7hZZSo/fPRWG2MYalVz902/KNAqupw5pydkgtQ7yhqp+X1RNV27r9/FDOCkoa4prGyQnm6l2fTzOH3ZIDcYfFFzspEoyi7U9NOeqSSuImFte4WnRFU6rmiQ468V1JaIQeMc7LeDYaqbDZKlywA8RbySSTaVAxtfZTYJmwi0fMGd6rqmBaZgxCSScEmmKwMM7xExBGnNEjCtLYcA4cCAR8Uklk0UikxfZrC1ZJpBhnVhy7uAt8ENsHstSp1A+S6WiAQO6ST46BJJRLRUdmieAxzrSSGXMCxJtYRuQvaSqWUcrfbcQTyCSSrjf6smRh6/DdB+SHqO9ZJJSMGrG0ocaJJIAZU3qy2UwQ48kklL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46" name="Picture 6" descr="http://www.islamreligion.com/articles/images/The_Slaughter_of_Livestock_(part_2_of_4)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661" y="3428998"/>
            <a:ext cx="1905000" cy="2543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i01.i.aliimg.com/img/pb/230/775/813/813775230_9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12" y="3843334"/>
            <a:ext cx="2283659" cy="1714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06032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5332412" y="685800"/>
            <a:ext cx="4038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9525">
                  <a:solidFill>
                    <a:srgbClr val="FF9966"/>
                  </a:solidFill>
                  <a:round/>
                  <a:headEnd/>
                  <a:tailEnd/>
                </a:ln>
                <a:solidFill>
                  <a:srgbClr val="996633"/>
                </a:solidFill>
                <a:latin typeface="Lucida Calligraphy"/>
              </a:rPr>
              <a:t>Daging Olahan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436812" y="1617663"/>
            <a:ext cx="3657600" cy="18097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CC"/>
            </a:solidFill>
            <a:miter lim="800000"/>
            <a:headEnd/>
            <a:tailEnd/>
          </a:ln>
          <a:effectLst>
            <a:outerShdw dist="107763" dir="18900000" algn="ctr" rotWithShape="0">
              <a:srgbClr val="FFFFCC"/>
            </a:outerShdw>
          </a:effectLst>
        </p:spPr>
        <p:txBody>
          <a:bodyPr>
            <a:spAutoFit/>
          </a:bodyPr>
          <a:lstStyle/>
          <a:p>
            <a:pPr marL="282575" indent="-282575"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Sosis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sapi</a:t>
            </a:r>
            <a:endParaRPr lang="en-US" sz="2800" dirty="0">
              <a:solidFill>
                <a:srgbClr val="C00000"/>
              </a:solidFill>
              <a:latin typeface="Comic Sans MS" pitchFamily="66" charset="0"/>
            </a:endParaRPr>
          </a:p>
          <a:p>
            <a:pPr marL="282575" indent="-282575">
              <a:buFontTx/>
              <a:buChar char="•"/>
            </a:pP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daging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sapi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</a:p>
          <a:p>
            <a:pPr marL="282575" indent="-282575">
              <a:buFontTx/>
              <a:buChar char="•"/>
            </a:pP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lemak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(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bisa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babi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),</a:t>
            </a:r>
          </a:p>
          <a:p>
            <a:pPr marL="282575" indent="-282575">
              <a:buFontTx/>
              <a:buChar char="•"/>
            </a:pP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tetelan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babi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551612" y="1981200"/>
            <a:ext cx="3657600" cy="3517900"/>
          </a:xfrm>
          <a:prstGeom prst="rect">
            <a:avLst/>
          </a:prstGeom>
          <a:solidFill>
            <a:schemeClr val="bg1"/>
          </a:solidFill>
          <a:ln w="9525">
            <a:solidFill>
              <a:srgbClr val="88FF63"/>
            </a:solidFill>
            <a:miter lim="800000"/>
            <a:headEnd/>
            <a:tailEnd/>
          </a:ln>
          <a:effectLst>
            <a:outerShdw dist="107763" dir="18900000" algn="ctr" rotWithShape="0">
              <a:srgbClr val="88FF63"/>
            </a:outerShdw>
          </a:effectLst>
        </p:spPr>
        <p:txBody>
          <a:bodyPr>
            <a:spAutoFit/>
          </a:bodyPr>
          <a:lstStyle/>
          <a:p>
            <a:pPr marL="282575" indent="-282575">
              <a:spcBef>
                <a:spcPct val="50000"/>
              </a:spcBef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Pasta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Hati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Angsa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marL="282575" indent="-282575">
              <a:buFontTx/>
              <a:buChar char="•"/>
            </a:pPr>
            <a:r>
              <a:rPr lang="en-US" sz="2800" dirty="0" err="1">
                <a:solidFill>
                  <a:srgbClr val="996633"/>
                </a:solidFill>
                <a:latin typeface="Comic Sans MS" pitchFamily="66" charset="0"/>
              </a:rPr>
              <a:t>hati</a:t>
            </a:r>
            <a:r>
              <a:rPr lang="en-US" sz="2800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996633"/>
                </a:solidFill>
                <a:latin typeface="Comic Sans MS" pitchFamily="66" charset="0"/>
              </a:rPr>
              <a:t>angsa</a:t>
            </a:r>
            <a:endParaRPr lang="en-US" sz="2800" dirty="0">
              <a:solidFill>
                <a:srgbClr val="996633"/>
              </a:solidFill>
              <a:latin typeface="Comic Sans MS" pitchFamily="66" charset="0"/>
            </a:endParaRPr>
          </a:p>
          <a:p>
            <a:pPr marL="282575" indent="-282575">
              <a:buFontTx/>
              <a:buChar char="•"/>
            </a:pPr>
            <a:r>
              <a:rPr lang="en-US" sz="2800" dirty="0" err="1">
                <a:solidFill>
                  <a:srgbClr val="996633"/>
                </a:solidFill>
                <a:latin typeface="Comic Sans MS" pitchFamily="66" charset="0"/>
              </a:rPr>
              <a:t>daging</a:t>
            </a:r>
            <a:r>
              <a:rPr lang="en-US" sz="2800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996633"/>
                </a:solidFill>
                <a:latin typeface="Comic Sans MS" pitchFamily="66" charset="0"/>
              </a:rPr>
              <a:t>babi</a:t>
            </a:r>
            <a:endParaRPr lang="en-US" sz="2800" dirty="0">
              <a:solidFill>
                <a:srgbClr val="996633"/>
              </a:solidFill>
              <a:latin typeface="Comic Sans MS" pitchFamily="66" charset="0"/>
            </a:endParaRPr>
          </a:p>
          <a:p>
            <a:pPr marL="282575" indent="-282575">
              <a:buFontTx/>
              <a:buChar char="•"/>
            </a:pPr>
            <a:r>
              <a:rPr lang="en-US" sz="2800" dirty="0" err="1">
                <a:solidFill>
                  <a:srgbClr val="996633"/>
                </a:solidFill>
                <a:latin typeface="Comic Sans MS" pitchFamily="66" charset="0"/>
              </a:rPr>
              <a:t>lemak</a:t>
            </a:r>
            <a:r>
              <a:rPr lang="en-US" sz="2800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996633"/>
                </a:solidFill>
                <a:latin typeface="Comic Sans MS" pitchFamily="66" charset="0"/>
              </a:rPr>
              <a:t>babi</a:t>
            </a:r>
            <a:r>
              <a:rPr lang="en-US" sz="2800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996633"/>
                </a:solidFill>
                <a:latin typeface="Comic Sans MS" pitchFamily="66" charset="0"/>
              </a:rPr>
              <a:t>atau</a:t>
            </a:r>
            <a:r>
              <a:rPr lang="en-US" sz="2800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996633"/>
                </a:solidFill>
                <a:latin typeface="Comic Sans MS" pitchFamily="66" charset="0"/>
              </a:rPr>
              <a:t>angsa</a:t>
            </a:r>
            <a:endParaRPr lang="en-US" sz="2800" dirty="0">
              <a:solidFill>
                <a:srgbClr val="996633"/>
              </a:solidFill>
              <a:latin typeface="Comic Sans MS" pitchFamily="66" charset="0"/>
            </a:endParaRPr>
          </a:p>
          <a:p>
            <a:pPr marL="282575" indent="-282575"/>
            <a:endParaRPr lang="en-US" sz="2800" dirty="0">
              <a:solidFill>
                <a:srgbClr val="FF9966"/>
              </a:solidFill>
              <a:latin typeface="Comic Sans MS" pitchFamily="66" charset="0"/>
            </a:endParaRPr>
          </a:p>
          <a:p>
            <a:pPr marL="282575" indent="-282575"/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Pasta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hati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unggas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 yang lain…?</a:t>
            </a:r>
          </a:p>
        </p:txBody>
      </p:sp>
      <p:pic>
        <p:nvPicPr>
          <p:cNvPr id="6146" name="Picture 2" descr="http://sparseuropeansausage.com/images/sausage-web/sausagesBiggrill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2" y="3657600"/>
            <a:ext cx="4529138" cy="3019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48940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873249" y="3964126"/>
            <a:ext cx="5029200" cy="2308324"/>
          </a:xfrm>
          <a:prstGeom prst="rect">
            <a:avLst/>
          </a:prstGeom>
          <a:solidFill>
            <a:schemeClr val="bg1"/>
          </a:solidFill>
          <a:ln w="9525">
            <a:solidFill>
              <a:srgbClr val="FFFFCC"/>
            </a:solidFill>
            <a:miter lim="800000"/>
            <a:headEnd/>
            <a:tailEnd/>
          </a:ln>
          <a:effectLst>
            <a:outerShdw dist="107763" dir="18900000" algn="ctr" rotWithShape="0">
              <a:srgbClr val="FFFFCC"/>
            </a:outerShdw>
          </a:effectLst>
        </p:spPr>
        <p:txBody>
          <a:bodyPr>
            <a:spAutoFit/>
          </a:bodyPr>
          <a:lstStyle/>
          <a:p>
            <a:pPr marL="282575" indent="-282575"/>
            <a:r>
              <a:rPr lang="en-US" dirty="0" err="1">
                <a:solidFill>
                  <a:srgbClr val="C00000"/>
                </a:solidFill>
                <a:latin typeface="Comic Sans MS" pitchFamily="66" charset="0"/>
              </a:rPr>
              <a:t>Tepung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itchFamily="66" charset="0"/>
              </a:rPr>
              <a:t>darah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  <a:p>
            <a:pPr marL="282575" indent="-282575">
              <a:buFontTx/>
              <a:buChar char="•"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Pakan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ternak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marL="282575" indent="-282575">
              <a:buFontTx/>
              <a:buChar char="•"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Untuk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menambah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nilai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gizi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(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misal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Fe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atau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protein)</a:t>
            </a:r>
          </a:p>
          <a:p>
            <a:pPr marL="282575" indent="-282575">
              <a:buFontTx/>
              <a:buChar char="•"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Bahan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pengikat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marL="282575" indent="-282575">
              <a:buFontTx/>
              <a:buChar char="•"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Bahan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pengisi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marL="282575" indent="-282575"/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Meningkatkan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daya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ikat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air</a:t>
            </a:r>
          </a:p>
          <a:p>
            <a:pPr marL="282575" indent="-282575">
              <a:buFontTx/>
              <a:buChar char="•"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Pewarna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551612" y="2209800"/>
            <a:ext cx="3810000" cy="1754326"/>
          </a:xfrm>
          <a:prstGeom prst="rect">
            <a:avLst/>
          </a:prstGeom>
          <a:solidFill>
            <a:schemeClr val="bg1"/>
          </a:solidFill>
          <a:ln w="9525">
            <a:solidFill>
              <a:srgbClr val="88FF63"/>
            </a:solidFill>
            <a:miter lim="800000"/>
            <a:headEnd/>
            <a:tailEnd/>
          </a:ln>
          <a:effectLst>
            <a:outerShdw dist="107763" dir="18900000" algn="ctr" rotWithShape="0">
              <a:srgbClr val="88FF63"/>
            </a:outerShdw>
          </a:effectLst>
        </p:spPr>
        <p:txBody>
          <a:bodyPr>
            <a:spAutoFit/>
          </a:bodyPr>
          <a:lstStyle/>
          <a:p>
            <a:pPr marL="282575" indent="-282575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Plasma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darah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kering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(bovine plasma protein)</a:t>
            </a:r>
          </a:p>
          <a:p>
            <a:pPr marL="282575" indent="-282575">
              <a:buFontTx/>
              <a:buChar char="•"/>
            </a:pP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pengganti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gandum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dalam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pembuatan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roti</a:t>
            </a:r>
            <a:endParaRPr lang="en-US" dirty="0">
              <a:solidFill>
                <a:srgbClr val="996633"/>
              </a:solidFill>
              <a:latin typeface="Comic Sans MS" pitchFamily="66" charset="0"/>
            </a:endParaRPr>
          </a:p>
          <a:p>
            <a:pPr marL="282575" indent="-282575">
              <a:buFontTx/>
              <a:buChar char="•"/>
            </a:pP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pengganti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putih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telur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dalam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pembuatan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kue</a:t>
            </a:r>
            <a:endParaRPr lang="en-US" dirty="0">
              <a:solidFill>
                <a:srgbClr val="996633"/>
              </a:solidFill>
              <a:latin typeface="Comic Sans MS" pitchFamily="66" charset="0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627812" y="4876800"/>
            <a:ext cx="3733800" cy="923330"/>
          </a:xfrm>
          <a:prstGeom prst="rect">
            <a:avLst/>
          </a:prstGeom>
          <a:solidFill>
            <a:schemeClr val="bg1"/>
          </a:solidFill>
          <a:ln w="9525">
            <a:solidFill>
              <a:srgbClr val="FFCCFF"/>
            </a:solidFill>
            <a:miter lim="800000"/>
            <a:headEnd/>
            <a:tailEnd/>
          </a:ln>
          <a:effectLst>
            <a:outerShdw dist="107763" dir="18900000" algn="ctr" rotWithShape="0">
              <a:srgbClr val="FFCCFF"/>
            </a:outerShdw>
          </a:effectLst>
        </p:spPr>
        <p:txBody>
          <a:bodyPr>
            <a:spAutoFit/>
          </a:bodyPr>
          <a:lstStyle/>
          <a:p>
            <a:pPr marL="282575" indent="-282575"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Gel fibrin</a:t>
            </a:r>
          </a:p>
          <a:p>
            <a:pPr marL="282575" indent="-282575"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Comic Sans MS" pitchFamily="66" charset="0"/>
              </a:rPr>
              <a:t>reformed meat product</a:t>
            </a:r>
          </a:p>
          <a:p>
            <a:pPr marL="282575" indent="-282575"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Comic Sans MS" pitchFamily="66" charset="0"/>
              </a:rPr>
              <a:t>super glue steaks</a:t>
            </a:r>
            <a:endParaRPr lang="en-US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627812" y="381000"/>
            <a:ext cx="3657600" cy="923330"/>
          </a:xfrm>
          <a:prstGeom prst="rect">
            <a:avLst/>
          </a:prstGeom>
          <a:solidFill>
            <a:schemeClr val="bg1"/>
          </a:solidFill>
          <a:ln w="9525">
            <a:solidFill>
              <a:srgbClr val="88FF63"/>
            </a:solidFill>
            <a:miter lim="800000"/>
            <a:headEnd/>
            <a:tailEnd/>
          </a:ln>
          <a:effectLst>
            <a:outerShdw dist="107763" dir="189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marL="282575" indent="-282575"/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Konsentrat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globin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</a:p>
          <a:p>
            <a:pPr marL="282575" indent="-282575">
              <a:buFontTx/>
              <a:buChar char="•"/>
            </a:pP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daging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tanpa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lemak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pada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produk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 patty (meat pie)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979612" y="2880628"/>
            <a:ext cx="35814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hlink"/>
            </a:outerShdw>
          </a:effectLst>
        </p:spPr>
        <p:txBody>
          <a:bodyPr>
            <a:spAutoFit/>
          </a:bodyPr>
          <a:lstStyle/>
          <a:p>
            <a:pPr marL="282575" indent="-282575">
              <a:spcBef>
                <a:spcPct val="50000"/>
              </a:spcBef>
              <a:buFontTx/>
              <a:buChar char="•"/>
            </a:pP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Dadih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Jawa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saren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  <a:p>
            <a:pPr marL="282575" indent="-282575">
              <a:buFontTx/>
              <a:buChar char="•"/>
            </a:pPr>
            <a:r>
              <a:rPr lang="en-US" dirty="0" err="1">
                <a:solidFill>
                  <a:schemeClr val="accent2"/>
                </a:solidFill>
                <a:latin typeface="Comic Sans MS" pitchFamily="66" charset="0"/>
              </a:rPr>
              <a:t>Sosis</a:t>
            </a:r>
            <a:endParaRPr lang="en-US" dirty="0">
              <a:solidFill>
                <a:srgbClr val="FF6699"/>
              </a:solidFill>
              <a:latin typeface="Comic Sans MS" pitchFamily="66" charset="0"/>
            </a:endParaRPr>
          </a:p>
        </p:txBody>
      </p:sp>
      <p:sp>
        <p:nvSpPr>
          <p:cNvPr id="35850" name="WordArt 10"/>
          <p:cNvSpPr>
            <a:spLocks noChangeArrowheads="1" noChangeShapeType="1" noTextEdit="1"/>
          </p:cNvSpPr>
          <p:nvPr/>
        </p:nvSpPr>
        <p:spPr bwMode="auto">
          <a:xfrm>
            <a:off x="3427412" y="761999"/>
            <a:ext cx="2667000" cy="5334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9525">
                  <a:solidFill>
                    <a:srgbClr val="FF99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Lucida Calligraphy"/>
              </a:rPr>
              <a:t>Darah</a:t>
            </a:r>
          </a:p>
        </p:txBody>
      </p:sp>
      <p:pic>
        <p:nvPicPr>
          <p:cNvPr id="7170" name="Picture 2" descr="http://image.slidesharecdn.com/bloodproducts-dr-141016134110-conversion-gate02/95/blood-products-11-638.jpg?cb=1413485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314736"/>
            <a:ext cx="2705100" cy="20309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06507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820986" y="1352551"/>
            <a:ext cx="2895600" cy="12922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CC"/>
            </a:solidFill>
            <a:miter lim="800000"/>
            <a:headEnd/>
            <a:tailEnd/>
          </a:ln>
          <a:effectLst>
            <a:outerShdw dist="107763" dir="18900000" algn="ctr" rotWithShape="0">
              <a:srgbClr val="FFFFCC"/>
            </a:outerShdw>
          </a:effectLst>
        </p:spPr>
        <p:txBody>
          <a:bodyPr>
            <a:spAutoFit/>
          </a:bodyPr>
          <a:lstStyle/>
          <a:p>
            <a:pPr marL="282575" indent="-282575"/>
            <a:r>
              <a:rPr lang="en-US" sz="2600" dirty="0" err="1">
                <a:solidFill>
                  <a:srgbClr val="FF0000"/>
                </a:solidFill>
                <a:latin typeface="Comic Sans MS" pitchFamily="66" charset="0"/>
              </a:rPr>
              <a:t>Kulit</a:t>
            </a:r>
            <a:endParaRPr lang="en-US" sz="2600" dirty="0">
              <a:solidFill>
                <a:srgbClr val="FF0000"/>
              </a:solidFill>
              <a:latin typeface="Comic Sans MS" pitchFamily="66" charset="0"/>
            </a:endParaRPr>
          </a:p>
          <a:p>
            <a:pPr marL="282575" indent="-282575">
              <a:buFontTx/>
              <a:buChar char="•"/>
            </a:pP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Selongsong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sosis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018212" y="1447800"/>
            <a:ext cx="4038600" cy="4864100"/>
          </a:xfrm>
          <a:prstGeom prst="rect">
            <a:avLst/>
          </a:prstGeom>
          <a:solidFill>
            <a:schemeClr val="bg1"/>
          </a:solidFill>
          <a:ln w="9525">
            <a:solidFill>
              <a:srgbClr val="88FF63"/>
            </a:solidFill>
            <a:miter lim="800000"/>
            <a:headEnd/>
            <a:tailEnd/>
          </a:ln>
          <a:effectLst>
            <a:outerShdw dist="107763" dir="18900000" algn="ctr" rotWithShape="0">
              <a:srgbClr val="88FF63"/>
            </a:outerShdw>
          </a:effectLst>
        </p:spPr>
        <p:txBody>
          <a:bodyPr>
            <a:spAutoFit/>
          </a:bodyPr>
          <a:lstStyle/>
          <a:p>
            <a:pPr marL="282575" indent="-282575"/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Gelatin (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kulit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dan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tulang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) </a:t>
            </a:r>
          </a:p>
          <a:p>
            <a:pPr marL="282575" indent="-282575">
              <a:buFontTx/>
              <a:buChar char="•"/>
            </a:pPr>
            <a:r>
              <a:rPr lang="en-US" sz="2600" dirty="0" err="1">
                <a:solidFill>
                  <a:srgbClr val="996633"/>
                </a:solidFill>
                <a:latin typeface="Comic Sans MS" pitchFamily="66" charset="0"/>
              </a:rPr>
              <a:t>pengental</a:t>
            </a:r>
            <a:r>
              <a:rPr lang="en-US" sz="2600" dirty="0">
                <a:solidFill>
                  <a:srgbClr val="996633"/>
                </a:solidFill>
                <a:latin typeface="Comic Sans MS" pitchFamily="66" charset="0"/>
              </a:rPr>
              <a:t>, </a:t>
            </a:r>
            <a:r>
              <a:rPr lang="en-US" sz="2600" dirty="0" err="1">
                <a:solidFill>
                  <a:srgbClr val="996633"/>
                </a:solidFill>
                <a:latin typeface="Comic Sans MS" pitchFamily="66" charset="0"/>
              </a:rPr>
              <a:t>penggumpal</a:t>
            </a:r>
            <a:r>
              <a:rPr lang="en-US" sz="2600" dirty="0">
                <a:solidFill>
                  <a:srgbClr val="996633"/>
                </a:solidFill>
                <a:latin typeface="Comic Sans MS" pitchFamily="66" charset="0"/>
              </a:rPr>
              <a:t>, plasticizer</a:t>
            </a:r>
          </a:p>
          <a:p>
            <a:pPr marL="282575" indent="-282575">
              <a:buFontTx/>
              <a:buChar char="•"/>
            </a:pPr>
            <a:r>
              <a:rPr lang="en-US" sz="26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penstabil</a:t>
            </a:r>
            <a:endParaRPr lang="en-US" sz="26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marL="282575" indent="-282575">
              <a:buFontTx/>
              <a:buChar char="•"/>
            </a:pPr>
            <a:r>
              <a:rPr lang="en-US" sz="2600" dirty="0" err="1">
                <a:solidFill>
                  <a:srgbClr val="FF0000"/>
                </a:solidFill>
                <a:latin typeface="Comic Sans MS" pitchFamily="66" charset="0"/>
              </a:rPr>
              <a:t>pembentuk</a:t>
            </a:r>
            <a:r>
              <a:rPr lang="en-US" sz="26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omic Sans MS" pitchFamily="66" charset="0"/>
              </a:rPr>
              <a:t>busa</a:t>
            </a:r>
            <a:endParaRPr lang="en-US" sz="2600" dirty="0">
              <a:solidFill>
                <a:srgbClr val="FF0000"/>
              </a:solidFill>
              <a:latin typeface="Comic Sans MS" pitchFamily="66" charset="0"/>
            </a:endParaRPr>
          </a:p>
          <a:p>
            <a:pPr marL="282575" indent="-282575">
              <a:buFontTx/>
              <a:buChar char="•"/>
            </a:pP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pencegah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sineresis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marL="282575" indent="-282575">
              <a:buFontTx/>
              <a:buChar char="•"/>
            </a:pPr>
            <a:r>
              <a:rPr lang="en-US" sz="2600" dirty="0" err="1">
                <a:solidFill>
                  <a:srgbClr val="FF0000"/>
                </a:solidFill>
                <a:latin typeface="Comic Sans MS" pitchFamily="66" charset="0"/>
              </a:rPr>
              <a:t>pengikat</a:t>
            </a:r>
            <a:r>
              <a:rPr lang="en-US" sz="2600" dirty="0">
                <a:solidFill>
                  <a:srgbClr val="FF0000"/>
                </a:solidFill>
                <a:latin typeface="Comic Sans MS" pitchFamily="66" charset="0"/>
              </a:rPr>
              <a:t> air</a:t>
            </a:r>
          </a:p>
          <a:p>
            <a:pPr marL="282575" indent="-282575">
              <a:buFontTx/>
              <a:buChar char="•"/>
            </a:pP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peningkat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konsistensi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marL="282575" indent="-282575">
              <a:buFontTx/>
              <a:buChar char="•"/>
            </a:pPr>
            <a:r>
              <a:rPr lang="en-US" sz="2600" dirty="0">
                <a:solidFill>
                  <a:srgbClr val="FF0000"/>
                </a:solidFill>
                <a:latin typeface="Comic Sans MS" pitchFamily="66" charset="0"/>
              </a:rPr>
              <a:t>edible film/coating</a:t>
            </a:r>
          </a:p>
          <a:p>
            <a:pPr marL="282575" indent="-282575">
              <a:buFontTx/>
              <a:buChar char="•"/>
            </a:pP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peningkat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nilai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gizi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marL="282575" indent="-282575">
              <a:buFontTx/>
              <a:buChar char="•"/>
            </a:pPr>
            <a:r>
              <a:rPr lang="en-US" sz="2600" dirty="0" err="1">
                <a:solidFill>
                  <a:srgbClr val="FF0000"/>
                </a:solidFill>
                <a:latin typeface="Comic Sans MS" pitchFamily="66" charset="0"/>
              </a:rPr>
              <a:t>pengikat</a:t>
            </a:r>
            <a:r>
              <a:rPr lang="en-US" sz="2600" dirty="0">
                <a:solidFill>
                  <a:srgbClr val="FF0000"/>
                </a:solidFill>
                <a:latin typeface="Comic Sans MS" pitchFamily="66" charset="0"/>
              </a:rPr>
              <a:t> air (bakery)</a:t>
            </a:r>
          </a:p>
          <a:p>
            <a:pPr marL="282575" indent="-282575">
              <a:buFontTx/>
              <a:buChar char="•"/>
            </a:pP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penjernih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sari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buah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6871" name="WordArt 7"/>
          <p:cNvSpPr>
            <a:spLocks noChangeArrowheads="1" noChangeShapeType="1" noTextEdit="1"/>
          </p:cNvSpPr>
          <p:nvPr/>
        </p:nvSpPr>
        <p:spPr bwMode="auto">
          <a:xfrm>
            <a:off x="4646612" y="381000"/>
            <a:ext cx="411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9525">
                  <a:solidFill>
                    <a:srgbClr val="FF99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Lucida Calligraphy"/>
              </a:rPr>
              <a:t>Kulit dan Tulang</a:t>
            </a:r>
          </a:p>
        </p:txBody>
      </p:sp>
      <p:pic>
        <p:nvPicPr>
          <p:cNvPr id="8194" name="Picture 2" descr="https://encrypted-tbn2.gstatic.com/images?q=tbn:ANd9GcS1dOvS0mkzgMeD2ENrGQveQd8L6ISm7XS31izGr4quqfFlJiHFB_SsPdQ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0" y="488950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0.gstatic.com/images?q=tbn:ANd9GcT2kexwlfTKG1FtR_iGY6rWKjiWPiH5DcYoWcNCaDN5CpcoHaI14ckRE6s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3" y="2892427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.imgur.com/o8dpt0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8" y="595314"/>
            <a:ext cx="2280100" cy="16906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42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979612" y="1501775"/>
            <a:ext cx="4724400" cy="1809726"/>
          </a:xfrm>
          <a:prstGeom prst="rect">
            <a:avLst/>
          </a:prstGeom>
          <a:solidFill>
            <a:schemeClr val="bg1"/>
          </a:solidFill>
          <a:ln w="9525">
            <a:solidFill>
              <a:srgbClr val="FFFFCC"/>
            </a:solidFill>
            <a:miter lim="800000"/>
            <a:headEnd/>
            <a:tailEnd/>
          </a:ln>
          <a:effectLst>
            <a:outerShdw dist="107763" dir="18900000" algn="ctr" rotWithShape="0">
              <a:srgbClr val="FFFFCC"/>
            </a:outerShdw>
          </a:effectLst>
        </p:spPr>
        <p:txBody>
          <a:bodyPr>
            <a:spAutoFit/>
          </a:bodyPr>
          <a:lstStyle/>
          <a:p>
            <a:pPr marL="282575" indent="-282575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Salt soluble protein</a:t>
            </a:r>
          </a:p>
          <a:p>
            <a:pPr marL="282575" indent="-282575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Insoluble </a:t>
            </a:r>
            <a:r>
              <a:rPr lang="en-US" dirty="0" err="1">
                <a:solidFill>
                  <a:srgbClr val="C00000"/>
                </a:solidFill>
                <a:latin typeface="Comic Sans MS" pitchFamily="66" charset="0"/>
              </a:rPr>
              <a:t>myofibrillar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 protein</a:t>
            </a:r>
          </a:p>
          <a:p>
            <a:pPr marL="282575" indent="-282575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Connective tissue protein</a:t>
            </a:r>
          </a:p>
          <a:p>
            <a:pPr marL="1039813" lvl="2">
              <a:spcBef>
                <a:spcPct val="30000"/>
              </a:spcBef>
            </a:pPr>
            <a:r>
              <a:rPr lang="en-US" dirty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dirty="0" err="1">
                <a:solidFill>
                  <a:srgbClr val="C00000"/>
                </a:solidFill>
                <a:latin typeface="Comic Sans MS" pitchFamily="66" charset="0"/>
              </a:rPr>
              <a:t>Untuk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mic Sans MS" pitchFamily="66" charset="0"/>
              </a:rPr>
              <a:t>sosis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  <a:p>
            <a:pPr marL="282575" indent="-282575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Meat protein concentrate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7466012" y="1524000"/>
            <a:ext cx="2819400" cy="1809726"/>
          </a:xfrm>
          <a:prstGeom prst="rect">
            <a:avLst/>
          </a:prstGeom>
          <a:solidFill>
            <a:schemeClr val="bg1"/>
          </a:solidFill>
          <a:ln w="9525">
            <a:solidFill>
              <a:srgbClr val="88FF63"/>
            </a:solidFill>
            <a:miter lim="800000"/>
            <a:headEnd/>
            <a:tailEnd/>
          </a:ln>
          <a:effectLst>
            <a:outerShdw dist="107763" dir="18900000" algn="ctr" rotWithShape="0">
              <a:srgbClr val="88FF63"/>
            </a:outerShdw>
          </a:effectLst>
        </p:spPr>
        <p:txBody>
          <a:bodyPr>
            <a:spAutoFit/>
          </a:bodyPr>
          <a:lstStyle/>
          <a:p>
            <a:pPr marL="282575" indent="-282575">
              <a:spcBef>
                <a:spcPct val="30000"/>
              </a:spcBef>
            </a:pP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Hidrolisat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 protein </a:t>
            </a:r>
          </a:p>
          <a:p>
            <a:pPr marL="282575" indent="-282575">
              <a:spcBef>
                <a:spcPct val="30000"/>
              </a:spcBef>
              <a:buFontTx/>
              <a:buChar char="•"/>
            </a:pP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sosis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marL="282575" indent="-282575">
              <a:spcBef>
                <a:spcPct val="30000"/>
              </a:spcBef>
              <a:buFontTx/>
              <a:buChar char="•"/>
            </a:pP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suplemen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sup</a:t>
            </a:r>
          </a:p>
          <a:p>
            <a:pPr marL="282575" indent="-282575">
              <a:spcBef>
                <a:spcPct val="30000"/>
              </a:spcBef>
              <a:buFontTx/>
              <a:buChar char="•"/>
            </a:pP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minuman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marL="282575" indent="-282575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bakery</a:t>
            </a:r>
          </a:p>
        </p:txBody>
      </p:sp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>
            <a:off x="4646612" y="381000"/>
            <a:ext cx="411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9525">
                  <a:solidFill>
                    <a:srgbClr val="88FF63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Lucida Calligraphy"/>
              </a:rPr>
              <a:t>Daging Sisa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2132012" y="4876801"/>
            <a:ext cx="3124200" cy="1006429"/>
          </a:xfrm>
          <a:prstGeom prst="rect">
            <a:avLst/>
          </a:prstGeom>
          <a:solidFill>
            <a:schemeClr val="bg1"/>
          </a:solidFill>
          <a:ln w="9525">
            <a:solidFill>
              <a:srgbClr val="FFCCFF"/>
            </a:solidFill>
            <a:miter lim="800000"/>
            <a:headEnd/>
            <a:tailEnd/>
          </a:ln>
          <a:effectLst>
            <a:outerShdw dist="107763" dir="18900000" algn="ctr" rotWithShape="0">
              <a:srgbClr val="FFCCFF"/>
            </a:outerShdw>
          </a:effectLst>
        </p:spPr>
        <p:txBody>
          <a:bodyPr>
            <a:spAutoFit/>
          </a:bodyPr>
          <a:lstStyle/>
          <a:p>
            <a:pPr marL="282575" indent="-282575"/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Hidrolisat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protein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kolagen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marL="282575" indent="-282575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pate spread, </a:t>
            </a: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dan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 ready meals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8159749" y="5518515"/>
            <a:ext cx="2286000" cy="729430"/>
          </a:xfrm>
          <a:prstGeom prst="rect">
            <a:avLst/>
          </a:prstGeom>
          <a:solidFill>
            <a:schemeClr val="bg1"/>
          </a:solidFill>
          <a:ln w="9525">
            <a:solidFill>
              <a:srgbClr val="66FFFF"/>
            </a:solidFill>
            <a:miter lim="800000"/>
            <a:headEnd/>
            <a:tailEnd/>
          </a:ln>
          <a:effectLst>
            <a:outerShdw dist="107763" dir="189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marL="282575" indent="-282575">
              <a:spcBef>
                <a:spcPct val="30000"/>
              </a:spcBef>
            </a:pPr>
            <a:r>
              <a:rPr lang="en-US" dirty="0">
                <a:solidFill>
                  <a:schemeClr val="accent2"/>
                </a:solidFill>
                <a:latin typeface="Comic Sans MS" pitchFamily="66" charset="0"/>
              </a:rPr>
              <a:t>Meat extract</a:t>
            </a:r>
            <a:r>
              <a:rPr lang="en-US" dirty="0">
                <a:solidFill>
                  <a:schemeClr val="accent1"/>
                </a:solidFill>
                <a:latin typeface="Comic Sans MS" pitchFamily="66" charset="0"/>
              </a:rPr>
              <a:t> </a:t>
            </a:r>
          </a:p>
          <a:p>
            <a:pPr marL="282575" indent="-282575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flavor</a:t>
            </a:r>
          </a:p>
        </p:txBody>
      </p:sp>
      <p:pic>
        <p:nvPicPr>
          <p:cNvPr id="9218" name="Picture 2" descr="http://images.iherb.com/l/BOL-00280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262" y="3429000"/>
            <a:ext cx="2561437" cy="2561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3193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979612" y="1501776"/>
            <a:ext cx="5410200" cy="3355975"/>
          </a:xfrm>
          <a:prstGeom prst="rect">
            <a:avLst/>
          </a:prstGeom>
          <a:solidFill>
            <a:schemeClr val="bg1"/>
          </a:solidFill>
          <a:ln w="9525">
            <a:solidFill>
              <a:srgbClr val="FFFFCC"/>
            </a:solidFill>
            <a:miter lim="800000"/>
            <a:headEnd/>
            <a:tailEnd/>
          </a:ln>
          <a:effectLst>
            <a:outerShdw dist="107763" dir="18900000" algn="ctr" rotWithShape="0">
              <a:srgbClr val="FFFFCC"/>
            </a:outerShdw>
          </a:effectLst>
        </p:spPr>
        <p:txBody>
          <a:bodyPr>
            <a:spAutoFit/>
          </a:bodyPr>
          <a:lstStyle/>
          <a:p>
            <a:pPr marL="282575" indent="-282575">
              <a:spcBef>
                <a:spcPct val="30000"/>
              </a:spcBef>
            </a:pPr>
            <a:r>
              <a:rPr lang="en-US" sz="2600" dirty="0" err="1">
                <a:solidFill>
                  <a:srgbClr val="FF0000"/>
                </a:solidFill>
                <a:latin typeface="Comic Sans MS" pitchFamily="66" charset="0"/>
              </a:rPr>
              <a:t>Pengemulsi</a:t>
            </a:r>
            <a:endParaRPr lang="en-US" sz="2600" dirty="0">
              <a:solidFill>
                <a:srgbClr val="FF0000"/>
              </a:solidFill>
              <a:latin typeface="Comic Sans MS" pitchFamily="66" charset="0"/>
            </a:endParaRPr>
          </a:p>
          <a:p>
            <a:pPr marL="282575" indent="-282575">
              <a:spcBef>
                <a:spcPct val="30000"/>
              </a:spcBef>
              <a:buFontTx/>
              <a:buChar char="•"/>
            </a:pP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turunan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trigliserida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asam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lemak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dan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gliserol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marL="282575" indent="-282575">
              <a:spcBef>
                <a:spcPct val="30000"/>
              </a:spcBef>
              <a:buFontTx/>
              <a:buChar char="•"/>
            </a:pP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margarin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, spread,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es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krim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, dessert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beku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, cake, pudding,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dll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282575" indent="-282575">
              <a:spcBef>
                <a:spcPct val="30000"/>
              </a:spcBef>
              <a:buFontTx/>
              <a:buChar char="•"/>
            </a:pP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Masih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sulit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dikenali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marL="282575" indent="-282575">
              <a:spcBef>
                <a:spcPct val="30000"/>
              </a:spcBef>
            </a:pPr>
            <a:endParaRPr lang="en-US" sz="2600" dirty="0">
              <a:solidFill>
                <a:srgbClr val="CC66FF"/>
              </a:solidFill>
              <a:latin typeface="Comic Sans MS" pitchFamily="66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875212" y="4419600"/>
            <a:ext cx="4953000" cy="2046288"/>
          </a:xfrm>
          <a:prstGeom prst="rect">
            <a:avLst/>
          </a:prstGeom>
          <a:solidFill>
            <a:schemeClr val="bg1"/>
          </a:solidFill>
          <a:ln w="9525">
            <a:solidFill>
              <a:srgbClr val="88FF63"/>
            </a:solidFill>
            <a:miter lim="800000"/>
            <a:headEnd/>
            <a:tailEnd/>
          </a:ln>
          <a:effectLst>
            <a:outerShdw dist="107763" dir="18900000" algn="ctr" rotWithShape="0">
              <a:srgbClr val="88FF63"/>
            </a:outerShdw>
          </a:effectLst>
        </p:spPr>
        <p:txBody>
          <a:bodyPr>
            <a:spAutoFit/>
          </a:bodyPr>
          <a:lstStyle/>
          <a:p>
            <a:pPr marL="282575" indent="-282575">
              <a:spcBef>
                <a:spcPct val="30000"/>
              </a:spcBef>
            </a:pPr>
            <a:r>
              <a:rPr lang="en-US" sz="2600" dirty="0">
                <a:solidFill>
                  <a:srgbClr val="996633"/>
                </a:solidFill>
                <a:latin typeface="Comic Sans MS" pitchFamily="66" charset="0"/>
              </a:rPr>
              <a:t>Shortening </a:t>
            </a:r>
          </a:p>
          <a:p>
            <a:pPr marL="282575" indent="-282575">
              <a:spcBef>
                <a:spcPct val="30000"/>
              </a:spcBef>
              <a:buFontTx/>
              <a:buChar char="•"/>
            </a:pP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campuran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minyak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lemak</a:t>
            </a:r>
            <a:endParaRPr lang="en-US" sz="26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marL="282575" indent="-282575">
              <a:spcBef>
                <a:spcPct val="30000"/>
              </a:spcBef>
              <a:buFontTx/>
              <a:buChar char="•"/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bakery, cake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dan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dry mix</a:t>
            </a:r>
          </a:p>
          <a:p>
            <a:pPr marL="282575" indent="-282575">
              <a:spcBef>
                <a:spcPct val="30000"/>
              </a:spcBef>
              <a:buFontTx/>
              <a:buChar char="•"/>
            </a:pP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sulit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dikenali</a:t>
            </a:r>
            <a:endParaRPr lang="en-US" sz="26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4113212" y="381000"/>
            <a:ext cx="5791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9525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Lucida Calligraphy"/>
              </a:rPr>
              <a:t>Turunan Lemak Hewani</a:t>
            </a:r>
          </a:p>
        </p:txBody>
      </p:sp>
      <p:pic>
        <p:nvPicPr>
          <p:cNvPr id="10242" name="Picture 2" descr="http://2.bp.blogspot.com/_LP8EfwCnI-o/S0TgQX16MuI/AAAAAAAACRk/fmK9C64UZKY/s320/PICT07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4" y="1482726"/>
            <a:ext cx="1905000" cy="2540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64754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979612" y="1501776"/>
            <a:ext cx="4114800" cy="1726627"/>
          </a:xfrm>
          <a:prstGeom prst="rect">
            <a:avLst/>
          </a:prstGeom>
          <a:solidFill>
            <a:schemeClr val="bg1"/>
          </a:solidFill>
          <a:ln w="9525">
            <a:solidFill>
              <a:srgbClr val="FFFFCC"/>
            </a:solidFill>
            <a:miter lim="800000"/>
            <a:headEnd/>
            <a:tailEnd/>
          </a:ln>
          <a:effectLst>
            <a:outerShdw dist="107763" dir="18900000" algn="ctr" rotWithShape="0">
              <a:srgbClr val="FFFFCC"/>
            </a:outerShdw>
          </a:effectLst>
        </p:spPr>
        <p:txBody>
          <a:bodyPr>
            <a:spAutoFit/>
          </a:bodyPr>
          <a:lstStyle/>
          <a:p>
            <a:pPr marL="282575" indent="-282575">
              <a:spcBef>
                <a:spcPct val="30000"/>
              </a:spcBef>
            </a:pP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Potassium </a:t>
            </a: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nitrat</a:t>
            </a:r>
            <a:endParaRPr lang="en-US" dirty="0">
              <a:solidFill>
                <a:srgbClr val="996633"/>
              </a:solidFill>
              <a:latin typeface="Comic Sans MS" pitchFamily="66" charset="0"/>
            </a:endParaRPr>
          </a:p>
          <a:p>
            <a:pPr marL="282575" indent="-282575">
              <a:spcBef>
                <a:spcPct val="30000"/>
              </a:spcBef>
              <a:buFontTx/>
              <a:buChar char="•"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dari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hewani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/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nabati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marL="282575" indent="-282575">
              <a:spcBef>
                <a:spcPct val="30000"/>
              </a:spcBef>
              <a:buFontTx/>
              <a:buChar char="•"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Pengawet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, curing,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mempertahankan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warna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daging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marL="282575" indent="-282575">
              <a:spcBef>
                <a:spcPct val="30000"/>
              </a:spcBef>
              <a:buFontTx/>
              <a:buChar char="•"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sosis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, ham,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dutch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cheese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475412" y="1524001"/>
            <a:ext cx="3810000" cy="1726627"/>
          </a:xfrm>
          <a:prstGeom prst="rect">
            <a:avLst/>
          </a:prstGeom>
          <a:solidFill>
            <a:schemeClr val="bg1"/>
          </a:solidFill>
          <a:ln w="9525">
            <a:solidFill>
              <a:srgbClr val="88FF63"/>
            </a:solidFill>
            <a:miter lim="800000"/>
            <a:headEnd/>
            <a:tailEnd/>
          </a:ln>
          <a:effectLst>
            <a:outerShdw dist="107763" dir="18900000" algn="ctr" rotWithShape="0">
              <a:srgbClr val="88FF63"/>
            </a:outerShdw>
          </a:effectLst>
        </p:spPr>
        <p:txBody>
          <a:bodyPr>
            <a:spAutoFit/>
          </a:bodyPr>
          <a:lstStyle/>
          <a:p>
            <a:pPr marL="282575" indent="-282575">
              <a:spcBef>
                <a:spcPct val="30000"/>
              </a:spcBef>
            </a:pP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Asam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stearat</a:t>
            </a:r>
            <a:endParaRPr lang="en-US" dirty="0">
              <a:solidFill>
                <a:srgbClr val="996633"/>
              </a:solidFill>
              <a:latin typeface="Comic Sans MS" pitchFamily="66" charset="0"/>
            </a:endParaRPr>
          </a:p>
          <a:p>
            <a:pPr marL="282575" indent="-282575">
              <a:spcBef>
                <a:spcPct val="30000"/>
              </a:spcBef>
              <a:buFontTx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dari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lemak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hewani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/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nabati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marL="282575" indent="-282575">
              <a:spcBef>
                <a:spcPct val="30000"/>
              </a:spcBef>
              <a:buFontTx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anticacking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agent</a:t>
            </a:r>
          </a:p>
          <a:p>
            <a:pPr marL="282575" indent="-282575">
              <a:spcBef>
                <a:spcPct val="30000"/>
              </a:spcBef>
              <a:buFontTx/>
              <a:buChar char="•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produk-produk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powder/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minuman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instan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9943" name="WordArt 7"/>
          <p:cNvSpPr>
            <a:spLocks noChangeArrowheads="1" noChangeShapeType="1" noTextEdit="1"/>
          </p:cNvSpPr>
          <p:nvPr/>
        </p:nvSpPr>
        <p:spPr bwMode="auto">
          <a:xfrm>
            <a:off x="4113212" y="381000"/>
            <a:ext cx="5486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noFill/>
                  <a:round/>
                  <a:headEnd/>
                  <a:tailEnd/>
                </a:ln>
                <a:solidFill>
                  <a:srgbClr val="996633"/>
                </a:solidFill>
                <a:effectLst>
                  <a:outerShdw dist="35921" dir="2700000" algn="ctr" rotWithShape="0">
                    <a:srgbClr val="F6F000"/>
                  </a:outerShdw>
                </a:effectLst>
                <a:latin typeface="Lucida Calligraphy"/>
              </a:rPr>
              <a:t>Bahan Tambahan Pangan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055812" y="4495800"/>
            <a:ext cx="6477000" cy="1477328"/>
          </a:xfrm>
          <a:prstGeom prst="rect">
            <a:avLst/>
          </a:prstGeom>
          <a:solidFill>
            <a:schemeClr val="bg1"/>
          </a:solidFill>
          <a:ln w="9525">
            <a:solidFill>
              <a:srgbClr val="FFCCFF"/>
            </a:solidFill>
            <a:miter lim="800000"/>
            <a:headEnd/>
            <a:tailEnd/>
          </a:ln>
          <a:effectLst>
            <a:outerShdw dist="107763" dir="18900000" algn="ctr" rotWithShape="0">
              <a:srgbClr val="FFCCFF"/>
            </a:outerShdw>
          </a:effectLst>
        </p:spPr>
        <p:txBody>
          <a:bodyPr>
            <a:spAutoFit/>
          </a:bodyPr>
          <a:lstStyle/>
          <a:p>
            <a:pPr marL="282575" indent="-282575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L-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sistein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282575" indent="-282575">
              <a:buFontTx/>
              <a:buChar char="•"/>
            </a:pP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dari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bulu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hewan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/</a:t>
            </a: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unggas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atau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manusia</a:t>
            </a:r>
            <a:endParaRPr lang="en-US" dirty="0">
              <a:solidFill>
                <a:srgbClr val="996633"/>
              </a:solidFill>
              <a:latin typeface="Comic Sans MS" pitchFamily="66" charset="0"/>
            </a:endParaRPr>
          </a:p>
          <a:p>
            <a:pPr marL="282575" indent="-282575">
              <a:buFontTx/>
              <a:buChar char="•"/>
            </a:pP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bahan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pengembang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adonan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, </a:t>
            </a: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bahan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dasar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pembuatan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 flavor </a:t>
            </a: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daging</a:t>
            </a:r>
            <a:endParaRPr lang="en-US" dirty="0">
              <a:solidFill>
                <a:srgbClr val="996633"/>
              </a:solidFill>
              <a:latin typeface="Comic Sans MS" pitchFamily="66" charset="0"/>
            </a:endParaRPr>
          </a:p>
          <a:p>
            <a:pPr marL="282575" indent="-282575">
              <a:buFontTx/>
              <a:buChar char="•"/>
            </a:pP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tepung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, </a:t>
            </a: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produk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roti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, </a:t>
            </a: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bumbu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dan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perisa</a:t>
            </a:r>
            <a:endParaRPr lang="en-US" dirty="0">
              <a:solidFill>
                <a:srgbClr val="996633"/>
              </a:solidFill>
              <a:latin typeface="Comic Sans MS" pitchFamily="66" charset="0"/>
            </a:endParaRPr>
          </a:p>
        </p:txBody>
      </p:sp>
      <p:pic>
        <p:nvPicPr>
          <p:cNvPr id="2053" name="Picture 5" descr="http://i01.i.aliimg.com/photo/v0/170366827/Triple_Pressed_Stearic_Acid_For_Rubb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2" y="3481864"/>
            <a:ext cx="2336800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theorganicprepper.ca/wp-content/uploads/2013/04/oplcyste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21" y="2743200"/>
            <a:ext cx="1611391" cy="24050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16832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content.xx.fbcdn.net/hphotos-xap1/v/t1.0-9/264248_286476501467068_480599090_n.jpg?oh=75ef34b485dfe56b6aabb54b2dd55c35&amp;oe=56F533B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2" y="304800"/>
            <a:ext cx="8321282" cy="624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19687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20657569"/>
              </p:ext>
            </p:extLst>
          </p:nvPr>
        </p:nvGraphicFramePr>
        <p:xfrm>
          <a:off x="303212" y="304801"/>
          <a:ext cx="11582400" cy="6582229"/>
        </p:xfrm>
        <a:graphic>
          <a:graphicData uri="http://schemas.openxmlformats.org/drawingml/2006/table">
            <a:tbl>
              <a:tblPr/>
              <a:tblGrid>
                <a:gridCol w="533400"/>
                <a:gridCol w="1860296"/>
                <a:gridCol w="3626104"/>
                <a:gridCol w="2514600"/>
                <a:gridCol w="3048000"/>
              </a:tblGrid>
              <a:tr h="767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No.</a:t>
                      </a:r>
                      <a:endParaRPr kumimoji="0" lang="id-ID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Nama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bahan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dan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kode</a:t>
                      </a:r>
                      <a:endParaRPr kumimoji="0" lang="id-ID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Asal/pembuatan</a:t>
                      </a: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Fungsi</a:t>
                      </a: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Contoh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produk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yang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menggunakan</a:t>
                      </a:r>
                      <a:endParaRPr kumimoji="0" lang="id-ID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117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Potasium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nitrat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(E252)</a:t>
                      </a:r>
                      <a:endParaRPr kumimoji="0" lang="id-ID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Dapat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dibuat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dari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limbah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hewani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atau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sayuran</a:t>
                      </a:r>
                      <a:endParaRPr kumimoji="0" lang="id-ID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Pengawet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,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kuring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,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mempertahankan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warna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daging</a:t>
                      </a:r>
                      <a:endParaRPr kumimoji="0" lang="id-ID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Sosis, ham, Dutch Cheese</a:t>
                      </a: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1136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2a</a:t>
                      </a: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L-(+)-asam tartarat (E334)</a:t>
                      </a: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Kebanyakan sebagai hasil samping industri wine</a:t>
                      </a: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Antioksidan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,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pemberi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rasa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asam</a:t>
                      </a:r>
                      <a:endParaRPr kumimoji="0" lang="id-ID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Produk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susu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beku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, jelly, bakery,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minuman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,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tepung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telur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,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dll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</a:t>
                      </a:r>
                      <a:endParaRPr kumimoji="0" lang="id-ID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1991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2b</a:t>
                      </a: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Turunan-turunan asam tartarat E335, E336, E337, E353 (dari E334). Cream of tartar</a:t>
                      </a: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Dapat berasal dari hasil samping industri wine.</a:t>
                      </a: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antioksidan, buffer, pengemulsi, dll</a:t>
                      </a: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sama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dengan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diatas</a:t>
                      </a:r>
                      <a:endParaRPr kumimoji="0" lang="id-ID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1330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Gliserol/gliserin (E422)</a:t>
                      </a: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Hasil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samping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pembuatan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sabun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,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lilin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dan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asam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lemak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dari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minyak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lemak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(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dapat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berasal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dari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lemak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hewani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)</a:t>
                      </a:r>
                      <a:endParaRPr kumimoji="0" lang="id-ID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pelarut flavor, menjaga kelembaban (humektan), plasticizer pada pengemas</a:t>
                      </a:r>
                      <a:endParaRPr kumimoji="0" lang="id-ID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Bahan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coating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untuk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daging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,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keju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, cake, desserts,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dll</a:t>
                      </a:r>
                      <a:endParaRPr kumimoji="0" lang="id-ID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22568" name="Rectangle 1"/>
          <p:cNvSpPr>
            <a:spLocks noChangeArrowheads="1"/>
          </p:cNvSpPr>
          <p:nvPr/>
        </p:nvSpPr>
        <p:spPr bwMode="auto">
          <a:xfrm>
            <a:off x="-19030227" y="1438553"/>
            <a:ext cx="36223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025977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647600952"/>
              </p:ext>
            </p:extLst>
          </p:nvPr>
        </p:nvGraphicFramePr>
        <p:xfrm>
          <a:off x="2031471" y="72037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059017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35267392"/>
              </p:ext>
            </p:extLst>
          </p:nvPr>
        </p:nvGraphicFramePr>
        <p:xfrm>
          <a:off x="150812" y="228600"/>
          <a:ext cx="11887200" cy="6532880"/>
        </p:xfrm>
        <a:graphic>
          <a:graphicData uri="http://schemas.openxmlformats.org/drawingml/2006/table">
            <a:tbl>
              <a:tblPr/>
              <a:tblGrid>
                <a:gridCol w="466224"/>
                <a:gridCol w="1864895"/>
                <a:gridCol w="4429125"/>
                <a:gridCol w="2797342"/>
                <a:gridCol w="2329614"/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Asam lemak dan turunannya, E430, E431, E433, E434, E435, E436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Dapat berasal dari turunan hasil hidrolisis lemak hewani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Pengemulsi, penstabil, E343:antibusa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Produk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roti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dan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cake,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donat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,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produk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susu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: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es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krim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, desserts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beku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;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minuman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,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dll</a:t>
                      </a: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177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Pengemulsi yang dibuat dari gliserol dan/atau asam lemak (E470 - E495)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Dapat dibuat dari hasil hidrolisis lemak hewani untuk menghasilkan gliserol dan asam lemak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Pengemulsi, penstabil, pengental, pemodifikasi tekstur, pelapis, plasticizer, dll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Snacks,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margarin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, desserts,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coklat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, cake,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puding</a:t>
                      </a: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Edible bone phosphate (E542)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Dibuat dari tulang hewan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Anti caking agent, suplemen mineral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Makanan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suplemen</a:t>
                      </a: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Asam stearat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Dapat dibuat dari lemak hewani walaupun secara komersil dibuat secara sintetik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Anticacking agent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 </a:t>
                      </a: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L-sistein E920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Dapat dibuat dari bulu hewan/unggas dan di Cina dibuat dari bulu manusia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Bahan pengembang adonan, bahan dasar pembuatan flavor daging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Tepung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dan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produk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roti,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bumbu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dan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perisa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(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flavor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)</a:t>
                      </a: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9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Wine vinegar dan spirit vinegar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Masing-masing dibuat dari wine dan distilled beverages (minuman keras)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pemberi flavor</a:t>
                      </a:r>
                      <a:endParaRPr kumimoji="0" lang="id-ID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bumbu-bumbu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,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saus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, salad</a:t>
                      </a: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26888" marR="268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124080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1522413" y="0"/>
            <a:ext cx="2479675" cy="750888"/>
            <a:chOff x="3515" y="384"/>
            <a:chExt cx="1562" cy="473"/>
          </a:xfrm>
        </p:grpSpPr>
        <p:sp>
          <p:nvSpPr>
            <p:cNvPr id="40963" name="WordArt 3"/>
            <p:cNvSpPr>
              <a:spLocks noChangeArrowheads="1" noChangeShapeType="1" noTextEdit="1"/>
            </p:cNvSpPr>
            <p:nvPr/>
          </p:nvSpPr>
          <p:spPr bwMode="auto">
            <a:xfrm>
              <a:off x="3515" y="384"/>
              <a:ext cx="1562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d-ID" sz="3600" kern="10">
                  <a:ln w="12700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/>
                    </a:outerShdw>
                  </a:effectLst>
                  <a:latin typeface="Arial Black"/>
                </a:rPr>
                <a:t>Implikasi Teknologi Pangan</a:t>
              </a:r>
            </a:p>
          </p:txBody>
        </p:sp>
        <p:sp>
          <p:nvSpPr>
            <p:cNvPr id="40964" name="Text Box 4"/>
            <p:cNvSpPr txBox="1">
              <a:spLocks noChangeArrowheads="1"/>
            </p:cNvSpPr>
            <p:nvPr/>
          </p:nvSpPr>
          <p:spPr bwMode="auto">
            <a:xfrm>
              <a:off x="3696" y="624"/>
              <a:ext cx="1200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CC66FF"/>
                  </a:solidFill>
                  <a:latin typeface="Comic Sans MS" pitchFamily="66" charset="0"/>
                </a:rPr>
                <a:t>Dalam hal</a:t>
              </a:r>
              <a:endParaRPr lang="en-US"/>
            </a:p>
          </p:txBody>
        </p:sp>
      </p:grp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522412" y="3397250"/>
            <a:ext cx="5410200" cy="2363724"/>
          </a:xfrm>
          <a:prstGeom prst="rect">
            <a:avLst/>
          </a:prstGeom>
          <a:solidFill>
            <a:schemeClr val="bg1"/>
          </a:solidFill>
          <a:ln w="9525">
            <a:solidFill>
              <a:srgbClr val="FFFFCC"/>
            </a:solidFill>
            <a:miter lim="800000"/>
            <a:headEnd/>
            <a:tailEnd/>
          </a:ln>
          <a:effectLst>
            <a:outerShdw dist="107763" dir="18900000" algn="ctr" rotWithShape="0">
              <a:srgbClr val="FFFFCC"/>
            </a:outerShdw>
          </a:effectLst>
        </p:spPr>
        <p:txBody>
          <a:bodyPr>
            <a:spAutoFit/>
          </a:bodyPr>
          <a:lstStyle/>
          <a:p>
            <a:pPr marL="282575" indent="-282575">
              <a:spcBef>
                <a:spcPct val="30000"/>
              </a:spcBef>
            </a:pP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Pelarut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marL="282575" indent="-282575">
              <a:spcBef>
                <a:spcPct val="30000"/>
              </a:spcBef>
              <a:buFontTx/>
              <a:buChar char="•"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biasanya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ethanol,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gliserol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marL="282575" indent="-282575">
              <a:spcBef>
                <a:spcPct val="30000"/>
              </a:spcBef>
              <a:buFontTx/>
              <a:buChar char="•"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diganti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dengan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propilen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glikol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marL="282575" indent="-282575">
              <a:spcBef>
                <a:spcPct val="30000"/>
              </a:spcBef>
              <a:buFontTx/>
              <a:buChar char="•"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toksisitas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propilen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glikol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tidak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lebih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baik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dari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alkohol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marL="282575" indent="-282575">
              <a:spcBef>
                <a:spcPct val="30000"/>
              </a:spcBef>
              <a:buFontTx/>
              <a:buChar char="•"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gliserol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sebagai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pelarut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tidak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boleh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berasal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dari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hasil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hidrolisis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lemak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hewani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1979612" y="1219200"/>
            <a:ext cx="4114800" cy="114300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3AF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0967" name="WordArt 7"/>
          <p:cNvSpPr>
            <a:spLocks noChangeArrowheads="1" noChangeShapeType="1" noTextEdit="1"/>
          </p:cNvSpPr>
          <p:nvPr/>
        </p:nvSpPr>
        <p:spPr bwMode="auto">
          <a:xfrm>
            <a:off x="2116137" y="1346200"/>
            <a:ext cx="3841750" cy="88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F6F000"/>
                  </a:outerShdw>
                </a:effectLst>
                <a:latin typeface="Lucida Calligraphy"/>
              </a:rPr>
              <a:t>Flavorings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6475412" y="457200"/>
            <a:ext cx="3886200" cy="3416320"/>
          </a:xfrm>
          <a:prstGeom prst="rect">
            <a:avLst/>
          </a:prstGeom>
          <a:solidFill>
            <a:schemeClr val="bg1"/>
          </a:solidFill>
          <a:ln w="9525">
            <a:solidFill>
              <a:srgbClr val="FFCCFF"/>
            </a:solidFill>
            <a:miter lim="800000"/>
            <a:headEnd/>
            <a:tailEnd/>
          </a:ln>
          <a:effectLst>
            <a:outerShdw dist="107763" dir="18900000" algn="ctr" rotWithShape="0">
              <a:srgbClr val="FFCCFF"/>
            </a:outerShdw>
          </a:effectLst>
        </p:spPr>
        <p:txBody>
          <a:bodyPr>
            <a:spAutoFit/>
          </a:bodyPr>
          <a:lstStyle/>
          <a:p>
            <a:pPr marL="282575" indent="-282575" algn="r"/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Flavor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daging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marL="282575" indent="-282575" algn="r">
              <a:buFontTx/>
              <a:buChar char="•"/>
            </a:pPr>
            <a:r>
              <a:rPr lang="en-US" dirty="0" err="1">
                <a:solidFill>
                  <a:srgbClr val="7030A0"/>
                </a:solidFill>
                <a:latin typeface="Comic Sans MS" pitchFamily="66" charset="0"/>
              </a:rPr>
              <a:t>ekstrak</a:t>
            </a:r>
            <a:r>
              <a:rPr lang="en-US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omic Sans MS" pitchFamily="66" charset="0"/>
              </a:rPr>
              <a:t>daging</a:t>
            </a:r>
            <a:r>
              <a:rPr lang="en-US" dirty="0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  <a:p>
            <a:pPr marL="282575" indent="-282575" algn="r"/>
            <a:r>
              <a:rPr lang="en-US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Flavor dairy (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produk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olahan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susu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)</a:t>
            </a:r>
          </a:p>
          <a:p>
            <a:pPr marL="282575" indent="-282575" algn="r">
              <a:buFontTx/>
              <a:buChar char="•"/>
            </a:pPr>
            <a:r>
              <a:rPr lang="en-US" dirty="0" err="1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asal</a:t>
            </a:r>
            <a:r>
              <a:rPr lang="en-US" dirty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asam</a:t>
            </a:r>
            <a:r>
              <a:rPr lang="en-US" dirty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lemak</a:t>
            </a:r>
            <a:endParaRPr lang="en-US" dirty="0">
              <a:solidFill>
                <a:srgbClr val="7030A0"/>
              </a:solidFill>
              <a:latin typeface="Comic Sans MS" pitchFamily="66" charset="0"/>
              <a:sym typeface="Wingdings" pitchFamily="2" charset="2"/>
            </a:endParaRPr>
          </a:p>
          <a:p>
            <a:pPr marL="282575" indent="-282575" algn="r">
              <a:buFontTx/>
              <a:buChar char="•"/>
            </a:pPr>
            <a:r>
              <a:rPr lang="en-US" dirty="0" err="1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sumber</a:t>
            </a:r>
            <a:r>
              <a:rPr lang="en-US" dirty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enzim</a:t>
            </a:r>
            <a:endParaRPr lang="en-US" dirty="0">
              <a:solidFill>
                <a:srgbClr val="7030A0"/>
              </a:solidFill>
              <a:latin typeface="Comic Sans MS" pitchFamily="66" charset="0"/>
              <a:sym typeface="Wingdings" pitchFamily="2" charset="2"/>
            </a:endParaRPr>
          </a:p>
          <a:p>
            <a:pPr marL="282575" indent="-282575" algn="r"/>
            <a:r>
              <a:rPr lang="en-US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Flavor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buah-buahan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dan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bunga-bungaan</a:t>
            </a:r>
            <a:endParaRPr lang="en-US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marL="282575" indent="-282575" algn="r">
              <a:buFontTx/>
              <a:buChar char="•"/>
            </a:pPr>
            <a:r>
              <a:rPr lang="en-US" dirty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fusel oil  </a:t>
            </a:r>
            <a:r>
              <a:rPr lang="en-US" dirty="0" err="1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hasil</a:t>
            </a:r>
            <a:r>
              <a:rPr lang="en-US" dirty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samping</a:t>
            </a:r>
            <a:r>
              <a:rPr lang="en-US" dirty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industri</a:t>
            </a:r>
            <a:r>
              <a:rPr lang="en-US" dirty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minuman</a:t>
            </a:r>
            <a:r>
              <a:rPr lang="en-US" dirty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beralkohol</a:t>
            </a:r>
            <a:endParaRPr lang="en-US" dirty="0">
              <a:solidFill>
                <a:srgbClr val="7030A0"/>
              </a:solidFill>
              <a:latin typeface="Comic Sans MS" pitchFamily="66" charset="0"/>
              <a:sym typeface="Wingdings" pitchFamily="2" charset="2"/>
            </a:endParaRPr>
          </a:p>
          <a:p>
            <a:pPr marL="282575" indent="-282575" algn="r"/>
            <a:endParaRPr lang="en-US" dirty="0">
              <a:solidFill>
                <a:srgbClr val="CC66FF"/>
              </a:solidFill>
              <a:latin typeface="Comic Sans MS" pitchFamily="66" charset="0"/>
              <a:sym typeface="Wingdings" pitchFamily="2" charset="2"/>
            </a:endParaRPr>
          </a:p>
          <a:p>
            <a:pPr marL="282575" indent="-282575" algn="r"/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Seluruh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bahan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dasar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harus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halal</a:t>
            </a:r>
            <a:endParaRPr lang="en-US" b="1" dirty="0">
              <a:solidFill>
                <a:srgbClr val="C00000"/>
              </a:solidFill>
              <a:latin typeface="Comic Sans MS" pitchFamily="66" charset="0"/>
              <a:sym typeface="Wingdings" pitchFamily="2" charset="2"/>
            </a:endParaRPr>
          </a:p>
        </p:txBody>
      </p:sp>
      <p:graphicFrame>
        <p:nvGraphicFramePr>
          <p:cNvPr id="40969" name="Object 9"/>
          <p:cNvGraphicFramePr>
            <a:graphicFrameLocks noChangeAspect="1"/>
          </p:cNvGraphicFramePr>
          <p:nvPr/>
        </p:nvGraphicFramePr>
        <p:xfrm>
          <a:off x="7313612" y="5534026"/>
          <a:ext cx="2971800" cy="1108075"/>
        </p:xfrm>
        <a:graphic>
          <a:graphicData uri="http://schemas.openxmlformats.org/presentationml/2006/ole">
            <p:oleObj spid="_x0000_s3092" name="Photo Editor Photo" r:id="rId3" imgW="1305107" imgH="504762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428967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128837" y="1981200"/>
            <a:ext cx="7924800" cy="41211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CC"/>
            </a:solidFill>
            <a:miter lim="800000"/>
            <a:headEnd/>
            <a:tailEnd/>
          </a:ln>
          <a:effectLst>
            <a:outerShdw dist="107763" dir="18900000" algn="ctr" rotWithShape="0">
              <a:srgbClr val="FFFFCC"/>
            </a:outerShdw>
          </a:effectLst>
        </p:spPr>
        <p:txBody>
          <a:bodyPr>
            <a:spAutoFit/>
          </a:bodyPr>
          <a:lstStyle/>
          <a:p>
            <a:pPr marL="282575" indent="-282575">
              <a:spcBef>
                <a:spcPct val="30000"/>
              </a:spcBef>
            </a:pPr>
            <a:r>
              <a:rPr lang="en-US" sz="3200" dirty="0">
                <a:solidFill>
                  <a:srgbClr val="C00000"/>
                </a:solidFill>
                <a:latin typeface="Comic Sans MS" pitchFamily="66" charset="0"/>
              </a:rPr>
              <a:t>Good Manufacturing practices IOFI</a:t>
            </a:r>
            <a:r>
              <a:rPr lang="en-US" sz="2600" dirty="0">
                <a:solidFill>
                  <a:srgbClr val="C00000"/>
                </a:solidFill>
                <a:latin typeface="Comic Sans MS" pitchFamily="66" charset="0"/>
              </a:rPr>
              <a:t> (International Organization of Flavor Industry) </a:t>
            </a:r>
          </a:p>
          <a:p>
            <a:pPr marL="282575" indent="-282575">
              <a:spcBef>
                <a:spcPct val="30000"/>
              </a:spcBef>
              <a:buFontTx/>
              <a:buChar char="•"/>
            </a:pP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Tidak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boleh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menggunakan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ingredient yang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berasal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dari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hewan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marL="282575" indent="-282575">
              <a:spcBef>
                <a:spcPct val="30000"/>
              </a:spcBef>
              <a:buFontTx/>
              <a:buChar char="•"/>
            </a:pP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Etanol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tidak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boleh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ditambahkan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secara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sengaja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dalam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jumlah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berapapun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marL="282575" indent="-282575">
              <a:spcBef>
                <a:spcPct val="30000"/>
              </a:spcBef>
              <a:buFontTx/>
              <a:buChar char="•"/>
            </a:pP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Bahan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dasar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mengandung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alkohol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berasal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dari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proses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fermentasi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alkohol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seperti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cognag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oil, fusel oil,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tidak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boleh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digunakan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41990" name="Group 6"/>
          <p:cNvGrpSpPr>
            <a:grpSpLocks/>
          </p:cNvGrpSpPr>
          <p:nvPr/>
        </p:nvGrpSpPr>
        <p:grpSpPr bwMode="auto">
          <a:xfrm>
            <a:off x="4722812" y="457200"/>
            <a:ext cx="3429000" cy="762000"/>
            <a:chOff x="2016" y="240"/>
            <a:chExt cx="2592" cy="720"/>
          </a:xfrm>
        </p:grpSpPr>
        <p:sp>
          <p:nvSpPr>
            <p:cNvPr id="41991" name="AutoShape 7"/>
            <p:cNvSpPr>
              <a:spLocks noChangeArrowheads="1"/>
            </p:cNvSpPr>
            <p:nvPr/>
          </p:nvSpPr>
          <p:spPr bwMode="auto">
            <a:xfrm>
              <a:off x="2016" y="240"/>
              <a:ext cx="2592" cy="720"/>
            </a:xfrm>
            <a:prstGeom prst="plaque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3AF4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99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102" y="320"/>
              <a:ext cx="2420" cy="5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d-ID" sz="3600" kern="1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3366FF"/>
                      </a:gs>
                      <a:gs pos="12500">
                        <a:srgbClr val="01A78F"/>
                      </a:gs>
                      <a:gs pos="25000">
                        <a:srgbClr val="FFFF00"/>
                      </a:gs>
                      <a:gs pos="37500">
                        <a:srgbClr val="FF6633"/>
                      </a:gs>
                      <a:gs pos="50000">
                        <a:srgbClr val="FF3399"/>
                      </a:gs>
                      <a:gs pos="62500">
                        <a:srgbClr val="FF6633"/>
                      </a:gs>
                      <a:gs pos="75000">
                        <a:srgbClr val="FFFF00"/>
                      </a:gs>
                      <a:gs pos="875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F6F000"/>
                    </a:outerShdw>
                  </a:effectLst>
                  <a:latin typeface="Lucida Calligraphy"/>
                </a:rPr>
                <a:t>Flavorings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8911222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809751" y="381001"/>
            <a:ext cx="1905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CC66FF"/>
                </a:solidFill>
                <a:latin typeface="Comic Sans MS" pitchFamily="66" charset="0"/>
              </a:rPr>
              <a:t>Dalam</a:t>
            </a:r>
            <a:r>
              <a:rPr lang="en-US" dirty="0">
                <a:solidFill>
                  <a:srgbClr val="CC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CC66FF"/>
                </a:solidFill>
                <a:latin typeface="Comic Sans MS" pitchFamily="66" charset="0"/>
              </a:rPr>
              <a:t>hal</a:t>
            </a:r>
            <a:endParaRPr lang="en-US" dirty="0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522412" y="1447800"/>
            <a:ext cx="9144000" cy="5189538"/>
          </a:xfrm>
          <a:prstGeom prst="rect">
            <a:avLst/>
          </a:prstGeom>
          <a:solidFill>
            <a:schemeClr val="bg1"/>
          </a:solidFill>
          <a:ln w="9525">
            <a:solidFill>
              <a:srgbClr val="FFFFCC"/>
            </a:solidFill>
            <a:miter lim="800000"/>
            <a:headEnd/>
            <a:tailEnd/>
          </a:ln>
          <a:effectLst>
            <a:outerShdw dist="107763" dir="18900000" algn="ctr" rotWithShape="0">
              <a:srgbClr val="FFFFCC"/>
            </a:outerShdw>
          </a:effectLst>
        </p:spPr>
        <p:txBody>
          <a:bodyPr>
            <a:spAutoFit/>
          </a:bodyPr>
          <a:lstStyle/>
          <a:p>
            <a:pPr marL="669925" indent="-387350">
              <a:spcBef>
                <a:spcPct val="30000"/>
              </a:spcBef>
            </a:pPr>
            <a:r>
              <a:rPr lang="en-US" dirty="0" err="1">
                <a:solidFill>
                  <a:srgbClr val="996633"/>
                </a:solidFill>
                <a:latin typeface="Comic Sans MS" pitchFamily="66" charset="0"/>
              </a:rPr>
              <a:t>Lanjutan</a:t>
            </a:r>
            <a:r>
              <a:rPr lang="en-US" dirty="0">
                <a:solidFill>
                  <a:srgbClr val="996633"/>
                </a:solidFill>
                <a:latin typeface="Comic Sans MS" pitchFamily="66" charset="0"/>
              </a:rPr>
              <a:t> GMP IOFI</a:t>
            </a:r>
            <a:endParaRPr lang="en-US" sz="2600" dirty="0">
              <a:solidFill>
                <a:srgbClr val="996633"/>
              </a:solidFill>
              <a:latin typeface="Comic Sans MS" pitchFamily="66" charset="0"/>
            </a:endParaRPr>
          </a:p>
          <a:p>
            <a:pPr marL="669925" indent="-387350">
              <a:spcBef>
                <a:spcPct val="30000"/>
              </a:spcBef>
              <a:buFontTx/>
              <a:buChar char="•"/>
            </a:pP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Etanol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digunakan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sebagai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solven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pengekstrak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untuk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natural flavorings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harus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dihilangkan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sampai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serendah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mungkin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sisanya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(to the lowest level technologically possible)</a:t>
            </a:r>
          </a:p>
          <a:p>
            <a:pPr marL="669925" indent="-387350">
              <a:spcBef>
                <a:spcPct val="30000"/>
              </a:spcBef>
              <a:buFontTx/>
              <a:buChar char="•"/>
            </a:pP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Etanol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secara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alami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terdapat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dalam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bahan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dasar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(jus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buah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minyak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atsiri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dsb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)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adalah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sesuatu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tidak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dapat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dihindari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dan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dapat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ditoleransi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keberadaaannya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669925" indent="-387350">
              <a:spcBef>
                <a:spcPct val="30000"/>
              </a:spcBef>
              <a:buFontTx/>
              <a:buChar char="•"/>
            </a:pP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Perisa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ditujukan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untuk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pembuatan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pangan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halal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tidak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boleh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mengandung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etanol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lebih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dari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0.05% (500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ppm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)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IOFI Exp 76/8, 1995-02-20).</a:t>
            </a:r>
          </a:p>
        </p:txBody>
      </p:sp>
      <p:grpSp>
        <p:nvGrpSpPr>
          <p:cNvPr id="43014" name="Group 6"/>
          <p:cNvGrpSpPr>
            <a:grpSpLocks/>
          </p:cNvGrpSpPr>
          <p:nvPr/>
        </p:nvGrpSpPr>
        <p:grpSpPr bwMode="auto">
          <a:xfrm>
            <a:off x="4722812" y="457200"/>
            <a:ext cx="3429000" cy="762000"/>
            <a:chOff x="2016" y="240"/>
            <a:chExt cx="2592" cy="720"/>
          </a:xfrm>
        </p:grpSpPr>
        <p:sp>
          <p:nvSpPr>
            <p:cNvPr id="43015" name="AutoShape 7"/>
            <p:cNvSpPr>
              <a:spLocks noChangeArrowheads="1"/>
            </p:cNvSpPr>
            <p:nvPr/>
          </p:nvSpPr>
          <p:spPr bwMode="auto">
            <a:xfrm>
              <a:off x="2016" y="240"/>
              <a:ext cx="2592" cy="720"/>
            </a:xfrm>
            <a:prstGeom prst="plaque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3AF4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3016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102" y="320"/>
              <a:ext cx="2420" cy="5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d-ID" sz="3600" kern="1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3366FF"/>
                      </a:gs>
                      <a:gs pos="12500">
                        <a:srgbClr val="01A78F"/>
                      </a:gs>
                      <a:gs pos="25000">
                        <a:srgbClr val="FFFF00"/>
                      </a:gs>
                      <a:gs pos="37500">
                        <a:srgbClr val="FF6633"/>
                      </a:gs>
                      <a:gs pos="50000">
                        <a:srgbClr val="FF3399"/>
                      </a:gs>
                      <a:gs pos="62500">
                        <a:srgbClr val="FF6633"/>
                      </a:gs>
                      <a:gs pos="75000">
                        <a:srgbClr val="FFFF00"/>
                      </a:gs>
                      <a:gs pos="875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F6F000"/>
                    </a:outerShdw>
                  </a:effectLst>
                  <a:latin typeface="Lucida Calligraphy"/>
                </a:rPr>
                <a:t>Flavorings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072842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586037" y="1677988"/>
            <a:ext cx="7010400" cy="4799012"/>
          </a:xfrm>
          <a:prstGeom prst="rect">
            <a:avLst/>
          </a:prstGeom>
          <a:solidFill>
            <a:schemeClr val="bg1"/>
          </a:solidFill>
          <a:ln w="9525">
            <a:solidFill>
              <a:srgbClr val="FFFFCC"/>
            </a:solidFill>
            <a:miter lim="800000"/>
            <a:headEnd/>
            <a:tailEnd/>
          </a:ln>
          <a:effectLst>
            <a:outerShdw dist="107763" dir="18900000" algn="ctr" rotWithShape="0">
              <a:srgbClr val="FFFFCC"/>
            </a:outerShdw>
          </a:effectLst>
        </p:spPr>
        <p:txBody>
          <a:bodyPr>
            <a:spAutoFit/>
          </a:bodyPr>
          <a:lstStyle/>
          <a:p>
            <a:pPr marL="385763" indent="-385763"/>
            <a:r>
              <a:rPr lang="en-US" sz="2800" dirty="0">
                <a:solidFill>
                  <a:schemeClr val="accent2"/>
                </a:solidFill>
                <a:latin typeface="Comic Sans MS" pitchFamily="66" charset="0"/>
              </a:rPr>
              <a:t>Acid protease</a:t>
            </a:r>
            <a:r>
              <a:rPr lang="en-US" sz="2800" dirty="0">
                <a:solidFill>
                  <a:srgbClr val="FF9966"/>
                </a:solidFill>
                <a:latin typeface="Comic Sans MS" pitchFamily="66" charset="0"/>
              </a:rPr>
              <a:t> </a:t>
            </a:r>
          </a:p>
          <a:p>
            <a:pPr marL="385763" indent="-385763">
              <a:buFont typeface="Wingdings" pitchFamily="2" charset="2"/>
              <a:buChar char="à"/>
            </a:pPr>
            <a:r>
              <a:rPr lang="en-US" sz="2800" dirty="0">
                <a:solidFill>
                  <a:srgbClr val="996633"/>
                </a:solidFill>
                <a:latin typeface="Comic Sans MS" pitchFamily="66" charset="0"/>
                <a:sym typeface="Wingdings" pitchFamily="2" charset="2"/>
              </a:rPr>
              <a:t> p</a:t>
            </a:r>
            <a:r>
              <a:rPr lang="en-US" sz="2800" dirty="0">
                <a:solidFill>
                  <a:srgbClr val="996633"/>
                </a:solidFill>
                <a:latin typeface="Comic Sans MS" pitchFamily="66" charset="0"/>
              </a:rPr>
              <a:t>orcine gastric </a:t>
            </a:r>
            <a:r>
              <a:rPr lang="en-US" sz="2800" dirty="0" err="1">
                <a:solidFill>
                  <a:srgbClr val="996633"/>
                </a:solidFill>
                <a:latin typeface="Comic Sans MS" pitchFamily="66" charset="0"/>
              </a:rPr>
              <a:t>mucose</a:t>
            </a:r>
            <a:r>
              <a:rPr lang="en-US" sz="2800" dirty="0">
                <a:solidFill>
                  <a:srgbClr val="996633"/>
                </a:solidFill>
                <a:latin typeface="Comic Sans MS" pitchFamily="66" charset="0"/>
              </a:rPr>
              <a:t>, </a:t>
            </a:r>
            <a:r>
              <a:rPr lang="en-US" sz="2800" dirty="0" err="1">
                <a:solidFill>
                  <a:srgbClr val="996633"/>
                </a:solidFill>
                <a:latin typeface="Comic Sans MS" pitchFamily="66" charset="0"/>
              </a:rPr>
              <a:t>abomasum</a:t>
            </a:r>
            <a:r>
              <a:rPr lang="en-US" sz="2800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996633"/>
                </a:solidFill>
                <a:latin typeface="Comic Sans MS" pitchFamily="66" charset="0"/>
              </a:rPr>
              <a:t>sapi</a:t>
            </a:r>
            <a:r>
              <a:rPr lang="en-US" sz="2800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996633"/>
                </a:solidFill>
                <a:latin typeface="Comic Sans MS" pitchFamily="66" charset="0"/>
              </a:rPr>
              <a:t>muda</a:t>
            </a:r>
            <a:r>
              <a:rPr lang="en-US" sz="2800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996633"/>
                </a:solidFill>
                <a:latin typeface="Comic Sans MS" pitchFamily="66" charset="0"/>
              </a:rPr>
              <a:t>dan</a:t>
            </a:r>
            <a:r>
              <a:rPr lang="en-US" sz="2800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996633"/>
                </a:solidFill>
                <a:latin typeface="Comic Sans MS" pitchFamily="66" charset="0"/>
              </a:rPr>
              <a:t>tua</a:t>
            </a:r>
            <a:r>
              <a:rPr lang="en-US" sz="2800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996633"/>
                </a:solidFill>
                <a:latin typeface="Comic Sans MS" pitchFamily="66" charset="0"/>
              </a:rPr>
              <a:t>atau</a:t>
            </a:r>
            <a:r>
              <a:rPr lang="en-US" sz="2800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996633"/>
                </a:solidFill>
                <a:latin typeface="Comic Sans MS" pitchFamily="66" charset="0"/>
              </a:rPr>
              <a:t>kambing</a:t>
            </a:r>
            <a:r>
              <a:rPr lang="en-US" sz="2800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996633"/>
                </a:solidFill>
                <a:latin typeface="Comic Sans MS" pitchFamily="66" charset="0"/>
              </a:rPr>
              <a:t>muda</a:t>
            </a:r>
            <a:endParaRPr lang="en-US" sz="2800" dirty="0">
              <a:solidFill>
                <a:srgbClr val="996633"/>
              </a:solidFill>
              <a:latin typeface="Comic Sans MS" pitchFamily="66" charset="0"/>
            </a:endParaRPr>
          </a:p>
          <a:p>
            <a:pPr marL="385763" indent="-385763"/>
            <a:r>
              <a:rPr lang="en-US" sz="2800" dirty="0">
                <a:solidFill>
                  <a:schemeClr val="accent2"/>
                </a:solidFill>
                <a:latin typeface="Comic Sans MS" pitchFamily="66" charset="0"/>
              </a:rPr>
              <a:t>Alpha amylase</a:t>
            </a:r>
            <a:endParaRPr lang="en-US" sz="2800" dirty="0">
              <a:solidFill>
                <a:schemeClr val="accent1"/>
              </a:solidFill>
              <a:latin typeface="Comic Sans MS" pitchFamily="66" charset="0"/>
            </a:endParaRPr>
          </a:p>
          <a:p>
            <a:pPr marL="385763" indent="-385763">
              <a:buFont typeface="Wingdings" pitchFamily="2" charset="2"/>
              <a:buChar char="à"/>
            </a:pP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pankreas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marL="385763" indent="-385763"/>
            <a:r>
              <a:rPr lang="en-US" sz="2800" dirty="0">
                <a:solidFill>
                  <a:schemeClr val="accent2"/>
                </a:solidFill>
                <a:latin typeface="Comic Sans MS" pitchFamily="66" charset="0"/>
              </a:rPr>
              <a:t>Lipase </a:t>
            </a:r>
            <a:r>
              <a:rPr lang="en-US" sz="2800" dirty="0">
                <a:solidFill>
                  <a:schemeClr val="accent2"/>
                </a:solidFill>
                <a:latin typeface="Comic Sans MS" pitchFamily="66" charset="0"/>
                <a:sym typeface="Wingdings" pitchFamily="2" charset="2"/>
              </a:rPr>
              <a:t> </a:t>
            </a:r>
            <a:endParaRPr lang="en-US" sz="2800" dirty="0">
              <a:solidFill>
                <a:srgbClr val="FF9966"/>
              </a:solidFill>
              <a:latin typeface="Comic Sans MS" pitchFamily="66" charset="0"/>
            </a:endParaRPr>
          </a:p>
          <a:p>
            <a:pPr marL="385763" indent="-385763">
              <a:buFont typeface="Wingdings" pitchFamily="2" charset="2"/>
              <a:buChar char="à"/>
            </a:pPr>
            <a:r>
              <a:rPr lang="en-US" sz="2800" dirty="0">
                <a:solidFill>
                  <a:srgbClr val="996633"/>
                </a:solidFill>
                <a:latin typeface="Comic Sans MS" pitchFamily="66" charset="0"/>
              </a:rPr>
              <a:t>fatty acid esterase </a:t>
            </a:r>
            <a:r>
              <a:rPr lang="en-US" sz="2800" dirty="0" err="1">
                <a:solidFill>
                  <a:srgbClr val="996633"/>
                </a:solidFill>
                <a:latin typeface="Comic Sans MS" pitchFamily="66" charset="0"/>
              </a:rPr>
              <a:t>dan</a:t>
            </a:r>
            <a:r>
              <a:rPr lang="en-US" sz="2800" dirty="0">
                <a:solidFill>
                  <a:srgbClr val="996633"/>
                </a:solidFill>
                <a:latin typeface="Comic Sans MS" pitchFamily="66" charset="0"/>
              </a:rPr>
              <a:t> carboxylic ester </a:t>
            </a:r>
            <a:r>
              <a:rPr lang="en-US" sz="2800" dirty="0" err="1">
                <a:solidFill>
                  <a:srgbClr val="996633"/>
                </a:solidFill>
                <a:latin typeface="Comic Sans MS" pitchFamily="66" charset="0"/>
              </a:rPr>
              <a:t>hydrolase</a:t>
            </a:r>
            <a:r>
              <a:rPr lang="en-US" sz="2800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sz="2800" dirty="0">
                <a:solidFill>
                  <a:srgbClr val="996633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800" dirty="0" err="1">
                <a:solidFill>
                  <a:srgbClr val="996633"/>
                </a:solidFill>
                <a:latin typeface="Comic Sans MS" pitchFamily="66" charset="0"/>
              </a:rPr>
              <a:t>pankreas</a:t>
            </a:r>
            <a:endParaRPr lang="en-US" sz="2800" dirty="0">
              <a:solidFill>
                <a:srgbClr val="996633"/>
              </a:solidFill>
              <a:latin typeface="Comic Sans MS" pitchFamily="66" charset="0"/>
            </a:endParaRPr>
          </a:p>
          <a:p>
            <a:pPr marL="385763" indent="-385763"/>
            <a:r>
              <a:rPr lang="en-US" sz="2800" dirty="0" err="1">
                <a:solidFill>
                  <a:schemeClr val="accent2"/>
                </a:solidFill>
                <a:latin typeface="Comic Sans MS" pitchFamily="66" charset="0"/>
              </a:rPr>
              <a:t>Triacylglicerol</a:t>
            </a:r>
            <a:r>
              <a:rPr lang="en-US" sz="2800" dirty="0">
                <a:solidFill>
                  <a:schemeClr val="accent2"/>
                </a:solidFill>
                <a:latin typeface="Comic Sans MS" pitchFamily="66" charset="0"/>
              </a:rPr>
              <a:t> lipase</a:t>
            </a:r>
            <a:r>
              <a:rPr lang="en-US" sz="2800" dirty="0">
                <a:solidFill>
                  <a:schemeClr val="accent1"/>
                </a:solidFill>
                <a:latin typeface="Comic Sans MS" pitchFamily="66" charset="0"/>
              </a:rPr>
              <a:t> </a:t>
            </a:r>
          </a:p>
          <a:p>
            <a:pPr marL="385763" indent="-385763">
              <a:buFont typeface="Wingdings" pitchFamily="2" charset="2"/>
              <a:buChar char="à"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jaringan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perut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sapi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dan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kambing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muda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babi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atau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jaringan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pankreatik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sapi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4038" name="WordArt 6"/>
          <p:cNvSpPr>
            <a:spLocks noChangeArrowheads="1" noChangeShapeType="1" noTextEdit="1"/>
          </p:cNvSpPr>
          <p:nvPr/>
        </p:nvSpPr>
        <p:spPr bwMode="auto">
          <a:xfrm>
            <a:off x="4037012" y="381000"/>
            <a:ext cx="4495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noFill/>
                  <a:round/>
                  <a:headEnd/>
                  <a:tailEnd/>
                </a:ln>
                <a:solidFill>
                  <a:srgbClr val="CC66FF"/>
                </a:solidFill>
                <a:effectLst>
                  <a:outerShdw dist="35921" dir="2700000" algn="ctr" rotWithShape="0">
                    <a:srgbClr val="66FFFF"/>
                  </a:outerShdw>
                </a:effectLst>
                <a:latin typeface="Lucida Calligraphy"/>
              </a:rPr>
              <a:t>Enzim Hewani</a:t>
            </a:r>
          </a:p>
        </p:txBody>
      </p:sp>
    </p:spTree>
    <p:extLst>
      <p:ext uri="{BB962C8B-B14F-4D97-AF65-F5344CB8AC3E}">
        <p14:creationId xmlns="" xmlns:p14="http://schemas.microsoft.com/office/powerpoint/2010/main" val="32037096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094412" y="2057400"/>
            <a:ext cx="4038600" cy="1809750"/>
          </a:xfrm>
          <a:prstGeom prst="rect">
            <a:avLst/>
          </a:prstGeom>
          <a:solidFill>
            <a:schemeClr val="bg1"/>
          </a:solidFill>
          <a:ln w="9525">
            <a:solidFill>
              <a:srgbClr val="FFCCFF"/>
            </a:solidFill>
            <a:miter lim="800000"/>
            <a:headEnd/>
            <a:tailEnd/>
          </a:ln>
          <a:effectLst>
            <a:outerShdw dist="107763" dir="18900000" algn="ctr" rotWithShape="0">
              <a:srgbClr val="FFCCFF"/>
            </a:outerShdw>
          </a:effectLst>
        </p:spPr>
        <p:txBody>
          <a:bodyPr>
            <a:spAutoFit/>
          </a:bodyPr>
          <a:lstStyle/>
          <a:p>
            <a:pPr marL="282575" indent="-282575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Produk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baru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dengan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enzim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hewan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marL="282575" indent="-282575">
              <a:buFontTx/>
              <a:buChar char="•"/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Turunan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Lesitin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marL="282575" indent="-282575">
              <a:buFontTx/>
              <a:buChar char="•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Fat substitutes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2360612" y="1752601"/>
            <a:ext cx="3276600" cy="4371975"/>
          </a:xfrm>
          <a:prstGeom prst="rect">
            <a:avLst/>
          </a:prstGeom>
          <a:solidFill>
            <a:schemeClr val="bg1"/>
          </a:solidFill>
          <a:ln w="9525">
            <a:solidFill>
              <a:srgbClr val="66FFFF"/>
            </a:solidFill>
            <a:miter lim="800000"/>
            <a:headEnd/>
            <a:tailEnd/>
          </a:ln>
          <a:effectLst>
            <a:outerShdw dist="107763" dir="189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chemeClr val="accent2"/>
                </a:solidFill>
                <a:latin typeface="Comic Sans MS" pitchFamily="66" charset="0"/>
              </a:rPr>
              <a:t>Protease </a:t>
            </a:r>
            <a:endParaRPr lang="en-US" sz="2800" dirty="0">
              <a:solidFill>
                <a:srgbClr val="FF9966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rgbClr val="996633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996633"/>
                </a:solidFill>
                <a:latin typeface="Comic Sans MS" pitchFamily="66" charset="0"/>
              </a:rPr>
              <a:t>rennet </a:t>
            </a:r>
            <a:r>
              <a:rPr lang="en-US" sz="2800" dirty="0" err="1">
                <a:solidFill>
                  <a:srgbClr val="996633"/>
                </a:solidFill>
                <a:latin typeface="Comic Sans MS" pitchFamily="66" charset="0"/>
              </a:rPr>
              <a:t>sapi</a:t>
            </a:r>
            <a:r>
              <a:rPr lang="en-US" sz="2800" dirty="0">
                <a:solidFill>
                  <a:srgbClr val="996633"/>
                </a:solidFill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chemeClr val="accent2"/>
                </a:solidFill>
                <a:latin typeface="Comic Sans MS" pitchFamily="66" charset="0"/>
              </a:rPr>
              <a:t>Serine protease</a:t>
            </a:r>
            <a:r>
              <a:rPr lang="en-US" sz="2800" dirty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carboxyl-acid types </a:t>
            </a:r>
          </a:p>
          <a:p>
            <a:pPr>
              <a:buFont typeface="Wingdings" pitchFamily="2" charset="2"/>
              <a:buChar char="à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mukosa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babi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chemeClr val="accent2"/>
                </a:solidFill>
                <a:latin typeface="Comic Sans MS" pitchFamily="66" charset="0"/>
              </a:rPr>
              <a:t>Pepsin</a:t>
            </a:r>
            <a:endParaRPr lang="en-US" sz="2800" dirty="0">
              <a:solidFill>
                <a:srgbClr val="FF9966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rgbClr val="996633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800" dirty="0" err="1">
                <a:solidFill>
                  <a:srgbClr val="996633"/>
                </a:solidFill>
                <a:latin typeface="Comic Sans MS" pitchFamily="66" charset="0"/>
              </a:rPr>
              <a:t>mukosa</a:t>
            </a:r>
            <a:r>
              <a:rPr lang="en-US" sz="2800" dirty="0">
                <a:solidFill>
                  <a:srgbClr val="996633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996633"/>
                </a:solidFill>
                <a:latin typeface="Comic Sans MS" pitchFamily="66" charset="0"/>
              </a:rPr>
              <a:t>babi</a:t>
            </a:r>
            <a:endParaRPr lang="en-US" sz="2800" dirty="0">
              <a:solidFill>
                <a:srgbClr val="996633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dirty="0" err="1">
                <a:solidFill>
                  <a:schemeClr val="accent2"/>
                </a:solidFill>
                <a:latin typeface="Comic Sans MS" pitchFamily="66" charset="0"/>
              </a:rPr>
              <a:t>Kimosin</a:t>
            </a:r>
            <a:r>
              <a:rPr lang="en-US" sz="2800" dirty="0">
                <a:solidFill>
                  <a:schemeClr val="accent2"/>
                </a:solidFill>
                <a:latin typeface="Comic Sans MS" pitchFamily="66" charset="0"/>
              </a:rPr>
              <a:t>/rennet</a:t>
            </a:r>
            <a:endParaRPr lang="en-US" sz="2800" dirty="0">
              <a:solidFill>
                <a:schemeClr val="accent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à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abomasum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sapi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4037012" y="381000"/>
            <a:ext cx="3581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noFill/>
                  <a:round/>
                  <a:headEnd/>
                  <a:tailEnd/>
                </a:ln>
                <a:solidFill>
                  <a:srgbClr val="CC66FF"/>
                </a:solidFill>
                <a:effectLst>
                  <a:outerShdw dist="35921" dir="2700000" algn="ctr" rotWithShape="0">
                    <a:srgbClr val="66FFFF"/>
                  </a:outerShdw>
                </a:effectLst>
                <a:latin typeface="Lucida Calligraphy"/>
              </a:rPr>
              <a:t>Enzim Hewani</a:t>
            </a:r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6551612" y="4343401"/>
            <a:ext cx="3048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3AF400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5794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2513012" y="2111375"/>
            <a:ext cx="2860530" cy="1798637"/>
          </a:xfrm>
          <a:prstGeom prst="rect">
            <a:avLst/>
          </a:prstGeom>
          <a:solidFill>
            <a:schemeClr val="bg1"/>
          </a:solidFill>
          <a:ln w="9525">
            <a:solidFill>
              <a:srgbClr val="66FFFF"/>
            </a:solidFill>
            <a:miter lim="800000"/>
            <a:headEnd/>
            <a:tailEnd/>
          </a:ln>
          <a:effectLst>
            <a:outerShdw dist="107763" dir="18900000" algn="ctr" rotWithShape="0">
              <a:srgbClr val="66FFFF"/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600" dirty="0">
                <a:solidFill>
                  <a:srgbClr val="FF0000"/>
                </a:solidFill>
                <a:latin typeface="Comic Sans MS" pitchFamily="66" charset="0"/>
              </a:rPr>
              <a:t>Media ?</a:t>
            </a:r>
          </a:p>
          <a:p>
            <a:pPr>
              <a:buFont typeface="Wingdings" pitchFamily="2" charset="2"/>
              <a:buNone/>
            </a:pP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Enzim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?</a:t>
            </a:r>
          </a:p>
          <a:p>
            <a:pPr>
              <a:buFont typeface="Wingdings" pitchFamily="2" charset="2"/>
              <a:buNone/>
            </a:pPr>
            <a:r>
              <a:rPr lang="en-US" sz="3600" dirty="0" err="1">
                <a:solidFill>
                  <a:schemeClr val="accent2"/>
                </a:solidFill>
                <a:latin typeface="Comic Sans MS" pitchFamily="66" charset="0"/>
              </a:rPr>
              <a:t>Proses</a:t>
            </a:r>
            <a:r>
              <a:rPr lang="en-US" sz="3600" dirty="0">
                <a:solidFill>
                  <a:schemeClr val="accent2"/>
                </a:solidFill>
                <a:latin typeface="Comic Sans MS" pitchFamily="66" charset="0"/>
              </a:rPr>
              <a:t> ?</a:t>
            </a:r>
          </a:p>
        </p:txBody>
      </p:sp>
      <p:sp>
        <p:nvSpPr>
          <p:cNvPr id="46087" name="WordArt 7"/>
          <p:cNvSpPr>
            <a:spLocks noChangeArrowheads="1" noChangeShapeType="1" noTextEdit="1"/>
          </p:cNvSpPr>
          <p:nvPr/>
        </p:nvSpPr>
        <p:spPr bwMode="auto">
          <a:xfrm>
            <a:off x="4037012" y="381000"/>
            <a:ext cx="4114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noFill/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66FFFF"/>
                  </a:outerShdw>
                </a:effectLst>
                <a:latin typeface="Lucida Calligraphy"/>
              </a:rPr>
              <a:t>Produk Fermentasi</a:t>
            </a:r>
          </a:p>
        </p:txBody>
      </p:sp>
      <p:pic>
        <p:nvPicPr>
          <p:cNvPr id="11266" name="Picture 2" descr="https://encrypted-tbn2.gstatic.com/images?q=tbn:ANd9GcS2BsYmfhNfojhnnuWIQgjryu0AEku8HGuUQS3T3Tt_FX1Z9Gx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2062161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ou.org/jewish_action/files/ferment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2" y="4267200"/>
            <a:ext cx="3342987" cy="22440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2478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fermentasi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9243192" cy="4525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Berasal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kata</a:t>
            </a:r>
            <a:r>
              <a:rPr lang="en-US" sz="2800" dirty="0" smtClean="0"/>
              <a:t> “ferment”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berarti</a:t>
            </a:r>
            <a:r>
              <a:rPr lang="en-US" sz="2800" dirty="0" smtClean="0"/>
              <a:t> </a:t>
            </a:r>
            <a:r>
              <a:rPr lang="en-US" sz="2800" dirty="0" err="1" smtClean="0"/>
              <a:t>buih</a:t>
            </a:r>
            <a:endParaRPr lang="en-US" sz="2800" dirty="0" smtClean="0"/>
          </a:p>
          <a:p>
            <a:r>
              <a:rPr lang="en-US" sz="2800" dirty="0" err="1" smtClean="0"/>
              <a:t>Fenomena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diamati</a:t>
            </a:r>
            <a:r>
              <a:rPr lang="en-US" sz="2800" dirty="0" smtClean="0"/>
              <a:t> L Pasteur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fermentasi</a:t>
            </a:r>
            <a:r>
              <a:rPr lang="en-US" sz="2800" dirty="0" smtClean="0"/>
              <a:t> </a:t>
            </a:r>
            <a:r>
              <a:rPr lang="en-US" sz="2800" dirty="0" err="1" smtClean="0"/>
              <a:t>spontan</a:t>
            </a:r>
            <a:r>
              <a:rPr lang="en-US" sz="2800" dirty="0" smtClean="0"/>
              <a:t> jus </a:t>
            </a:r>
            <a:r>
              <a:rPr lang="en-US" sz="2800" dirty="0" err="1" smtClean="0"/>
              <a:t>buah</a:t>
            </a:r>
            <a:r>
              <a:rPr lang="en-US" sz="2800" dirty="0" smtClean="0"/>
              <a:t> </a:t>
            </a:r>
            <a:r>
              <a:rPr lang="en-US" sz="2800" dirty="0" err="1" smtClean="0"/>
              <a:t>anggur</a:t>
            </a:r>
            <a:endParaRPr lang="en-US" sz="2800" dirty="0" smtClean="0"/>
          </a:p>
          <a:p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pengamatan</a:t>
            </a:r>
            <a:r>
              <a:rPr lang="en-US" sz="2800" dirty="0" smtClean="0"/>
              <a:t> </a:t>
            </a:r>
            <a:r>
              <a:rPr lang="en-US" sz="2800" dirty="0" err="1" smtClean="0"/>
              <a:t>fermentasi</a:t>
            </a:r>
            <a:r>
              <a:rPr lang="en-US" sz="2800" dirty="0" smtClean="0"/>
              <a:t> </a:t>
            </a:r>
            <a:r>
              <a:rPr lang="en-US" sz="2800" dirty="0" err="1" smtClean="0"/>
              <a:t>asam</a:t>
            </a:r>
            <a:r>
              <a:rPr lang="en-US" sz="2800" dirty="0" smtClean="0"/>
              <a:t> </a:t>
            </a:r>
            <a:r>
              <a:rPr lang="en-US" sz="2800" dirty="0" err="1" smtClean="0"/>
              <a:t>butirat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asam</a:t>
            </a:r>
            <a:r>
              <a:rPr lang="en-US" sz="2800" dirty="0" smtClean="0"/>
              <a:t> </a:t>
            </a:r>
            <a:r>
              <a:rPr lang="en-US" sz="2800" dirty="0" err="1" smtClean="0"/>
              <a:t>laktat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Pasteur </a:t>
            </a:r>
            <a:r>
              <a:rPr lang="en-US" sz="2800" dirty="0" err="1" smtClean="0"/>
              <a:t>mempunyai</a:t>
            </a:r>
            <a:r>
              <a:rPr lang="en-US" sz="2800" dirty="0" smtClean="0"/>
              <a:t> </a:t>
            </a:r>
            <a:r>
              <a:rPr lang="en-US" sz="2800" dirty="0" err="1" smtClean="0"/>
              <a:t>firasat</a:t>
            </a:r>
            <a:r>
              <a:rPr lang="en-US" sz="2800" dirty="0" smtClean="0"/>
              <a:t> </a:t>
            </a:r>
            <a:r>
              <a:rPr lang="en-US" sz="2800" dirty="0" err="1" smtClean="0"/>
              <a:t>adanya</a:t>
            </a:r>
            <a:r>
              <a:rPr lang="en-US" sz="2800" dirty="0" smtClean="0"/>
              <a:t> </a:t>
            </a:r>
            <a:r>
              <a:rPr lang="en-US" sz="2800" dirty="0" err="1" smtClean="0"/>
              <a:t>peranan</a:t>
            </a:r>
            <a:r>
              <a:rPr lang="en-US" sz="2800" dirty="0" smtClean="0"/>
              <a:t> </a:t>
            </a:r>
            <a:r>
              <a:rPr lang="en-US" sz="2800" dirty="0" err="1" smtClean="0"/>
              <a:t>mahluk</a:t>
            </a:r>
            <a:r>
              <a:rPr lang="en-US" sz="2800" dirty="0" smtClean="0"/>
              <a:t> </a:t>
            </a:r>
            <a:r>
              <a:rPr lang="en-US" sz="2800" dirty="0" err="1" smtClean="0"/>
              <a:t>halus</a:t>
            </a:r>
            <a:r>
              <a:rPr lang="en-US" sz="2800" dirty="0" smtClean="0"/>
              <a:t> yang </a:t>
            </a:r>
            <a:r>
              <a:rPr lang="en-US" sz="2800" dirty="0" err="1" smtClean="0"/>
              <a:t>sekarang</a:t>
            </a:r>
            <a:r>
              <a:rPr lang="en-US" sz="2800" dirty="0" smtClean="0"/>
              <a:t> </a:t>
            </a:r>
            <a:r>
              <a:rPr lang="en-US" sz="2800" dirty="0" err="1" smtClean="0"/>
              <a:t>dikenal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mikroorganisme</a:t>
            </a:r>
            <a:endParaRPr lang="en-US" sz="2800" dirty="0"/>
          </a:p>
        </p:txBody>
      </p:sp>
      <p:pic>
        <p:nvPicPr>
          <p:cNvPr id="37890" name="Picture 2" descr="http://cb.pbsstatic.com/l/29/8429/97809662084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0012" y="685800"/>
            <a:ext cx="2154811" cy="2514600"/>
          </a:xfrm>
          <a:prstGeom prst="rect">
            <a:avLst/>
          </a:prstGeom>
          <a:noFill/>
        </p:spPr>
      </p:pic>
      <p:sp>
        <p:nvSpPr>
          <p:cNvPr id="37892" name="AutoShape 4" descr="https://upload.wikimedia.org/wikipedia/commons/thumb/4/44/Louis_Pasteur_experiment.jpg/220px-Louis_Pasteur_experiment.jpg"/>
          <p:cNvSpPr>
            <a:spLocks noChangeAspect="1" noChangeArrowheads="1"/>
          </p:cNvSpPr>
          <p:nvPr/>
        </p:nvSpPr>
        <p:spPr bwMode="auto">
          <a:xfrm>
            <a:off x="207379" y="-144463"/>
            <a:ext cx="40629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AutoShape 6" descr="https://upload.wikimedia.org/wikipedia/commons/thumb/4/44/Louis_Pasteur_experiment.jpg/1024px-Louis_Pasteur_experiment.jpg"/>
          <p:cNvSpPr>
            <a:spLocks noChangeAspect="1" noChangeArrowheads="1"/>
          </p:cNvSpPr>
          <p:nvPr/>
        </p:nvSpPr>
        <p:spPr bwMode="auto">
          <a:xfrm>
            <a:off x="207379" y="-144463"/>
            <a:ext cx="40629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8" name="Picture 10" descr="http://giantsofscience.weebly.com/uploads/1/5/4/6/15469068/780682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2812" y="4724400"/>
            <a:ext cx="2637297" cy="144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18568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212" y="319088"/>
            <a:ext cx="6172202" cy="900112"/>
          </a:xfrm>
        </p:spPr>
        <p:txBody>
          <a:bodyPr/>
          <a:lstStyle/>
          <a:p>
            <a:r>
              <a:rPr lang="en-US" b="1" dirty="0" err="1" smtClean="0"/>
              <a:t>Suatu</a:t>
            </a:r>
            <a:r>
              <a:rPr lang="en-US" b="1" dirty="0" smtClean="0"/>
              <a:t> </a:t>
            </a:r>
            <a:r>
              <a:rPr lang="en-US" b="1" dirty="0" err="1" smtClean="0"/>
              <a:t>ketika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1015" y="1905000"/>
            <a:ext cx="3758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Fermentasi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094413" y="1752601"/>
            <a:ext cx="4875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Proses</a:t>
            </a:r>
            <a:r>
              <a:rPr lang="en-US" sz="3600" dirty="0" smtClean="0"/>
              <a:t> </a:t>
            </a:r>
            <a:r>
              <a:rPr lang="en-US" sz="3600" dirty="0" err="1" smtClean="0"/>
              <a:t>mikrobial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 smtClean="0"/>
              <a:t>karbohidrat</a:t>
            </a:r>
            <a:endParaRPr lang="en-US" sz="3600" dirty="0"/>
          </a:p>
        </p:txBody>
      </p:sp>
      <p:sp>
        <p:nvSpPr>
          <p:cNvPr id="5" name="Down Arrow 4"/>
          <p:cNvSpPr/>
          <p:nvPr/>
        </p:nvSpPr>
        <p:spPr>
          <a:xfrm>
            <a:off x="8430605" y="3124200"/>
            <a:ext cx="60943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05427" y="3733800"/>
            <a:ext cx="2844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Bau</a:t>
            </a:r>
            <a:r>
              <a:rPr lang="en-US" sz="3600" dirty="0" smtClean="0"/>
              <a:t> </a:t>
            </a:r>
            <a:r>
              <a:rPr lang="en-US" sz="3600" dirty="0" err="1" smtClean="0"/>
              <a:t>enak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495738" y="4964465"/>
            <a:ext cx="4672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Putrefaction (</a:t>
            </a:r>
            <a:r>
              <a:rPr lang="en-US" sz="3600" dirty="0" err="1" smtClean="0"/>
              <a:t>pembusukan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8" name="Right Arrow 7"/>
          <p:cNvSpPr/>
          <p:nvPr/>
        </p:nvSpPr>
        <p:spPr>
          <a:xfrm>
            <a:off x="6500706" y="5638800"/>
            <a:ext cx="1218883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30604" y="5105400"/>
            <a:ext cx="3148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Bau</a:t>
            </a:r>
            <a:r>
              <a:rPr lang="en-US" sz="3200" dirty="0" smtClean="0"/>
              <a:t>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enak</a:t>
            </a:r>
            <a:r>
              <a:rPr lang="en-US" sz="3200" dirty="0" smtClean="0"/>
              <a:t> (</a:t>
            </a:r>
            <a:r>
              <a:rPr lang="en-US" sz="3200" dirty="0" err="1" smtClean="0"/>
              <a:t>busuk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507868" y="1752600"/>
            <a:ext cx="3859795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92839" y="1752600"/>
            <a:ext cx="4570809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703854" y="3733800"/>
            <a:ext cx="3047206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22030" y="4876800"/>
            <a:ext cx="4367662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8227457" y="5105400"/>
            <a:ext cx="3351927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3" idx="3"/>
          </p:cNvCxnSpPr>
          <p:nvPr/>
        </p:nvCxnSpPr>
        <p:spPr>
          <a:xfrm>
            <a:off x="4469236" y="2258944"/>
            <a:ext cx="1320456" cy="2705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2259753" y="3098985"/>
            <a:ext cx="1981200" cy="142203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453500" y="381000"/>
            <a:ext cx="5180251" cy="1066800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6834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2" y="395288"/>
            <a:ext cx="5867402" cy="900112"/>
          </a:xfrm>
        </p:spPr>
        <p:txBody>
          <a:bodyPr/>
          <a:lstStyle/>
          <a:p>
            <a:r>
              <a:rPr lang="en-US" b="1" dirty="0" err="1" smtClean="0"/>
              <a:t>Sekarang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2412" y="2133600"/>
            <a:ext cx="92443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Fermentasi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penggunaan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mikroorganisme</a:t>
            </a:r>
            <a:r>
              <a:rPr lang="en-US" sz="3200" dirty="0" smtClean="0">
                <a:solidFill>
                  <a:srgbClr val="FF0000"/>
                </a:solidFill>
              </a:rPr>
              <a:t> (</a:t>
            </a:r>
            <a:r>
              <a:rPr lang="en-US" sz="3200" dirty="0" err="1" smtClean="0">
                <a:solidFill>
                  <a:srgbClr val="FF0000"/>
                </a:solidFill>
              </a:rPr>
              <a:t>mikroba</a:t>
            </a:r>
            <a:r>
              <a:rPr lang="en-US" sz="3200" dirty="0" smtClean="0">
                <a:solidFill>
                  <a:srgbClr val="FF0000"/>
                </a:solidFill>
              </a:rPr>
              <a:t>)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melaksanakan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transformasi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perubahan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bahan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organik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/>
              <a:t>baik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metabolisme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aerobik</a:t>
            </a:r>
            <a:r>
              <a:rPr lang="en-US" sz="3200" dirty="0" smtClean="0"/>
              <a:t> (</a:t>
            </a:r>
            <a:r>
              <a:rPr lang="en-US" sz="3200" dirty="0" err="1" smtClean="0"/>
              <a:t>membutuhkan</a:t>
            </a:r>
            <a:r>
              <a:rPr lang="en-US" sz="3200" dirty="0" smtClean="0"/>
              <a:t> </a:t>
            </a:r>
            <a:r>
              <a:rPr lang="en-US" sz="3200" dirty="0" err="1" smtClean="0"/>
              <a:t>banyak</a:t>
            </a:r>
            <a:r>
              <a:rPr lang="en-US" sz="3200" dirty="0" smtClean="0"/>
              <a:t> </a:t>
            </a:r>
            <a:r>
              <a:rPr lang="en-US" sz="3200" dirty="0" err="1" smtClean="0"/>
              <a:t>oksigen</a:t>
            </a:r>
            <a:r>
              <a:rPr lang="en-US" sz="3200" dirty="0" smtClean="0"/>
              <a:t>) </a:t>
            </a:r>
            <a:r>
              <a:rPr lang="en-US" sz="3200" dirty="0" err="1" smtClean="0"/>
              <a:t>maupun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anaerobik</a:t>
            </a:r>
            <a:r>
              <a:rPr lang="en-US" sz="3200" dirty="0" smtClean="0"/>
              <a:t> (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sedikit</a:t>
            </a:r>
            <a:r>
              <a:rPr lang="en-US" sz="3200" dirty="0" smtClean="0"/>
              <a:t> </a:t>
            </a:r>
            <a:r>
              <a:rPr lang="en-US" sz="3200" dirty="0" err="1" smtClean="0"/>
              <a:t>membutuhkan</a:t>
            </a:r>
            <a:r>
              <a:rPr lang="en-US" sz="3200" dirty="0" smtClean="0"/>
              <a:t> </a:t>
            </a:r>
            <a:r>
              <a:rPr lang="en-US" sz="3200" dirty="0" err="1" smtClean="0"/>
              <a:t>oksigen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3656648" y="381000"/>
            <a:ext cx="4773956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14162" y="1981200"/>
            <a:ext cx="9852634" cy="3657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8681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2414" y="6858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fr-FR" sz="4400" dirty="0" err="1" smtClean="0"/>
              <a:t>Tanpa</a:t>
            </a:r>
            <a:r>
              <a:rPr lang="fr-FR" sz="4400" dirty="0" smtClean="0"/>
              <a:t> ada </a:t>
            </a:r>
            <a:r>
              <a:rPr lang="fr-FR" sz="4400" dirty="0" err="1" smtClean="0"/>
              <a:t>jaminan</a:t>
            </a:r>
            <a:r>
              <a:rPr lang="fr-FR" sz="4400" dirty="0" smtClean="0"/>
              <a:t> dari yang </a:t>
            </a:r>
            <a:r>
              <a:rPr lang="fr-FR" sz="4400" dirty="0" err="1" smtClean="0"/>
              <a:t>berwenang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2362200"/>
            <a:ext cx="9144000" cy="33528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Kita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tahu</a:t>
            </a:r>
            <a:r>
              <a:rPr lang="en-US" sz="3200" dirty="0" smtClean="0"/>
              <a:t> </a:t>
            </a:r>
            <a:r>
              <a:rPr lang="en-US" sz="3200" dirty="0" err="1" smtClean="0"/>
              <a:t>pasti</a:t>
            </a:r>
            <a:r>
              <a:rPr lang="en-US" sz="3200" dirty="0" smtClean="0"/>
              <a:t> </a:t>
            </a:r>
            <a:r>
              <a:rPr lang="en-US" sz="3200" dirty="0" err="1" smtClean="0"/>
              <a:t>kehalalan</a:t>
            </a:r>
            <a:r>
              <a:rPr lang="en-US" sz="3200" dirty="0" smtClean="0"/>
              <a:t> </a:t>
            </a:r>
            <a:r>
              <a:rPr lang="en-US" sz="3200" dirty="0" err="1" smtClean="0"/>
              <a:t>bahan</a:t>
            </a:r>
            <a:r>
              <a:rPr lang="en-US" sz="3200" dirty="0" smtClean="0"/>
              <a:t> </a:t>
            </a:r>
            <a:r>
              <a:rPr lang="en-US" sz="3200" dirty="0" err="1" smtClean="0"/>
              <a:t>bahan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digunakan</a:t>
            </a:r>
            <a:endParaRPr lang="en-US" sz="3200" dirty="0" smtClean="0"/>
          </a:p>
          <a:p>
            <a:r>
              <a:rPr lang="en-US" sz="3200" dirty="0" err="1" smtClean="0"/>
              <a:t>Banyak</a:t>
            </a:r>
            <a:r>
              <a:rPr lang="en-US" sz="3200" dirty="0" smtClean="0"/>
              <a:t> </a:t>
            </a:r>
            <a:r>
              <a:rPr lang="en-US" sz="3200" dirty="0" err="1" smtClean="0"/>
              <a:t>bahan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penyusun</a:t>
            </a:r>
            <a:r>
              <a:rPr lang="en-US" sz="3200" dirty="0" smtClean="0"/>
              <a:t> </a:t>
            </a:r>
            <a:r>
              <a:rPr lang="en-US" sz="3200" dirty="0" err="1" smtClean="0"/>
              <a:t>bahan</a:t>
            </a:r>
            <a:r>
              <a:rPr lang="en-US" sz="3200" dirty="0" smtClean="0"/>
              <a:t> </a:t>
            </a:r>
            <a:r>
              <a:rPr lang="en-US" sz="3200" dirty="0" err="1" smtClean="0"/>
              <a:t>diimpor</a:t>
            </a:r>
            <a:endParaRPr lang="en-US" sz="3200" dirty="0" smtClean="0"/>
          </a:p>
          <a:p>
            <a:r>
              <a:rPr lang="en-US" sz="3200" dirty="0" smtClean="0"/>
              <a:t>Proses </a:t>
            </a:r>
            <a:r>
              <a:rPr lang="en-US" sz="3200" dirty="0" err="1" smtClean="0"/>
              <a:t>pembuatan</a:t>
            </a:r>
            <a:r>
              <a:rPr lang="en-US" sz="3200" dirty="0" smtClean="0"/>
              <a:t> </a:t>
            </a:r>
            <a:r>
              <a:rPr lang="en-US" sz="3200" dirty="0" err="1" smtClean="0"/>
              <a:t>juga</a:t>
            </a:r>
            <a:r>
              <a:rPr lang="en-US" sz="3200" dirty="0" smtClean="0"/>
              <a:t>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tahu</a:t>
            </a:r>
            <a:endParaRPr lang="en-US" sz="3200" dirty="0" smtClean="0"/>
          </a:p>
          <a:p>
            <a:r>
              <a:rPr lang="en-US" sz="3200" dirty="0" err="1" smtClean="0"/>
              <a:t>Banyak</a:t>
            </a:r>
            <a:r>
              <a:rPr lang="en-US" sz="3200" dirty="0" smtClean="0"/>
              <a:t> </a:t>
            </a:r>
            <a:r>
              <a:rPr lang="en-US" sz="3200" dirty="0" err="1" smtClean="0"/>
              <a:t>jalan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bahan</a:t>
            </a:r>
            <a:r>
              <a:rPr lang="en-US" sz="3200" dirty="0" smtClean="0"/>
              <a:t> </a:t>
            </a:r>
            <a:r>
              <a:rPr lang="en-US" sz="3200" dirty="0" err="1" smtClean="0"/>
              <a:t>awal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pembuatan</a:t>
            </a:r>
            <a:r>
              <a:rPr lang="en-US" sz="3200" dirty="0" smtClean="0"/>
              <a:t> </a:t>
            </a:r>
            <a:r>
              <a:rPr lang="en-US" sz="3200" dirty="0" err="1" smtClean="0"/>
              <a:t>suatu</a:t>
            </a:r>
            <a:r>
              <a:rPr lang="en-US" sz="3200" dirty="0"/>
              <a:t> </a:t>
            </a:r>
            <a:r>
              <a:rPr lang="en-US" sz="3200" dirty="0" smtClean="0"/>
              <a:t>ingredient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aditif</a:t>
            </a:r>
            <a:r>
              <a:rPr lang="en-US" sz="3200" dirty="0" smtClean="0"/>
              <a:t> </a:t>
            </a:r>
            <a:r>
              <a:rPr lang="en-US" sz="3200" dirty="0" err="1" smtClean="0"/>
              <a:t>pangan</a:t>
            </a:r>
            <a:endParaRPr lang="en-US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34762527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5735" y="762001"/>
            <a:ext cx="10055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Biokatalis</a:t>
            </a:r>
            <a:endParaRPr lang="en-US" sz="3200" b="1" dirty="0" smtClean="0"/>
          </a:p>
          <a:p>
            <a:pPr algn="ctr"/>
            <a:r>
              <a:rPr lang="en-US" sz="2800" dirty="0" smtClean="0"/>
              <a:t>(</a:t>
            </a:r>
            <a:r>
              <a:rPr lang="en-US" sz="2800" dirty="0" err="1" smtClean="0"/>
              <a:t>enzim</a:t>
            </a:r>
            <a:r>
              <a:rPr lang="en-US" sz="2800" dirty="0" smtClean="0"/>
              <a:t>, </a:t>
            </a:r>
            <a:r>
              <a:rPr lang="en-US" sz="2800" dirty="0" err="1" smtClean="0"/>
              <a:t>sel</a:t>
            </a:r>
            <a:r>
              <a:rPr lang="en-US" sz="2800" dirty="0" smtClean="0"/>
              <a:t> </a:t>
            </a:r>
            <a:r>
              <a:rPr lang="en-US" sz="2800" dirty="0" err="1" smtClean="0"/>
              <a:t>mikroba</a:t>
            </a:r>
            <a:r>
              <a:rPr lang="en-US" sz="2800" dirty="0" smtClean="0"/>
              <a:t>, </a:t>
            </a:r>
            <a:r>
              <a:rPr lang="en-US" sz="2800" dirty="0" err="1" smtClean="0"/>
              <a:t>sel</a:t>
            </a:r>
            <a:r>
              <a:rPr lang="en-US" sz="2800" dirty="0" smtClean="0"/>
              <a:t> </a:t>
            </a:r>
            <a:r>
              <a:rPr lang="en-US" sz="2800" dirty="0" err="1" smtClean="0"/>
              <a:t>tanaman</a:t>
            </a:r>
            <a:r>
              <a:rPr lang="en-US" sz="2800" dirty="0" smtClean="0"/>
              <a:t>, </a:t>
            </a:r>
            <a:r>
              <a:rPr lang="en-US" sz="2800" dirty="0" err="1" smtClean="0"/>
              <a:t>sel</a:t>
            </a:r>
            <a:r>
              <a:rPr lang="en-US" sz="2800" dirty="0" smtClean="0"/>
              <a:t> </a:t>
            </a:r>
            <a:r>
              <a:rPr lang="en-US" sz="2800" dirty="0" err="1" smtClean="0"/>
              <a:t>hewan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914162" y="762000"/>
            <a:ext cx="10258928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162" y="2438401"/>
            <a:ext cx="10157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Substrat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sumber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karbon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nitrogen</a:t>
            </a:r>
            <a:r>
              <a:rPr lang="en-US" sz="2400" dirty="0" smtClean="0"/>
              <a:t>) + mineral + vitamin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914162" y="2286000"/>
            <a:ext cx="10360501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55074" y="3657601"/>
            <a:ext cx="5078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Sel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biomassa</a:t>
            </a:r>
            <a:r>
              <a:rPr lang="en-US" sz="2400" b="1" dirty="0" smtClean="0"/>
              <a:t>)</a:t>
            </a:r>
          </a:p>
          <a:p>
            <a:pPr algn="ctr"/>
            <a:r>
              <a:rPr lang="en-US" sz="2400" dirty="0" err="1" smtClean="0"/>
              <a:t>Enzim</a:t>
            </a:r>
            <a:r>
              <a:rPr lang="en-US" sz="2400" dirty="0" smtClean="0"/>
              <a:t> internal</a:t>
            </a:r>
          </a:p>
          <a:p>
            <a:pPr algn="ctr"/>
            <a:r>
              <a:rPr lang="en-US" sz="2400" dirty="0" err="1" smtClean="0"/>
              <a:t>Metabolit</a:t>
            </a:r>
            <a:r>
              <a:rPr lang="en-US" sz="2400" dirty="0" smtClean="0"/>
              <a:t> internal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859795" y="3657600"/>
            <a:ext cx="4672383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8883" y="5715001"/>
            <a:ext cx="4367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Enzim</a:t>
            </a:r>
            <a:r>
              <a:rPr lang="en-US" sz="2400" dirty="0" smtClean="0"/>
              <a:t> </a:t>
            </a:r>
            <a:r>
              <a:rPr lang="en-US" sz="2400" dirty="0" err="1" smtClean="0"/>
              <a:t>eksternal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313295" y="5715001"/>
            <a:ext cx="3656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Metabolit</a:t>
            </a:r>
            <a:r>
              <a:rPr lang="en-US" sz="2400" dirty="0" smtClean="0"/>
              <a:t> </a:t>
            </a:r>
            <a:r>
              <a:rPr lang="en-US" sz="2400" dirty="0" err="1" smtClean="0"/>
              <a:t>eksternal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117309" y="5715000"/>
            <a:ext cx="3250353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11721" y="5638800"/>
            <a:ext cx="3656648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094413" y="1905000"/>
            <a:ext cx="60943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6094413" y="3048000"/>
            <a:ext cx="60943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062942" y="4953000"/>
            <a:ext cx="60943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8125883" y="4953000"/>
            <a:ext cx="101574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4209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Fermentasi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0"/>
            <a:ext cx="10969943" cy="4876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Massa </a:t>
            </a:r>
            <a:r>
              <a:rPr lang="en-US" sz="2800" dirty="0" err="1" smtClean="0"/>
              <a:t>keseluruhan</a:t>
            </a:r>
            <a:r>
              <a:rPr lang="en-US" sz="2800" dirty="0" smtClean="0"/>
              <a:t> (</a:t>
            </a:r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organik</a:t>
            </a:r>
            <a:r>
              <a:rPr lang="en-US" sz="2800" dirty="0" smtClean="0"/>
              <a:t> </a:t>
            </a:r>
            <a:r>
              <a:rPr lang="en-US" sz="2800" dirty="0" err="1" smtClean="0"/>
              <a:t>terkonversi</a:t>
            </a:r>
            <a:r>
              <a:rPr lang="en-US" sz="2800" dirty="0" smtClean="0"/>
              <a:t> </a:t>
            </a:r>
            <a:r>
              <a:rPr lang="en-US" sz="2800" dirty="0" err="1" smtClean="0"/>
              <a:t>beserta</a:t>
            </a:r>
            <a:r>
              <a:rPr lang="en-US" sz="2800" dirty="0" smtClean="0"/>
              <a:t> </a:t>
            </a:r>
            <a:r>
              <a:rPr lang="en-US" sz="2800" dirty="0" err="1" smtClean="0"/>
              <a:t>seluruh</a:t>
            </a:r>
            <a:r>
              <a:rPr lang="en-US" sz="2800" dirty="0" smtClean="0"/>
              <a:t> </a:t>
            </a:r>
            <a:r>
              <a:rPr lang="en-US" sz="2800" dirty="0" err="1" smtClean="0"/>
              <a:t>mikroba</a:t>
            </a:r>
            <a:r>
              <a:rPr lang="en-US" sz="2800" dirty="0" smtClean="0"/>
              <a:t> </a:t>
            </a:r>
            <a:r>
              <a:rPr lang="en-US" sz="2800" dirty="0" err="1" smtClean="0"/>
              <a:t>didalamnya</a:t>
            </a:r>
            <a:r>
              <a:rPr lang="en-US" sz="2800" dirty="0" smtClean="0"/>
              <a:t>: </a:t>
            </a:r>
            <a:r>
              <a:rPr lang="en-US" sz="2800" dirty="0" err="1" smtClean="0"/>
              <a:t>tempe</a:t>
            </a:r>
            <a:r>
              <a:rPr lang="en-US" sz="2800" dirty="0" smtClean="0"/>
              <a:t>, </a:t>
            </a:r>
            <a:r>
              <a:rPr lang="en-US" sz="2800" dirty="0" err="1" smtClean="0"/>
              <a:t>oncom</a:t>
            </a:r>
            <a:r>
              <a:rPr lang="en-US" sz="2800" dirty="0" smtClean="0"/>
              <a:t>, tape, </a:t>
            </a:r>
            <a:r>
              <a:rPr lang="en-US" sz="2800" dirty="0" err="1" smtClean="0"/>
              <a:t>tauco</a:t>
            </a:r>
            <a:r>
              <a:rPr lang="en-US" sz="28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Biomassa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mikroba</a:t>
            </a:r>
            <a:r>
              <a:rPr lang="en-US" sz="2800" dirty="0" smtClean="0"/>
              <a:t>: Yakult, </a:t>
            </a:r>
            <a:r>
              <a:rPr lang="en-US" sz="2800" dirty="0" err="1" smtClean="0"/>
              <a:t>ragi</a:t>
            </a:r>
            <a:r>
              <a:rPr lang="en-US" sz="2800" dirty="0" smtClean="0"/>
              <a:t> </a:t>
            </a:r>
            <a:r>
              <a:rPr lang="en-US" sz="2800" dirty="0" err="1" smtClean="0"/>
              <a:t>roti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Metabolit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dihasilkan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r>
              <a:rPr lang="en-US" sz="2800" dirty="0" smtClean="0"/>
              <a:t>: </a:t>
            </a:r>
            <a:r>
              <a:rPr lang="en-US" sz="2800" dirty="0" err="1" smtClean="0"/>
              <a:t>asam</a:t>
            </a:r>
            <a:r>
              <a:rPr lang="en-US" sz="2800" dirty="0" smtClean="0"/>
              <a:t> </a:t>
            </a:r>
            <a:r>
              <a:rPr lang="en-US" sz="2800" dirty="0" err="1" smtClean="0"/>
              <a:t>sitrat</a:t>
            </a:r>
            <a:r>
              <a:rPr lang="en-US" sz="2800" dirty="0" smtClean="0"/>
              <a:t>, </a:t>
            </a:r>
            <a:r>
              <a:rPr lang="en-US" sz="2800" dirty="0" err="1" smtClean="0"/>
              <a:t>antibiotik</a:t>
            </a:r>
            <a:r>
              <a:rPr lang="en-US" sz="2800" dirty="0" smtClean="0"/>
              <a:t>, </a:t>
            </a:r>
            <a:r>
              <a:rPr lang="en-US" sz="2800" dirty="0" err="1" smtClean="0"/>
              <a:t>asam</a:t>
            </a:r>
            <a:r>
              <a:rPr lang="en-US" sz="2800" dirty="0" smtClean="0"/>
              <a:t> amino, </a:t>
            </a:r>
            <a:r>
              <a:rPr lang="en-US" sz="2800" dirty="0" err="1" smtClean="0"/>
              <a:t>pewarna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Produk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</a:t>
            </a:r>
            <a:r>
              <a:rPr lang="en-US" sz="2800" dirty="0" smtClean="0"/>
              <a:t> protein: </a:t>
            </a:r>
            <a:r>
              <a:rPr lang="en-US" sz="2800" dirty="0" err="1" smtClean="0"/>
              <a:t>enzim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protein </a:t>
            </a:r>
            <a:r>
              <a:rPr lang="en-US" sz="2800" dirty="0" err="1" smtClean="0"/>
              <a:t>spesifik</a:t>
            </a:r>
            <a:r>
              <a:rPr lang="en-US" sz="2800" dirty="0" smtClean="0"/>
              <a:t> (</a:t>
            </a:r>
            <a:r>
              <a:rPr lang="en-US" sz="2800" dirty="0" err="1" smtClean="0"/>
              <a:t>antibodi</a:t>
            </a:r>
            <a:r>
              <a:rPr lang="en-US" sz="2800" dirty="0" smtClean="0"/>
              <a:t> </a:t>
            </a:r>
            <a:r>
              <a:rPr lang="en-US" sz="2800" dirty="0" err="1" smtClean="0"/>
              <a:t>monoklonal</a:t>
            </a:r>
            <a:r>
              <a:rPr lang="en-US" sz="2800" dirty="0" smtClean="0"/>
              <a:t>, </a:t>
            </a:r>
            <a:r>
              <a:rPr lang="en-US" sz="2800" dirty="0" err="1" smtClean="0"/>
              <a:t>nisin</a:t>
            </a:r>
            <a:r>
              <a:rPr lang="en-US" sz="2800" dirty="0" smtClean="0"/>
              <a:t>, </a:t>
            </a:r>
            <a:r>
              <a:rPr lang="en-US" sz="2800" dirty="0" err="1" smtClean="0"/>
              <a:t>dll</a:t>
            </a:r>
            <a:r>
              <a:rPr lang="en-US" sz="28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Produk</a:t>
            </a:r>
            <a:r>
              <a:rPr lang="en-US" sz="2800" dirty="0" smtClean="0"/>
              <a:t> </a:t>
            </a: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reaksi</a:t>
            </a:r>
            <a:r>
              <a:rPr lang="en-US" sz="2800" dirty="0" smtClean="0"/>
              <a:t> </a:t>
            </a:r>
            <a:r>
              <a:rPr lang="en-US" sz="2800" dirty="0" err="1" smtClean="0"/>
              <a:t>enzimatik</a:t>
            </a:r>
            <a:r>
              <a:rPr lang="en-US" sz="2800" dirty="0" smtClean="0"/>
              <a:t>: flavor </a:t>
            </a: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degradasi</a:t>
            </a:r>
            <a:r>
              <a:rPr lang="en-US" sz="2800" dirty="0" smtClean="0"/>
              <a:t> lipid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lipase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664240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1.bp.blogspot.com/-BthPXyo84aA/Tt4l0wSZqBI/AAAAAAAAAOY/dUrdnehBp3I/s1600/kej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9897" y="609600"/>
            <a:ext cx="7948130" cy="5591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29958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s://unlimited4sedoyo.files.wordpress.com/2010/12/untitled1.jpg"/>
          <p:cNvSpPr>
            <a:spLocks noChangeAspect="1" noChangeArrowheads="1"/>
          </p:cNvSpPr>
          <p:nvPr/>
        </p:nvSpPr>
        <p:spPr bwMode="auto">
          <a:xfrm>
            <a:off x="207379" y="-144463"/>
            <a:ext cx="40629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AutoShape 4" descr="kefir"/>
          <p:cNvSpPr>
            <a:spLocks noChangeAspect="1" noChangeArrowheads="1"/>
          </p:cNvSpPr>
          <p:nvPr/>
        </p:nvSpPr>
        <p:spPr bwMode="auto">
          <a:xfrm>
            <a:off x="207379" y="-144463"/>
            <a:ext cx="40629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6" name="Picture 8" descr="http://www.fao.org/docrep/x2184e/x2184e2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603" y="533400"/>
            <a:ext cx="9141619" cy="5889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5861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Kritis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Fermentasi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baku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pembantu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Media </a:t>
            </a:r>
          </a:p>
          <a:p>
            <a:pPr marL="914400" lvl="1" indent="-514350"/>
            <a:r>
              <a:rPr lang="en-US" sz="2800" dirty="0" err="1" smtClean="0"/>
              <a:t>Ekstrak</a:t>
            </a:r>
            <a:r>
              <a:rPr lang="en-US" sz="2800" dirty="0" smtClean="0"/>
              <a:t> </a:t>
            </a:r>
            <a:r>
              <a:rPr lang="en-US" sz="2800" dirty="0" err="1" smtClean="0"/>
              <a:t>daging</a:t>
            </a:r>
            <a:r>
              <a:rPr lang="en-US" sz="2800" dirty="0" smtClean="0"/>
              <a:t>, lard, serum </a:t>
            </a:r>
            <a:r>
              <a:rPr lang="en-US" sz="2800" dirty="0" err="1" smtClean="0"/>
              <a:t>darah</a:t>
            </a:r>
            <a:r>
              <a:rPr lang="en-US" sz="2800" dirty="0" smtClean="0"/>
              <a:t> </a:t>
            </a:r>
            <a:r>
              <a:rPr lang="en-US" sz="2800" dirty="0" err="1" smtClean="0"/>
              <a:t>hewan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akhir</a:t>
            </a:r>
            <a:endParaRPr lang="en-US" sz="2800" dirty="0" smtClean="0"/>
          </a:p>
          <a:p>
            <a:pPr marL="914400" lvl="1" indent="-514350"/>
            <a:r>
              <a:rPr lang="en-US" sz="2800" dirty="0" err="1" smtClean="0"/>
              <a:t>Khamr</a:t>
            </a:r>
            <a:endParaRPr lang="en-US" sz="2800" dirty="0" smtClean="0"/>
          </a:p>
          <a:p>
            <a:pPr marL="914400" lvl="1" indent="-514350"/>
            <a:r>
              <a:rPr lang="en-US" sz="2800" dirty="0" smtClean="0"/>
              <a:t>Kadar </a:t>
            </a:r>
            <a:r>
              <a:rPr lang="en-US" sz="2800" dirty="0" err="1" smtClean="0"/>
              <a:t>alkohol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1 </a:t>
            </a:r>
            <a:r>
              <a:rPr lang="en-US" sz="2800" dirty="0" err="1" smtClean="0"/>
              <a:t>persen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pemurnian</a:t>
            </a:r>
            <a:r>
              <a:rPr lang="en-US" sz="2800" dirty="0" smtClean="0"/>
              <a:t>: </a:t>
            </a:r>
            <a:r>
              <a:rPr lang="en-US" sz="2800" dirty="0" err="1" smtClean="0"/>
              <a:t>bahan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digunakan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974188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900112"/>
          </a:xfrm>
        </p:spPr>
        <p:txBody>
          <a:bodyPr/>
          <a:lstStyle/>
          <a:p>
            <a:r>
              <a:rPr lang="en-US" dirty="0" err="1" smtClean="0"/>
              <a:t>Ragi</a:t>
            </a:r>
            <a:r>
              <a:rPr lang="en-US" dirty="0" smtClean="0"/>
              <a:t> </a:t>
            </a:r>
            <a:r>
              <a:rPr lang="en-US" dirty="0" err="1" smtClean="0"/>
              <a:t>Roti</a:t>
            </a:r>
            <a:r>
              <a:rPr lang="en-US" dirty="0" smtClean="0"/>
              <a:t>: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0969943" cy="4754563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komersial</a:t>
            </a:r>
            <a:r>
              <a:rPr lang="en-US" sz="2400" dirty="0" smtClean="0"/>
              <a:t> </a:t>
            </a:r>
            <a:r>
              <a:rPr lang="en-US" sz="2400" dirty="0" err="1" smtClean="0"/>
              <a:t>ragi</a:t>
            </a:r>
            <a:r>
              <a:rPr lang="en-US" sz="2400" dirty="0" smtClean="0"/>
              <a:t>/</a:t>
            </a:r>
            <a:r>
              <a:rPr lang="en-US" sz="2400" i="1" dirty="0" smtClean="0"/>
              <a:t>yeast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3 </a:t>
            </a:r>
            <a:r>
              <a:rPr lang="en-US" sz="2400" dirty="0" err="1" smtClean="0"/>
              <a:t>bentuk</a:t>
            </a:r>
            <a:r>
              <a:rPr lang="en-US" sz="2400" dirty="0" smtClean="0"/>
              <a:t>,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i="1" dirty="0" smtClean="0"/>
              <a:t>compressed yeast</a:t>
            </a:r>
            <a:r>
              <a:rPr lang="en-US" sz="2400" dirty="0" smtClean="0"/>
              <a:t> (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cair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kandungan</a:t>
            </a:r>
            <a:r>
              <a:rPr lang="en-US" sz="2400" dirty="0" smtClean="0"/>
              <a:t> </a:t>
            </a:r>
            <a:r>
              <a:rPr lang="en-US" sz="2400" i="1" dirty="0" smtClean="0"/>
              <a:t>yeast</a:t>
            </a:r>
            <a:r>
              <a:rPr lang="en-US" sz="2400" dirty="0" smtClean="0"/>
              <a:t> yang </a:t>
            </a:r>
            <a:r>
              <a:rPr lang="en-US" sz="2400" dirty="0" err="1" smtClean="0"/>
              <a:t>padat</a:t>
            </a:r>
            <a:r>
              <a:rPr lang="en-US" sz="2400" dirty="0" smtClean="0"/>
              <a:t>); </a:t>
            </a:r>
            <a:r>
              <a:rPr lang="en-US" sz="2400" i="1" dirty="0" smtClean="0"/>
              <a:t>active dry yeast</a:t>
            </a:r>
            <a:r>
              <a:rPr lang="en-US" sz="2400" dirty="0" smtClean="0"/>
              <a:t> (</a:t>
            </a:r>
            <a:r>
              <a:rPr lang="en-US" sz="2400" dirty="0" err="1" smtClean="0"/>
              <a:t>ragi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kering</a:t>
            </a:r>
            <a:r>
              <a:rPr lang="en-US" sz="2400" dirty="0" smtClean="0"/>
              <a:t>,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diaktifkan</a:t>
            </a:r>
            <a:r>
              <a:rPr lang="en-US" sz="2400" dirty="0" smtClean="0"/>
              <a:t> </a:t>
            </a:r>
            <a:r>
              <a:rPr lang="en-US" sz="2400" dirty="0" err="1" smtClean="0"/>
              <a:t>dulu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i="1" dirty="0" smtClean="0"/>
              <a:t>instant active dry yeast</a:t>
            </a:r>
            <a:r>
              <a:rPr lang="en-US" sz="2400" dirty="0" smtClean="0"/>
              <a:t> (</a:t>
            </a:r>
            <a:r>
              <a:rPr lang="en-US" sz="2400" dirty="0" err="1" smtClean="0"/>
              <a:t>ragi</a:t>
            </a:r>
            <a:r>
              <a:rPr lang="en-US" sz="2400" dirty="0" smtClean="0"/>
              <a:t> </a:t>
            </a:r>
            <a:r>
              <a:rPr lang="en-US" sz="2400" dirty="0" err="1" smtClean="0"/>
              <a:t>instan</a:t>
            </a:r>
            <a:r>
              <a:rPr lang="en-US" sz="2400" dirty="0" smtClean="0"/>
              <a:t>,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kering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langsung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,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diaktifkan</a:t>
            </a:r>
            <a:r>
              <a:rPr lang="en-US" sz="2400" dirty="0" smtClean="0"/>
              <a:t> </a:t>
            </a:r>
            <a:r>
              <a:rPr lang="en-US" sz="2400" dirty="0" err="1" smtClean="0"/>
              <a:t>lagi</a:t>
            </a:r>
            <a:r>
              <a:rPr lang="en-US" sz="2400" dirty="0" smtClean="0"/>
              <a:t>).  Di super market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tersedia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yang </a:t>
            </a:r>
            <a:r>
              <a:rPr lang="en-US" sz="2400" i="1" dirty="0" smtClean="0"/>
              <a:t>instant active dry yeast</a:t>
            </a:r>
            <a:r>
              <a:rPr lang="en-US" sz="2400" dirty="0" smtClean="0"/>
              <a:t> (</a:t>
            </a:r>
            <a:r>
              <a:rPr lang="en-US" sz="2400" dirty="0" err="1" smtClean="0"/>
              <a:t>ragi</a:t>
            </a:r>
            <a:r>
              <a:rPr lang="en-US" sz="2400" dirty="0" smtClean="0"/>
              <a:t> </a:t>
            </a:r>
            <a:r>
              <a:rPr lang="en-US" sz="2400" dirty="0" err="1" smtClean="0"/>
              <a:t>instan</a:t>
            </a:r>
            <a:r>
              <a:rPr lang="en-US" sz="2400" dirty="0" smtClean="0"/>
              <a:t>),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langsung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, </a:t>
            </a:r>
            <a:r>
              <a:rPr lang="en-US" sz="2400" dirty="0" err="1" smtClean="0"/>
              <a:t>tinggal</a:t>
            </a:r>
            <a:r>
              <a:rPr lang="en-US" sz="2400" dirty="0" smtClean="0"/>
              <a:t> </a:t>
            </a:r>
            <a:r>
              <a:rPr lang="en-US" sz="2400" dirty="0" err="1" smtClean="0"/>
              <a:t>dimasukkan</a:t>
            </a:r>
            <a:r>
              <a:rPr lang="en-US" sz="2400" dirty="0" smtClean="0"/>
              <a:t> </a:t>
            </a:r>
            <a:r>
              <a:rPr lang="en-US" sz="2400" dirty="0" err="1" smtClean="0"/>
              <a:t>kedalam</a:t>
            </a:r>
            <a:r>
              <a:rPr lang="en-US" sz="2400" dirty="0" smtClean="0"/>
              <a:t> </a:t>
            </a:r>
            <a:r>
              <a:rPr lang="en-US" sz="2400" dirty="0" err="1" smtClean="0"/>
              <a:t>adonan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err="1" smtClean="0"/>
              <a:t>Apapun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ragi</a:t>
            </a:r>
            <a:r>
              <a:rPr lang="en-US" sz="2400" dirty="0" smtClean="0"/>
              <a:t>/</a:t>
            </a:r>
            <a:r>
              <a:rPr lang="en-US" sz="2400" i="1" dirty="0" smtClean="0"/>
              <a:t>yeast</a:t>
            </a:r>
            <a:r>
              <a:rPr lang="en-US" sz="2400" dirty="0" smtClean="0"/>
              <a:t> yang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ternyata</a:t>
            </a:r>
            <a:r>
              <a:rPr lang="en-US" sz="2400" dirty="0" smtClean="0"/>
              <a:t> </a:t>
            </a:r>
            <a:r>
              <a:rPr lang="en-US" sz="2400" dirty="0" err="1" smtClean="0"/>
              <a:t>isinya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i="1" dirty="0" smtClean="0"/>
              <a:t>yeast</a:t>
            </a:r>
            <a:r>
              <a:rPr lang="en-US" sz="2400" dirty="0" smtClean="0"/>
              <a:t> </a:t>
            </a:r>
            <a:r>
              <a:rPr lang="en-US" sz="2400" dirty="0" err="1" smtClean="0"/>
              <a:t>tapi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sejumlah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aditif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berasal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media (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makanan</a:t>
            </a:r>
            <a:r>
              <a:rPr lang="en-US" sz="2400" dirty="0" smtClean="0"/>
              <a:t> </a:t>
            </a:r>
            <a:r>
              <a:rPr lang="en-US" sz="2400" i="1" dirty="0" smtClean="0"/>
              <a:t>yeast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perbanyakan</a:t>
            </a:r>
            <a:r>
              <a:rPr lang="en-US" sz="2400" dirty="0" smtClean="0"/>
              <a:t> </a:t>
            </a:r>
            <a:r>
              <a:rPr lang="en-US" sz="2400" i="1" dirty="0" smtClean="0"/>
              <a:t>yeast</a:t>
            </a:r>
            <a:r>
              <a:rPr lang="en-US" sz="2400" dirty="0" smtClean="0"/>
              <a:t>) yang </a:t>
            </a:r>
            <a:r>
              <a:rPr lang="en-US" sz="2400" dirty="0" err="1" smtClean="0"/>
              <a:t>tersisa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sengaja</a:t>
            </a:r>
            <a:r>
              <a:rPr lang="en-US" sz="2400" dirty="0" smtClean="0"/>
              <a:t> </a:t>
            </a:r>
            <a:r>
              <a:rPr lang="en-US" sz="2400" dirty="0" err="1" smtClean="0"/>
              <a:t>ditambahkan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meningkatkan</a:t>
            </a:r>
            <a:r>
              <a:rPr lang="en-US" sz="2400" dirty="0" smtClean="0"/>
              <a:t> </a:t>
            </a:r>
            <a:r>
              <a:rPr lang="en-US" sz="2400" dirty="0" err="1" smtClean="0"/>
              <a:t>stabilitasnya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penyimpanan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menggumpal</a:t>
            </a:r>
            <a:r>
              <a:rPr lang="en-US" sz="2400" dirty="0" smtClean="0"/>
              <a:t>,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mengandung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pengisi</a:t>
            </a:r>
            <a:r>
              <a:rPr lang="en-US" sz="2400" dirty="0" smtClean="0"/>
              <a:t>.  Dari </a:t>
            </a:r>
            <a:r>
              <a:rPr lang="en-US" sz="2400" dirty="0" err="1" smtClean="0"/>
              <a:t>segi</a:t>
            </a:r>
            <a:r>
              <a:rPr lang="en-US" sz="2400" dirty="0" smtClean="0"/>
              <a:t> </a:t>
            </a:r>
            <a:r>
              <a:rPr lang="en-US" sz="2400" dirty="0" err="1" smtClean="0"/>
              <a:t>kehalalan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aditif</a:t>
            </a:r>
            <a:r>
              <a:rPr lang="en-US" sz="2400" dirty="0" smtClean="0"/>
              <a:t> </a:t>
            </a:r>
            <a:r>
              <a:rPr lang="en-US" sz="2400" dirty="0" err="1" smtClean="0"/>
              <a:t>inilah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dicermati</a:t>
            </a:r>
            <a:r>
              <a:rPr lang="en-US" sz="2400" dirty="0" smtClean="0"/>
              <a:t> </a:t>
            </a:r>
            <a:r>
              <a:rPr lang="en-US" sz="2400" dirty="0" err="1" smtClean="0"/>
              <a:t>kehalalannya</a:t>
            </a:r>
            <a:r>
              <a:rPr lang="en-US" sz="2400" dirty="0" smtClean="0"/>
              <a:t>.  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7930089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219201"/>
            <a:ext cx="10969943" cy="4906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pembuatan</a:t>
            </a:r>
            <a:r>
              <a:rPr lang="en-US" sz="2800" dirty="0" smtClean="0"/>
              <a:t> </a:t>
            </a:r>
            <a:r>
              <a:rPr lang="en-US" sz="2800" i="1" dirty="0" smtClean="0"/>
              <a:t>compressed yeast</a:t>
            </a:r>
            <a:r>
              <a:rPr lang="en-US" sz="2800" dirty="0" smtClean="0"/>
              <a:t> </a:t>
            </a:r>
            <a:r>
              <a:rPr lang="en-US" sz="2800" dirty="0" err="1" smtClean="0"/>
              <a:t>sering</a:t>
            </a:r>
            <a:r>
              <a:rPr lang="en-US" sz="2800" dirty="0" smtClean="0"/>
              <a:t> </a:t>
            </a:r>
            <a:r>
              <a:rPr lang="en-US" sz="2800" dirty="0" err="1" smtClean="0"/>
              <a:t>ditambahkan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pengemulsi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US" sz="2800" i="1" dirty="0" smtClean="0"/>
              <a:t>emulsifier</a:t>
            </a:r>
            <a:r>
              <a:rPr lang="en-US" sz="2800" dirty="0" smtClean="0"/>
              <a:t>) </a:t>
            </a:r>
          </a:p>
          <a:p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aditif</a:t>
            </a:r>
            <a:r>
              <a:rPr lang="en-US" sz="2800" dirty="0" smtClean="0"/>
              <a:t> yang </a:t>
            </a:r>
            <a:r>
              <a:rPr lang="en-US" sz="2800" dirty="0" err="1" smtClean="0"/>
              <a:t>mungkin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ragi</a:t>
            </a:r>
            <a:r>
              <a:rPr lang="en-US" sz="2800" dirty="0" smtClean="0"/>
              <a:t> </a:t>
            </a:r>
            <a:r>
              <a:rPr lang="en-US" sz="2800" dirty="0" err="1" smtClean="0"/>
              <a:t>instan</a:t>
            </a:r>
            <a:r>
              <a:rPr lang="en-US" sz="2800" dirty="0" smtClean="0"/>
              <a:t>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dirty="0" err="1" smtClean="0"/>
              <a:t>bahan</a:t>
            </a:r>
            <a:r>
              <a:rPr lang="en-US" sz="2800" dirty="0" smtClean="0"/>
              <a:t> anti </a:t>
            </a:r>
            <a:r>
              <a:rPr lang="en-US" sz="2800" dirty="0" err="1" smtClean="0"/>
              <a:t>gumpal</a:t>
            </a:r>
            <a:r>
              <a:rPr lang="en-US" sz="2800" dirty="0" smtClean="0"/>
              <a:t> (</a:t>
            </a:r>
            <a:r>
              <a:rPr lang="en-US" sz="2800" i="1" dirty="0" err="1" smtClean="0"/>
              <a:t>anticaking</a:t>
            </a:r>
            <a:r>
              <a:rPr lang="en-US" sz="2800" i="1" dirty="0" smtClean="0"/>
              <a:t> agent</a:t>
            </a:r>
            <a:r>
              <a:rPr lang="en-US" sz="2800" dirty="0" smtClean="0"/>
              <a:t>) </a:t>
            </a:r>
            <a:r>
              <a:rPr lang="en-US" sz="2800" dirty="0" err="1" smtClean="0"/>
              <a:t>dimana</a:t>
            </a:r>
            <a:r>
              <a:rPr lang="en-US" sz="2800" dirty="0" smtClean="0"/>
              <a:t> </a:t>
            </a:r>
            <a:r>
              <a:rPr lang="en-US" sz="2800" dirty="0" err="1" smtClean="0"/>
              <a:t>diantara</a:t>
            </a:r>
            <a:r>
              <a:rPr lang="en-US" sz="2800" dirty="0" smtClean="0"/>
              <a:t> </a:t>
            </a:r>
            <a:r>
              <a:rPr lang="en-US" sz="2800" dirty="0" err="1" smtClean="0"/>
              <a:t>bahan-bahan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biasa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anti </a:t>
            </a:r>
            <a:r>
              <a:rPr lang="en-US" sz="2800" dirty="0" err="1" smtClean="0"/>
              <a:t>gumpal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yang status </a:t>
            </a:r>
            <a:r>
              <a:rPr lang="en-US" sz="2800" dirty="0" err="1" smtClean="0"/>
              <a:t>kehalalannya</a:t>
            </a:r>
            <a:r>
              <a:rPr lang="en-US" sz="2800" dirty="0" smtClean="0"/>
              <a:t> </a:t>
            </a:r>
            <a:r>
              <a:rPr lang="en-US" sz="2800" dirty="0" err="1" smtClean="0"/>
              <a:t>syubhat</a:t>
            </a:r>
            <a:r>
              <a:rPr lang="en-US" sz="2800" dirty="0" smtClean="0"/>
              <a:t>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E542 (</a:t>
            </a:r>
            <a:r>
              <a:rPr lang="en-US" sz="2800" i="1" dirty="0" smtClean="0">
                <a:solidFill>
                  <a:srgbClr val="FF0000"/>
                </a:solidFill>
              </a:rPr>
              <a:t>edible bone phosphate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berasal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dari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tulang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hewan</a:t>
            </a:r>
            <a:r>
              <a:rPr lang="en-US" sz="2800" dirty="0" smtClean="0">
                <a:solidFill>
                  <a:srgbClr val="FF0000"/>
                </a:solidFill>
              </a:rPr>
              <a:t>), E 570 (</a:t>
            </a:r>
            <a:r>
              <a:rPr lang="en-US" sz="2800" dirty="0" err="1" smtClean="0">
                <a:solidFill>
                  <a:srgbClr val="FF0000"/>
                </a:solidFill>
              </a:rPr>
              <a:t>asam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stearat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</a:rPr>
              <a:t>dan</a:t>
            </a:r>
            <a:r>
              <a:rPr lang="en-US" sz="2800" dirty="0" smtClean="0">
                <a:solidFill>
                  <a:srgbClr val="FF0000"/>
                </a:solidFill>
              </a:rPr>
              <a:t> E572 (magnesium </a:t>
            </a:r>
            <a:r>
              <a:rPr lang="en-US" sz="2800" dirty="0" err="1" smtClean="0">
                <a:solidFill>
                  <a:srgbClr val="FF0000"/>
                </a:solidFill>
              </a:rPr>
              <a:t>stearat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r>
              <a:rPr lang="en-US" sz="2800" dirty="0" smtClean="0"/>
              <a:t>.  </a:t>
            </a:r>
            <a:r>
              <a:rPr lang="en-US" sz="2800" dirty="0" err="1" smtClean="0"/>
              <a:t>Asam</a:t>
            </a:r>
            <a:r>
              <a:rPr lang="en-US" sz="2800" dirty="0" smtClean="0"/>
              <a:t> </a:t>
            </a:r>
            <a:r>
              <a:rPr lang="en-US" sz="2800" dirty="0" err="1" smtClean="0"/>
              <a:t>stearat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berasal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tanaman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hewan</a:t>
            </a:r>
            <a:r>
              <a:rPr lang="en-US" sz="2800" dirty="0" smtClean="0"/>
              <a:t>, magnesium </a:t>
            </a:r>
            <a:r>
              <a:rPr lang="en-US" sz="2800" dirty="0" err="1" smtClean="0"/>
              <a:t>stearat</a:t>
            </a:r>
            <a:r>
              <a:rPr lang="en-US" sz="2800" dirty="0" smtClean="0"/>
              <a:t> </a:t>
            </a:r>
            <a:r>
              <a:rPr lang="en-US" sz="2800" dirty="0" err="1" smtClean="0"/>
              <a:t>dibuat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dasar</a:t>
            </a:r>
            <a:r>
              <a:rPr lang="en-US" sz="2800" dirty="0" smtClean="0"/>
              <a:t> </a:t>
            </a:r>
            <a:r>
              <a:rPr lang="en-US" sz="2800" dirty="0" err="1" smtClean="0"/>
              <a:t>asam</a:t>
            </a:r>
            <a:r>
              <a:rPr lang="en-US" sz="2800" dirty="0" smtClean="0"/>
              <a:t> </a:t>
            </a:r>
            <a:r>
              <a:rPr lang="en-US" sz="2800" dirty="0" err="1" smtClean="0"/>
              <a:t>stearat</a:t>
            </a:r>
            <a:r>
              <a:rPr lang="en-US" sz="2800" dirty="0" smtClean="0"/>
              <a:t>.  </a:t>
            </a:r>
          </a:p>
          <a:p>
            <a:r>
              <a:rPr lang="en-US" sz="2800" dirty="0" err="1" smtClean="0"/>
              <a:t>Disamping</a:t>
            </a:r>
            <a:r>
              <a:rPr lang="en-US" sz="2800" dirty="0" smtClean="0"/>
              <a:t> gum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dekstrin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gelatin</a:t>
            </a:r>
            <a:r>
              <a:rPr lang="en-US" sz="2800" dirty="0" smtClean="0"/>
              <a:t> </a:t>
            </a:r>
            <a:r>
              <a:rPr lang="en-US" sz="2800" dirty="0" err="1" smtClean="0"/>
              <a:t>kadang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pengisi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ragi</a:t>
            </a:r>
            <a:r>
              <a:rPr lang="en-US" sz="2800" dirty="0" smtClean="0"/>
              <a:t> </a:t>
            </a:r>
            <a:r>
              <a:rPr lang="en-US" sz="2800" dirty="0" err="1" smtClean="0"/>
              <a:t>instan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852665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Fatwa MUI </a:t>
            </a:r>
            <a:r>
              <a:rPr lang="en-US" dirty="0" err="1" smtClean="0"/>
              <a:t>tahun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Mikroba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dasarnya</a:t>
            </a:r>
            <a:r>
              <a:rPr lang="en-US" sz="3200" dirty="0" smtClean="0"/>
              <a:t> </a:t>
            </a:r>
            <a:r>
              <a:rPr lang="en-US" sz="3200" dirty="0" err="1" smtClean="0"/>
              <a:t>halal</a:t>
            </a:r>
            <a:r>
              <a:rPr lang="en-US" sz="3200" dirty="0" smtClean="0"/>
              <a:t> </a:t>
            </a:r>
            <a:r>
              <a:rPr lang="en-US" sz="3200" dirty="0" err="1" smtClean="0"/>
              <a:t>selama</a:t>
            </a:r>
            <a:r>
              <a:rPr lang="en-US" sz="3200" dirty="0" smtClean="0"/>
              <a:t>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membahayakan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terkena</a:t>
            </a:r>
            <a:r>
              <a:rPr lang="en-US" sz="3200" dirty="0" smtClean="0"/>
              <a:t> </a:t>
            </a:r>
            <a:r>
              <a:rPr lang="en-US" sz="3200" dirty="0" err="1" smtClean="0"/>
              <a:t>barang</a:t>
            </a:r>
            <a:r>
              <a:rPr lang="en-US" sz="3200" dirty="0" smtClean="0"/>
              <a:t> </a:t>
            </a:r>
            <a:r>
              <a:rPr lang="en-US" sz="3200" dirty="0" err="1" smtClean="0"/>
              <a:t>najis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Mikroba</a:t>
            </a:r>
            <a:r>
              <a:rPr lang="en-US" sz="3200" dirty="0" smtClean="0"/>
              <a:t> yang </a:t>
            </a:r>
            <a:r>
              <a:rPr lang="en-US" sz="3200" dirty="0" err="1" smtClean="0"/>
              <a:t>tumbuh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media </a:t>
            </a:r>
            <a:r>
              <a:rPr lang="en-US" sz="3200" dirty="0" err="1" smtClean="0"/>
              <a:t>pertumbuhan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suci</a:t>
            </a:r>
            <a:r>
              <a:rPr lang="en-US" sz="3200" dirty="0" smtClean="0"/>
              <a:t> </a:t>
            </a:r>
            <a:r>
              <a:rPr lang="en-US" sz="3200" dirty="0" err="1" smtClean="0"/>
              <a:t>hukumnya</a:t>
            </a:r>
            <a:r>
              <a:rPr lang="en-US" sz="3200" dirty="0" smtClean="0"/>
              <a:t> </a:t>
            </a:r>
            <a:r>
              <a:rPr lang="en-US" sz="3200" dirty="0" err="1" smtClean="0"/>
              <a:t>halal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Mikroba</a:t>
            </a:r>
            <a:r>
              <a:rPr lang="en-US" sz="3200" dirty="0" smtClean="0"/>
              <a:t> yang </a:t>
            </a:r>
            <a:r>
              <a:rPr lang="en-US" sz="3200" dirty="0" err="1" smtClean="0"/>
              <a:t>tumbuh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media </a:t>
            </a:r>
            <a:r>
              <a:rPr lang="en-US" sz="3200" dirty="0" err="1" smtClean="0"/>
              <a:t>pertumbuhan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najis</a:t>
            </a:r>
            <a:r>
              <a:rPr lang="en-US" sz="3200" dirty="0" smtClean="0"/>
              <a:t>, </a:t>
            </a:r>
            <a:r>
              <a:rPr lang="en-US" sz="3200" dirty="0" err="1" smtClean="0"/>
              <a:t>apabila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dipisahkan</a:t>
            </a:r>
            <a:r>
              <a:rPr lang="en-US" sz="3200" dirty="0" smtClean="0"/>
              <a:t> </a:t>
            </a:r>
            <a:r>
              <a:rPr lang="en-US" sz="3200" dirty="0" err="1" smtClean="0"/>
              <a:t>antara</a:t>
            </a:r>
            <a:r>
              <a:rPr lang="en-US" sz="3200" dirty="0" smtClean="0"/>
              <a:t> </a:t>
            </a:r>
            <a:r>
              <a:rPr lang="en-US" sz="3200" dirty="0" err="1" smtClean="0"/>
              <a:t>mikroba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medianya</a:t>
            </a:r>
            <a:r>
              <a:rPr lang="en-US" sz="3200" dirty="0" smtClean="0"/>
              <a:t> </a:t>
            </a:r>
            <a:r>
              <a:rPr lang="en-US" sz="3200" dirty="0" err="1" smtClean="0"/>
              <a:t>maka</a:t>
            </a:r>
            <a:r>
              <a:rPr lang="en-US" sz="3200" dirty="0" smtClean="0"/>
              <a:t> </a:t>
            </a:r>
            <a:r>
              <a:rPr lang="en-US" sz="3200" dirty="0" err="1" smtClean="0"/>
              <a:t>hukumnya</a:t>
            </a:r>
            <a:r>
              <a:rPr lang="en-US" sz="3200" dirty="0" smtClean="0"/>
              <a:t> </a:t>
            </a:r>
            <a:r>
              <a:rPr lang="en-US" sz="3200" dirty="0" err="1" smtClean="0"/>
              <a:t>halal</a:t>
            </a:r>
            <a:r>
              <a:rPr lang="en-US" sz="3200" dirty="0" smtClean="0"/>
              <a:t> </a:t>
            </a:r>
            <a:r>
              <a:rPr lang="en-US" sz="3200" dirty="0" err="1" smtClean="0"/>
              <a:t>setelah</a:t>
            </a:r>
            <a:r>
              <a:rPr lang="en-US" sz="3200" dirty="0" smtClean="0"/>
              <a:t> </a:t>
            </a:r>
            <a:r>
              <a:rPr lang="en-US" sz="3200" dirty="0" err="1" smtClean="0"/>
              <a:t>disucikan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003086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990600"/>
            <a:ext cx="10969943" cy="5135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200" dirty="0" err="1" smtClean="0"/>
              <a:t>Produk</a:t>
            </a:r>
            <a:r>
              <a:rPr lang="en-US" sz="3200" dirty="0" smtClean="0"/>
              <a:t> </a:t>
            </a:r>
            <a:r>
              <a:rPr lang="en-US" sz="3200" dirty="0" err="1" smtClean="0"/>
              <a:t>mikrobial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mikroba</a:t>
            </a:r>
            <a:r>
              <a:rPr lang="en-US" sz="3200" dirty="0" smtClean="0"/>
              <a:t> yang </a:t>
            </a:r>
            <a:r>
              <a:rPr lang="en-US" sz="3200" dirty="0" err="1" smtClean="0"/>
              <a:t>tumbuh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media </a:t>
            </a:r>
            <a:r>
              <a:rPr lang="en-US" sz="3200" dirty="0" err="1" smtClean="0"/>
              <a:t>pertumbuhan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suci</a:t>
            </a:r>
            <a:r>
              <a:rPr lang="en-US" sz="3200" dirty="0" smtClean="0"/>
              <a:t> </a:t>
            </a:r>
            <a:r>
              <a:rPr lang="en-US" sz="3200" dirty="0" err="1" smtClean="0"/>
              <a:t>hukumnya</a:t>
            </a:r>
            <a:r>
              <a:rPr lang="en-US" sz="3200" dirty="0" smtClean="0"/>
              <a:t> </a:t>
            </a:r>
            <a:r>
              <a:rPr lang="en-US" sz="3200" dirty="0" err="1" smtClean="0"/>
              <a:t>halal</a:t>
            </a:r>
            <a:endParaRPr lang="en-US" sz="3200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sz="3200" dirty="0" err="1" smtClean="0"/>
              <a:t>Produk</a:t>
            </a:r>
            <a:r>
              <a:rPr lang="en-US" sz="3200" dirty="0" smtClean="0"/>
              <a:t> </a:t>
            </a:r>
            <a:r>
              <a:rPr lang="en-US" sz="3200" dirty="0" err="1" smtClean="0"/>
              <a:t>mikrobial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mikroba</a:t>
            </a:r>
            <a:r>
              <a:rPr lang="en-US" sz="3200" dirty="0" smtClean="0"/>
              <a:t> yang </a:t>
            </a:r>
            <a:r>
              <a:rPr lang="en-US" sz="3200" dirty="0" err="1" smtClean="0"/>
              <a:t>tumbuh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media </a:t>
            </a:r>
            <a:r>
              <a:rPr lang="en-US" sz="3200" dirty="0" err="1" smtClean="0"/>
              <a:t>pertumbuhan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najis</a:t>
            </a:r>
            <a:r>
              <a:rPr lang="en-US" sz="3200" dirty="0" smtClean="0"/>
              <a:t>, </a:t>
            </a:r>
            <a:r>
              <a:rPr lang="en-US" sz="3200" dirty="0" err="1" smtClean="0"/>
              <a:t>apabila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dipisahkan</a:t>
            </a:r>
            <a:r>
              <a:rPr lang="en-US" sz="3200" dirty="0" smtClean="0"/>
              <a:t> </a:t>
            </a:r>
            <a:r>
              <a:rPr lang="en-US" sz="3200" dirty="0" err="1" smtClean="0"/>
              <a:t>antara</a:t>
            </a:r>
            <a:r>
              <a:rPr lang="en-US" sz="3200" dirty="0" smtClean="0"/>
              <a:t> </a:t>
            </a:r>
            <a:r>
              <a:rPr lang="en-US" sz="3200" dirty="0" err="1" smtClean="0"/>
              <a:t>mikroba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medianya</a:t>
            </a:r>
            <a:r>
              <a:rPr lang="en-US" sz="3200" dirty="0" smtClean="0"/>
              <a:t> </a:t>
            </a:r>
            <a:r>
              <a:rPr lang="en-US" sz="3200" dirty="0" err="1" smtClean="0"/>
              <a:t>maka</a:t>
            </a:r>
            <a:r>
              <a:rPr lang="en-US" sz="3200" dirty="0" smtClean="0"/>
              <a:t> </a:t>
            </a:r>
            <a:r>
              <a:rPr lang="en-US" sz="3200" dirty="0" err="1" smtClean="0"/>
              <a:t>hukumnya</a:t>
            </a:r>
            <a:r>
              <a:rPr lang="en-US" sz="3200" dirty="0" smtClean="0"/>
              <a:t> </a:t>
            </a:r>
            <a:r>
              <a:rPr lang="en-US" sz="3200" dirty="0" err="1" smtClean="0"/>
              <a:t>halal</a:t>
            </a:r>
            <a:r>
              <a:rPr lang="en-US" sz="3200" dirty="0" smtClean="0"/>
              <a:t> </a:t>
            </a:r>
            <a:r>
              <a:rPr lang="en-US" sz="3200" dirty="0" err="1" smtClean="0"/>
              <a:t>setelah</a:t>
            </a:r>
            <a:r>
              <a:rPr lang="en-US" sz="3200" dirty="0" smtClean="0"/>
              <a:t> </a:t>
            </a:r>
            <a:r>
              <a:rPr lang="en-US" sz="3200" dirty="0" err="1" smtClean="0"/>
              <a:t>disucikan</a:t>
            </a:r>
            <a:endParaRPr lang="en-US" sz="3200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sz="3200" dirty="0" err="1" smtClean="0"/>
              <a:t>Mikroba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produk</a:t>
            </a:r>
            <a:r>
              <a:rPr lang="en-US" sz="3200" dirty="0" smtClean="0"/>
              <a:t> </a:t>
            </a:r>
            <a:r>
              <a:rPr lang="en-US" sz="3200" dirty="0" err="1" smtClean="0"/>
              <a:t>mikrobial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mikroba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memanfaatkan</a:t>
            </a:r>
            <a:r>
              <a:rPr lang="en-US" sz="3200" dirty="0" smtClean="0"/>
              <a:t> </a:t>
            </a:r>
            <a:r>
              <a:rPr lang="en-US" sz="3200" dirty="0" err="1" smtClean="0"/>
              <a:t>unsur</a:t>
            </a:r>
            <a:r>
              <a:rPr lang="en-US" sz="3200" dirty="0" smtClean="0"/>
              <a:t> </a:t>
            </a:r>
            <a:r>
              <a:rPr lang="en-US" sz="3200" dirty="0" err="1" smtClean="0"/>
              <a:t>babi</a:t>
            </a:r>
            <a:r>
              <a:rPr lang="en-US" sz="3200" dirty="0" smtClean="0"/>
              <a:t> </a:t>
            </a:r>
            <a:r>
              <a:rPr lang="en-US" sz="3200" dirty="0" err="1" smtClean="0"/>
              <a:t>sebagai</a:t>
            </a:r>
            <a:r>
              <a:rPr lang="en-US" sz="3200" dirty="0" smtClean="0"/>
              <a:t> media </a:t>
            </a:r>
            <a:r>
              <a:rPr lang="en-US" sz="3200" dirty="0" err="1" smtClean="0"/>
              <a:t>pertumbuhan</a:t>
            </a:r>
            <a:r>
              <a:rPr lang="en-US" sz="3200" dirty="0" smtClean="0"/>
              <a:t> </a:t>
            </a:r>
            <a:r>
              <a:rPr lang="en-US" sz="3200" dirty="0" err="1" smtClean="0"/>
              <a:t>hukumnya</a:t>
            </a:r>
            <a:r>
              <a:rPr lang="en-US" sz="3200" dirty="0" smtClean="0"/>
              <a:t> </a:t>
            </a:r>
            <a:r>
              <a:rPr lang="en-US" sz="3200" dirty="0" err="1" smtClean="0"/>
              <a:t>haram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5970478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143001"/>
            <a:ext cx="10969943" cy="49831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sz="3200" dirty="0" err="1" smtClean="0"/>
              <a:t>Mikroba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produk</a:t>
            </a:r>
            <a:r>
              <a:rPr lang="en-US" sz="3200" dirty="0" smtClean="0"/>
              <a:t> </a:t>
            </a:r>
            <a:r>
              <a:rPr lang="en-US" sz="3200" dirty="0" err="1" smtClean="0"/>
              <a:t>mikrobial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mikroba</a:t>
            </a:r>
            <a:r>
              <a:rPr lang="en-US" sz="3200" dirty="0" smtClean="0"/>
              <a:t> yang </a:t>
            </a:r>
            <a:r>
              <a:rPr lang="en-US" sz="3200" dirty="0" err="1" smtClean="0"/>
              <a:t>tumbuh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media </a:t>
            </a:r>
            <a:r>
              <a:rPr lang="en-US" sz="3200" dirty="0" err="1" smtClean="0"/>
              <a:t>pertumbuhan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terkena</a:t>
            </a:r>
            <a:r>
              <a:rPr lang="en-US" sz="3200" dirty="0" smtClean="0"/>
              <a:t> </a:t>
            </a:r>
            <a:r>
              <a:rPr lang="en-US" sz="3200" dirty="0" err="1" smtClean="0"/>
              <a:t>najis</a:t>
            </a:r>
            <a:r>
              <a:rPr lang="en-US" sz="3200" dirty="0" smtClean="0"/>
              <a:t> </a:t>
            </a:r>
            <a:r>
              <a:rPr lang="en-US" sz="3200" dirty="0" err="1" smtClean="0"/>
              <a:t>kemudian</a:t>
            </a:r>
            <a:r>
              <a:rPr lang="en-US" sz="3200" dirty="0" smtClean="0"/>
              <a:t> </a:t>
            </a:r>
            <a:r>
              <a:rPr lang="en-US" sz="3200" dirty="0" err="1" smtClean="0"/>
              <a:t>disucikan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syar’I</a:t>
            </a:r>
            <a:r>
              <a:rPr lang="en-US" sz="3200" dirty="0" smtClean="0"/>
              <a:t> (</a:t>
            </a:r>
            <a:r>
              <a:rPr lang="en-US" sz="3200" dirty="0" err="1" smtClean="0"/>
              <a:t>tathir</a:t>
            </a:r>
            <a:r>
              <a:rPr lang="en-US" sz="3200" dirty="0" smtClean="0"/>
              <a:t> </a:t>
            </a:r>
            <a:r>
              <a:rPr lang="en-US" sz="3200" dirty="0" err="1" smtClean="0"/>
              <a:t>syar’an</a:t>
            </a:r>
            <a:r>
              <a:rPr lang="en-US" sz="3200" dirty="0" smtClean="0"/>
              <a:t>), </a:t>
            </a:r>
            <a:r>
              <a:rPr lang="en-US" sz="3200" dirty="0" err="1" smtClean="0"/>
              <a:t>yakni</a:t>
            </a:r>
            <a:r>
              <a:rPr lang="en-US" sz="3200" dirty="0" smtClean="0"/>
              <a:t> </a:t>
            </a:r>
            <a:r>
              <a:rPr lang="en-US" sz="3200" dirty="0" err="1" smtClean="0"/>
              <a:t>melalui</a:t>
            </a:r>
            <a:r>
              <a:rPr lang="en-US" sz="3200" dirty="0" smtClean="0"/>
              <a:t> </a:t>
            </a:r>
            <a:r>
              <a:rPr lang="en-US" sz="3200" dirty="0" err="1" smtClean="0"/>
              <a:t>produksi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komponen</a:t>
            </a:r>
            <a:r>
              <a:rPr lang="en-US" sz="3200" dirty="0" smtClean="0"/>
              <a:t> air </a:t>
            </a:r>
            <a:r>
              <a:rPr lang="en-US" sz="3200" dirty="0" err="1" smtClean="0"/>
              <a:t>mutlaq</a:t>
            </a:r>
            <a:r>
              <a:rPr lang="en-US" sz="3200" dirty="0" smtClean="0"/>
              <a:t> minimal </a:t>
            </a:r>
            <a:r>
              <a:rPr lang="en-US" sz="3200" dirty="0" err="1" smtClean="0"/>
              <a:t>dua</a:t>
            </a:r>
            <a:r>
              <a:rPr lang="en-US" sz="3200" dirty="0" smtClean="0"/>
              <a:t> </a:t>
            </a:r>
            <a:r>
              <a:rPr lang="en-US" sz="3200" dirty="0" err="1" smtClean="0"/>
              <a:t>kulah</a:t>
            </a:r>
            <a:r>
              <a:rPr lang="en-US" sz="3200" dirty="0" smtClean="0"/>
              <a:t> (</a:t>
            </a:r>
            <a:r>
              <a:rPr lang="en-US" sz="3200" dirty="0" err="1" smtClean="0"/>
              <a:t>setara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270 liter) </a:t>
            </a:r>
            <a:r>
              <a:rPr lang="en-US" sz="3200" dirty="0" err="1" smtClean="0"/>
              <a:t>hukumnya</a:t>
            </a:r>
            <a:r>
              <a:rPr lang="en-US" sz="3200" dirty="0" smtClean="0"/>
              <a:t> </a:t>
            </a:r>
            <a:r>
              <a:rPr lang="en-US" sz="3200" dirty="0" err="1" smtClean="0"/>
              <a:t>halal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2169580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038656288"/>
              </p:ext>
            </p:extLst>
          </p:nvPr>
        </p:nvGraphicFramePr>
        <p:xfrm>
          <a:off x="2970212" y="914400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5212" y="3124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 A R A M</a:t>
            </a:r>
            <a:endParaRPr lang="id-ID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760412" y="2895600"/>
            <a:ext cx="2743200" cy="1066800"/>
          </a:xfrm>
          <a:prstGeom prst="roundRect">
            <a:avLst/>
          </a:prstGeom>
          <a:noFill/>
          <a:ln w="444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9218612" y="5257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Khamar</a:t>
            </a:r>
            <a:endParaRPr lang="id-ID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66212" y="4800600"/>
            <a:ext cx="2286000" cy="1524000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72831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931091" y="457200"/>
            <a:ext cx="10360501" cy="11430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Cuka</a:t>
            </a:r>
            <a:endParaRPr lang="id-ID" dirty="0">
              <a:latin typeface="Times New Roman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897233" y="1752600"/>
            <a:ext cx="7483179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>
                <a:latin typeface="Times New Roman" charset="0"/>
              </a:rPr>
              <a:t>Dibuat</a:t>
            </a:r>
            <a:r>
              <a:rPr lang="en-US" sz="2800" dirty="0">
                <a:latin typeface="Times New Roman" charset="0"/>
              </a:rPr>
              <a:t> </a:t>
            </a:r>
            <a:r>
              <a:rPr lang="en-US" sz="2800" dirty="0" err="1">
                <a:latin typeface="Times New Roman" charset="0"/>
              </a:rPr>
              <a:t>dari</a:t>
            </a:r>
            <a:r>
              <a:rPr lang="en-US" sz="2800" dirty="0">
                <a:latin typeface="Times New Roman" charset="0"/>
              </a:rPr>
              <a:t> </a:t>
            </a:r>
            <a:r>
              <a:rPr lang="en-US" sz="2800" dirty="0" err="1">
                <a:latin typeface="Times New Roman" charset="0"/>
              </a:rPr>
              <a:t>bahan</a:t>
            </a:r>
            <a:r>
              <a:rPr lang="en-US" sz="2800" dirty="0">
                <a:latin typeface="Times New Roman" charset="0"/>
              </a:rPr>
              <a:t> kaya </a:t>
            </a:r>
            <a:r>
              <a:rPr lang="en-US" sz="2800" dirty="0" err="1">
                <a:latin typeface="Times New Roman" charset="0"/>
              </a:rPr>
              <a:t>gula</a:t>
            </a:r>
            <a:r>
              <a:rPr lang="en-US" sz="2800" dirty="0">
                <a:latin typeface="Times New Roman" charset="0"/>
              </a:rPr>
              <a:t> </a:t>
            </a:r>
            <a:r>
              <a:rPr lang="en-US" sz="2800" dirty="0" err="1">
                <a:latin typeface="Times New Roman" charset="0"/>
              </a:rPr>
              <a:t>seperti</a:t>
            </a:r>
            <a:r>
              <a:rPr lang="en-US" sz="2800" dirty="0">
                <a:latin typeface="Times New Roman" charset="0"/>
              </a:rPr>
              <a:t> </a:t>
            </a:r>
            <a:r>
              <a:rPr lang="en-US" sz="2800" dirty="0" err="1">
                <a:latin typeface="Times New Roman" charset="0"/>
              </a:rPr>
              <a:t>buah</a:t>
            </a:r>
            <a:r>
              <a:rPr lang="en-US" sz="2800" dirty="0">
                <a:latin typeface="Times New Roman" charset="0"/>
              </a:rPr>
              <a:t> </a:t>
            </a:r>
            <a:r>
              <a:rPr lang="en-US" sz="2800" dirty="0" err="1">
                <a:latin typeface="Times New Roman" charset="0"/>
              </a:rPr>
              <a:t>anggur</a:t>
            </a:r>
            <a:r>
              <a:rPr lang="en-US" sz="2800" dirty="0">
                <a:latin typeface="Times New Roman" charset="0"/>
              </a:rPr>
              <a:t>, </a:t>
            </a:r>
            <a:r>
              <a:rPr lang="en-US" sz="2800" dirty="0" err="1">
                <a:latin typeface="Times New Roman" charset="0"/>
              </a:rPr>
              <a:t>apel</a:t>
            </a:r>
            <a:r>
              <a:rPr lang="en-US" sz="2800" dirty="0">
                <a:latin typeface="Times New Roman" charset="0"/>
              </a:rPr>
              <a:t>, </a:t>
            </a:r>
            <a:r>
              <a:rPr lang="en-US" sz="2800" dirty="0" err="1">
                <a:latin typeface="Times New Roman" charset="0"/>
              </a:rPr>
              <a:t>nira</a:t>
            </a:r>
            <a:r>
              <a:rPr lang="en-US" sz="2800" dirty="0">
                <a:latin typeface="Times New Roman" charset="0"/>
              </a:rPr>
              <a:t> </a:t>
            </a:r>
            <a:r>
              <a:rPr lang="en-US" sz="2800" dirty="0" err="1">
                <a:latin typeface="Times New Roman" charset="0"/>
              </a:rPr>
              <a:t>kelapa</a:t>
            </a:r>
            <a:r>
              <a:rPr lang="en-US" sz="2800" dirty="0">
                <a:latin typeface="Times New Roman" charset="0"/>
              </a:rPr>
              <a:t>, malt, </a:t>
            </a:r>
            <a:r>
              <a:rPr lang="en-US" sz="2800" dirty="0" err="1">
                <a:latin typeface="Times New Roman" charset="0"/>
              </a:rPr>
              <a:t>gula</a:t>
            </a:r>
            <a:endParaRPr lang="en-US" sz="2800" dirty="0">
              <a:latin typeface="Times New Roman" charset="0"/>
            </a:endParaRPr>
          </a:p>
          <a:p>
            <a:r>
              <a:rPr lang="en-US" sz="2800" dirty="0" err="1">
                <a:latin typeface="Times New Roman" charset="0"/>
              </a:rPr>
              <a:t>Fermentasi</a:t>
            </a:r>
            <a:r>
              <a:rPr lang="en-US" sz="2800" dirty="0">
                <a:latin typeface="Times New Roman" charset="0"/>
              </a:rPr>
              <a:t> alcohol </a:t>
            </a:r>
            <a:r>
              <a:rPr lang="en-US" sz="2800" dirty="0" err="1">
                <a:latin typeface="Times New Roman" charset="0"/>
              </a:rPr>
              <a:t>dan</a:t>
            </a:r>
            <a:r>
              <a:rPr lang="en-US" sz="2800" dirty="0">
                <a:latin typeface="Times New Roman" charset="0"/>
              </a:rPr>
              <a:t> </a:t>
            </a:r>
            <a:r>
              <a:rPr lang="en-US" sz="2800" dirty="0" err="1">
                <a:latin typeface="Times New Roman" charset="0"/>
              </a:rPr>
              <a:t>asetat</a:t>
            </a:r>
            <a:r>
              <a:rPr lang="en-US" sz="2800" dirty="0">
                <a:latin typeface="Times New Roman" charset="0"/>
              </a:rPr>
              <a:t> </a:t>
            </a:r>
            <a:r>
              <a:rPr lang="en-US" sz="2800" dirty="0" err="1">
                <a:latin typeface="Times New Roman" charset="0"/>
              </a:rPr>
              <a:t>secara</a:t>
            </a:r>
            <a:r>
              <a:rPr lang="en-US" sz="2800" dirty="0">
                <a:latin typeface="Times New Roman" charset="0"/>
              </a:rPr>
              <a:t> </a:t>
            </a:r>
            <a:r>
              <a:rPr lang="en-US" sz="2800" dirty="0" err="1">
                <a:latin typeface="Times New Roman" charset="0"/>
              </a:rPr>
              <a:t>sinambung</a:t>
            </a:r>
            <a:endParaRPr lang="en-US" sz="2800" dirty="0">
              <a:latin typeface="Times New Roman" charset="0"/>
            </a:endParaRPr>
          </a:p>
          <a:p>
            <a:r>
              <a:rPr lang="en-US" sz="2800" dirty="0">
                <a:latin typeface="Times New Roman" charset="0"/>
              </a:rPr>
              <a:t>Juga </a:t>
            </a:r>
            <a:r>
              <a:rPr lang="en-US" sz="2800" dirty="0" err="1">
                <a:latin typeface="Times New Roman" charset="0"/>
              </a:rPr>
              <a:t>dibuat</a:t>
            </a:r>
            <a:r>
              <a:rPr lang="en-US" sz="2800" dirty="0">
                <a:latin typeface="Times New Roman" charset="0"/>
              </a:rPr>
              <a:t> </a:t>
            </a:r>
            <a:r>
              <a:rPr lang="en-US" sz="2800" dirty="0" err="1">
                <a:latin typeface="Times New Roman" charset="0"/>
              </a:rPr>
              <a:t>dari</a:t>
            </a:r>
            <a:r>
              <a:rPr lang="en-US" sz="2800" dirty="0">
                <a:latin typeface="Times New Roman" charset="0"/>
              </a:rPr>
              <a:t> alcoholic beverages </a:t>
            </a:r>
            <a:r>
              <a:rPr lang="en-US" sz="2800" dirty="0" err="1">
                <a:latin typeface="Times New Roman" charset="0"/>
              </a:rPr>
              <a:t>seperti</a:t>
            </a:r>
            <a:r>
              <a:rPr lang="en-US" sz="2800" dirty="0">
                <a:latin typeface="Times New Roman" charset="0"/>
              </a:rPr>
              <a:t> cider, wine, </a:t>
            </a:r>
            <a:r>
              <a:rPr lang="en-US" sz="2800" dirty="0" err="1">
                <a:latin typeface="Times New Roman" charset="0"/>
              </a:rPr>
              <a:t>menghasilkan</a:t>
            </a:r>
            <a:r>
              <a:rPr lang="en-US" sz="2800" dirty="0">
                <a:latin typeface="Times New Roman" charset="0"/>
              </a:rPr>
              <a:t> cider vinegar, wine vinegar</a:t>
            </a:r>
          </a:p>
          <a:p>
            <a:r>
              <a:rPr lang="en-US" sz="2800" dirty="0">
                <a:latin typeface="Times New Roman" charset="0"/>
              </a:rPr>
              <a:t>Di </a:t>
            </a:r>
            <a:r>
              <a:rPr lang="en-US" sz="2800" dirty="0" err="1">
                <a:latin typeface="Times New Roman" charset="0"/>
              </a:rPr>
              <a:t>pasaran:cider</a:t>
            </a:r>
            <a:r>
              <a:rPr lang="en-US" sz="2800" dirty="0">
                <a:latin typeface="Times New Roman" charset="0"/>
              </a:rPr>
              <a:t> vinegar </a:t>
            </a:r>
            <a:r>
              <a:rPr lang="en-US" sz="2800" dirty="0" err="1">
                <a:latin typeface="Times New Roman" charset="0"/>
              </a:rPr>
              <a:t>kadang</a:t>
            </a:r>
            <a:r>
              <a:rPr lang="en-US" sz="2800" dirty="0">
                <a:latin typeface="Times New Roman" charset="0"/>
              </a:rPr>
              <a:t> </a:t>
            </a:r>
            <a:r>
              <a:rPr lang="en-US" sz="2800" dirty="0" err="1">
                <a:latin typeface="Times New Roman" charset="0"/>
              </a:rPr>
              <a:t>disebut</a:t>
            </a:r>
            <a:r>
              <a:rPr lang="en-US" sz="2800" dirty="0">
                <a:latin typeface="Times New Roman" charset="0"/>
              </a:rPr>
              <a:t> apple vinegar</a:t>
            </a:r>
          </a:p>
          <a:p>
            <a:r>
              <a:rPr lang="en-US" sz="2800" dirty="0">
                <a:latin typeface="Times New Roman" charset="0"/>
              </a:rPr>
              <a:t>Wine vinegar: rice vinegar, sherry vinegar</a:t>
            </a:r>
          </a:p>
          <a:p>
            <a:r>
              <a:rPr lang="en-US" sz="2800" dirty="0">
                <a:latin typeface="Times New Roman" charset="0"/>
              </a:rPr>
              <a:t>Distilled vinegar: </a:t>
            </a:r>
            <a:r>
              <a:rPr lang="en-US" sz="2800" dirty="0" err="1">
                <a:latin typeface="Times New Roman" charset="0"/>
              </a:rPr>
              <a:t>dari</a:t>
            </a:r>
            <a:r>
              <a:rPr lang="en-US" sz="2800" dirty="0">
                <a:latin typeface="Times New Roman" charset="0"/>
              </a:rPr>
              <a:t> alcohol </a:t>
            </a:r>
            <a:r>
              <a:rPr lang="en-US" sz="2800" dirty="0" err="1">
                <a:latin typeface="Times New Roman" charset="0"/>
              </a:rPr>
              <a:t>encer</a:t>
            </a:r>
            <a:endParaRPr lang="id-ID" sz="2800" dirty="0">
              <a:latin typeface="Times New Roman" charset="0"/>
            </a:endParaRPr>
          </a:p>
        </p:txBody>
      </p:sp>
      <p:pic>
        <p:nvPicPr>
          <p:cNvPr id="6146" name="Picture 2" descr="http://www.globalhealingcenter.com/media/catalog/product/cache/1/image/9df78eab33525d08d6e5fb8d27136e95/b/r/braggs_acv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12" y="7620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pysanky.info/Chemistry/Vinegar_files/shapeimage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12" y="2971800"/>
            <a:ext cx="2022550" cy="1781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ages.woolworthsstatic.co.za/Red-Wine-Vinegar-250ml-6009171831127.jpg?o=EMCYXmqN9UweGOSbO2Mnq0U4FGIj&amp;V=PJlf&amp;w=11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12" y="4953000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6618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900112"/>
          </a:xfrm>
        </p:spPr>
        <p:txBody>
          <a:bodyPr/>
          <a:lstStyle/>
          <a:p>
            <a:pPr algn="ctr"/>
            <a:r>
              <a:rPr lang="en-US" dirty="0" err="1" smtClean="0"/>
              <a:t>Cuka</a:t>
            </a:r>
            <a:r>
              <a:rPr lang="en-US" dirty="0" smtClean="0"/>
              <a:t>, </a:t>
            </a:r>
            <a:r>
              <a:rPr lang="en-US" dirty="0" err="1" smtClean="0"/>
              <a:t>Kecap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1482280"/>
            <a:ext cx="8126287" cy="1499977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Keduanya</a:t>
            </a:r>
            <a:r>
              <a:rPr lang="en-US" sz="2800" dirty="0" smtClean="0"/>
              <a:t> </a:t>
            </a:r>
            <a:r>
              <a:rPr lang="en-US" sz="2800" dirty="0" err="1" smtClean="0"/>
              <a:t>mengandung</a:t>
            </a:r>
            <a:r>
              <a:rPr lang="en-US" sz="2800" dirty="0" smtClean="0"/>
              <a:t> alcohol</a:t>
            </a:r>
          </a:p>
          <a:p>
            <a:r>
              <a:rPr lang="en-US" sz="2800" dirty="0" err="1" smtClean="0"/>
              <a:t>Cuka</a:t>
            </a:r>
            <a:r>
              <a:rPr lang="en-US" sz="2800" dirty="0" smtClean="0"/>
              <a:t> </a:t>
            </a:r>
            <a:r>
              <a:rPr lang="en-US" sz="2800" dirty="0" err="1" smtClean="0"/>
              <a:t>dibuat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fermentasi</a:t>
            </a:r>
            <a:r>
              <a:rPr lang="en-US" sz="2800" dirty="0" smtClean="0"/>
              <a:t> alcohol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asetat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sinambung</a:t>
            </a:r>
            <a:endParaRPr lang="en-US" sz="2800" dirty="0" smtClean="0"/>
          </a:p>
          <a:p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boleh</a:t>
            </a:r>
            <a:r>
              <a:rPr lang="en-US" sz="2800" dirty="0" smtClean="0"/>
              <a:t> </a:t>
            </a:r>
            <a:r>
              <a:rPr lang="en-US" sz="2800" dirty="0" err="1" smtClean="0"/>
              <a:t>berasal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baku</a:t>
            </a:r>
            <a:r>
              <a:rPr lang="en-US" sz="2800" dirty="0" smtClean="0"/>
              <a:t> yang haram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dirty="0" err="1" smtClean="0"/>
              <a:t>khamr</a:t>
            </a:r>
            <a:endParaRPr lang="en-US" sz="2800" dirty="0" smtClean="0"/>
          </a:p>
          <a:p>
            <a:r>
              <a:rPr lang="en-US" sz="2800" dirty="0" err="1" smtClean="0"/>
              <a:t>Kecap</a:t>
            </a:r>
            <a:r>
              <a:rPr lang="en-US" sz="2800" dirty="0" smtClean="0"/>
              <a:t> </a:t>
            </a:r>
            <a:r>
              <a:rPr lang="en-US" sz="2800" dirty="0" err="1" smtClean="0"/>
              <a:t>tertentu</a:t>
            </a:r>
            <a:r>
              <a:rPr lang="en-US" sz="2800" dirty="0" smtClean="0"/>
              <a:t>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dirty="0" err="1" smtClean="0"/>
              <a:t>kecap</a:t>
            </a:r>
            <a:r>
              <a:rPr lang="en-US" sz="2800" dirty="0" smtClean="0"/>
              <a:t> </a:t>
            </a:r>
            <a:r>
              <a:rPr lang="en-US" sz="2800" dirty="0" err="1" smtClean="0"/>
              <a:t>jepang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mengandung</a:t>
            </a:r>
            <a:r>
              <a:rPr lang="en-US" sz="2800" dirty="0" smtClean="0"/>
              <a:t> alcohol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1 </a:t>
            </a:r>
            <a:r>
              <a:rPr lang="en-US" sz="2800" dirty="0" err="1" smtClean="0"/>
              <a:t>persen</a:t>
            </a:r>
            <a:endParaRPr lang="en-US" sz="2800" dirty="0" smtClean="0"/>
          </a:p>
          <a:p>
            <a:r>
              <a:rPr lang="en-US" sz="2800" dirty="0" smtClean="0"/>
              <a:t>Wine vinegar? Sherry vinegar? Rice vinegar?</a:t>
            </a:r>
          </a:p>
          <a:p>
            <a:r>
              <a:rPr lang="en-US" sz="2800" dirty="0" smtClean="0"/>
              <a:t>Distilled vinegar?</a:t>
            </a:r>
          </a:p>
          <a:p>
            <a:r>
              <a:rPr lang="en-US" sz="2800" dirty="0" smtClean="0"/>
              <a:t>Balsamic vinegar?</a:t>
            </a:r>
            <a:endParaRPr lang="id-ID" sz="2800" dirty="0"/>
          </a:p>
        </p:txBody>
      </p:sp>
      <p:sp>
        <p:nvSpPr>
          <p:cNvPr id="4" name="AutoShape 2" descr="Image result for soy sau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7172" name="Picture 4" descr="http://static01.nyt.com/images/2012/06/17/magazine/17wmt/17wmt-article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0" y="923354"/>
            <a:ext cx="1809833" cy="1381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sherryvinegar.com/wp-content/uploads/2012/08/CAPIRETE-Solera-8-Vinagre-de-Jere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884" y="2747678"/>
            <a:ext cx="1370484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finecooking.com/cms/uploadedimages/images/cooking/articles/issues_91-100/051094070-01-rice-vinegar_xl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960" y="4800601"/>
            <a:ext cx="1645920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ecx.images-amazon.com/images/I/31fKQdog3S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655" y="5609235"/>
            <a:ext cx="1688897" cy="1125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phorcys-static.ewg.org/image/contents/7452/medium.png?13264336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2" y="5638801"/>
            <a:ext cx="1739043" cy="1026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430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 smtClean="0"/>
              <a:t>Hasil</a:t>
            </a:r>
            <a:r>
              <a:rPr lang="en-US" sz="4800" dirty="0" smtClean="0"/>
              <a:t> </a:t>
            </a:r>
            <a:r>
              <a:rPr lang="en-US" sz="4800" dirty="0" err="1" smtClean="0"/>
              <a:t>samping</a:t>
            </a:r>
            <a:r>
              <a:rPr lang="en-US" sz="4800" dirty="0" smtClean="0"/>
              <a:t> </a:t>
            </a:r>
            <a:r>
              <a:rPr lang="en-US" sz="4800" dirty="0" err="1" smtClean="0"/>
              <a:t>pembuatan</a:t>
            </a:r>
            <a:r>
              <a:rPr lang="en-US" sz="4800" dirty="0" smtClean="0"/>
              <a:t> </a:t>
            </a:r>
            <a:r>
              <a:rPr lang="en-US" sz="4800" dirty="0" err="1" smtClean="0"/>
              <a:t>keju</a:t>
            </a:r>
            <a:endParaRPr lang="id-ID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43063"/>
            <a:ext cx="5257798" cy="4529137"/>
          </a:xfrm>
        </p:spPr>
        <p:txBody>
          <a:bodyPr>
            <a:normAutofit lnSpcReduction="10000"/>
          </a:bodyPr>
          <a:lstStyle/>
          <a:p>
            <a:r>
              <a:rPr lang="en-US" sz="3600" dirty="0" err="1" smtClean="0"/>
              <a:t>Pembuatan</a:t>
            </a:r>
            <a:r>
              <a:rPr lang="en-US" sz="3600" dirty="0" smtClean="0"/>
              <a:t> </a:t>
            </a:r>
            <a:r>
              <a:rPr lang="en-US" sz="3600" dirty="0" err="1" smtClean="0"/>
              <a:t>keju</a:t>
            </a:r>
            <a:r>
              <a:rPr lang="en-US" sz="3600" dirty="0" smtClean="0"/>
              <a:t> </a:t>
            </a:r>
            <a:r>
              <a:rPr lang="en-US" sz="3600" dirty="0" err="1" smtClean="0"/>
              <a:t>melibatkan</a:t>
            </a:r>
            <a:r>
              <a:rPr lang="en-US" sz="3600" dirty="0" smtClean="0"/>
              <a:t> </a:t>
            </a:r>
            <a:r>
              <a:rPr lang="en-US" sz="3600" dirty="0" err="1" smtClean="0"/>
              <a:t>enzim</a:t>
            </a:r>
            <a:r>
              <a:rPr lang="en-US" sz="3600" dirty="0" smtClean="0"/>
              <a:t> (rennet)</a:t>
            </a:r>
          </a:p>
          <a:p>
            <a:r>
              <a:rPr lang="en-US" sz="3600" dirty="0" err="1" smtClean="0"/>
              <a:t>Setelah</a:t>
            </a:r>
            <a:r>
              <a:rPr lang="en-US" sz="3600" dirty="0" smtClean="0"/>
              <a:t> </a:t>
            </a:r>
            <a:r>
              <a:rPr lang="en-US" sz="3600" dirty="0" err="1" smtClean="0"/>
              <a:t>tahap</a:t>
            </a:r>
            <a:r>
              <a:rPr lang="en-US" sz="3600" dirty="0" smtClean="0"/>
              <a:t> </a:t>
            </a:r>
            <a:r>
              <a:rPr lang="en-US" sz="3600" dirty="0" err="1" smtClean="0"/>
              <a:t>penggumpalan</a:t>
            </a:r>
            <a:r>
              <a:rPr lang="en-US" sz="3600" dirty="0" smtClean="0"/>
              <a:t>, </a:t>
            </a:r>
            <a:r>
              <a:rPr lang="en-US" sz="3600" dirty="0" err="1" smtClean="0"/>
              <a:t>diperoleh</a:t>
            </a:r>
            <a:r>
              <a:rPr lang="en-US" sz="3600" dirty="0" smtClean="0"/>
              <a:t> whey </a:t>
            </a:r>
            <a:r>
              <a:rPr lang="en-US" sz="3600" dirty="0" err="1" smtClean="0"/>
              <a:t>dan</a:t>
            </a:r>
            <a:r>
              <a:rPr lang="en-US" sz="3600" dirty="0" smtClean="0"/>
              <a:t> curd</a:t>
            </a:r>
          </a:p>
          <a:p>
            <a:r>
              <a:rPr lang="en-US" sz="3600" dirty="0" smtClean="0"/>
              <a:t>Dari whey </a:t>
            </a:r>
            <a:r>
              <a:rPr lang="en-US" sz="3600" dirty="0" err="1" smtClean="0"/>
              <a:t>diperoleh</a:t>
            </a:r>
            <a:r>
              <a:rPr lang="en-US" sz="3600" dirty="0" smtClean="0"/>
              <a:t> </a:t>
            </a:r>
            <a:r>
              <a:rPr lang="en-US" sz="3600" dirty="0" err="1" smtClean="0"/>
              <a:t>laktosa</a:t>
            </a:r>
            <a:endParaRPr lang="id-ID" sz="3600" dirty="0"/>
          </a:p>
        </p:txBody>
      </p:sp>
      <p:pic>
        <p:nvPicPr>
          <p:cNvPr id="5122" name="Picture 2" descr="Cheese production flow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1740693"/>
            <a:ext cx="4572000" cy="4333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2414" y="1524000"/>
            <a:ext cx="4495798" cy="472440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461997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latin typeface="Times New Roman" charset="0"/>
              </a:rPr>
              <a:t>Khamr</a:t>
            </a:r>
            <a:endParaRPr lang="id-ID" sz="5400" dirty="0">
              <a:latin typeface="Times New Roman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141412" y="1676400"/>
            <a:ext cx="3581401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err="1">
                <a:latin typeface="Times New Roman" charset="0"/>
              </a:rPr>
              <a:t>Minuman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keras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atau</a:t>
            </a:r>
            <a:r>
              <a:rPr lang="en-US" sz="3600" dirty="0">
                <a:latin typeface="Times New Roman" charset="0"/>
              </a:rPr>
              <a:t> alcoholic beverages</a:t>
            </a:r>
          </a:p>
          <a:p>
            <a:r>
              <a:rPr lang="en-US" sz="3600" dirty="0">
                <a:latin typeface="Times New Roman" charset="0"/>
              </a:rPr>
              <a:t>Ada 3 </a:t>
            </a:r>
            <a:r>
              <a:rPr lang="en-US" sz="3600" dirty="0" err="1">
                <a:latin typeface="Times New Roman" charset="0"/>
              </a:rPr>
              <a:t>kelompok</a:t>
            </a:r>
            <a:r>
              <a:rPr lang="en-US" sz="3600" dirty="0">
                <a:latin typeface="Times New Roman" charset="0"/>
              </a:rPr>
              <a:t>:</a:t>
            </a:r>
          </a:p>
          <a:p>
            <a:pPr lvl="1"/>
            <a:r>
              <a:rPr lang="en-US" sz="3600" dirty="0">
                <a:latin typeface="Times New Roman" charset="0"/>
              </a:rPr>
              <a:t>Wine</a:t>
            </a:r>
          </a:p>
          <a:p>
            <a:pPr lvl="1"/>
            <a:r>
              <a:rPr lang="en-US" sz="3600" dirty="0" err="1">
                <a:latin typeface="Times New Roman" charset="0"/>
              </a:rPr>
              <a:t>Bir</a:t>
            </a:r>
            <a:endParaRPr lang="en-US" sz="3600" dirty="0">
              <a:latin typeface="Times New Roman" charset="0"/>
            </a:endParaRPr>
          </a:p>
          <a:p>
            <a:pPr lvl="1"/>
            <a:r>
              <a:rPr lang="en-US" sz="3600" dirty="0">
                <a:latin typeface="Times New Roman" charset="0"/>
              </a:rPr>
              <a:t>Spirit:</a:t>
            </a:r>
          </a:p>
          <a:p>
            <a:pPr lvl="2"/>
            <a:r>
              <a:rPr lang="en-US" sz="3600" dirty="0">
                <a:latin typeface="Times New Roman" charset="0"/>
              </a:rPr>
              <a:t>Liquor</a:t>
            </a:r>
          </a:p>
          <a:p>
            <a:pPr lvl="2"/>
            <a:r>
              <a:rPr lang="en-US" sz="3600" dirty="0" err="1">
                <a:latin typeface="Times New Roman" charset="0"/>
              </a:rPr>
              <a:t>Liquers</a:t>
            </a:r>
            <a:r>
              <a:rPr lang="en-US" sz="3600" dirty="0">
                <a:latin typeface="Times New Roman" charset="0"/>
              </a:rPr>
              <a:t> (cordials)</a:t>
            </a:r>
            <a:endParaRPr lang="id-ID" sz="3600" dirty="0">
              <a:latin typeface="Times New Roman" charset="0"/>
            </a:endParaRPr>
          </a:p>
        </p:txBody>
      </p:sp>
      <p:sp>
        <p:nvSpPr>
          <p:cNvPr id="2" name="AutoShape 2" descr="Image result for wine bottle and gla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1268" name="Picture 4" descr="http://www.barmans.co.uk/productimg/60399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946981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encrypted-tbn2.gstatic.com/images?q=tbn:ANd9GcRT45DVZ3dm9sLKHo2oCqAlediFef2oCxYU8M76rOChTgENGz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2" y="98031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static.lakana.com/media.fox32chicago.com/photo/2015/10/15/liquor_1444954589078_360968_ver1.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3709987"/>
            <a:ext cx="3373864" cy="22503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cdn.slidesharecdn.com/ss_thumbnails/liqueurs-1219739964936141-8-thumbnail-4.jpg?cb=12197150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2" y="3776662"/>
            <a:ext cx="3015242" cy="2261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5423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latin typeface="Times New Roman" charset="0"/>
              </a:rPr>
              <a:t>Bir</a:t>
            </a:r>
            <a:endParaRPr lang="id-ID" sz="5400" dirty="0">
              <a:latin typeface="Times New Roman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905699" y="1524000"/>
            <a:ext cx="6788914" cy="4800600"/>
          </a:xfrm>
        </p:spPr>
        <p:txBody>
          <a:bodyPr>
            <a:normAutofit fontScale="92500"/>
          </a:bodyPr>
          <a:lstStyle/>
          <a:p>
            <a:r>
              <a:rPr lang="en-US" sz="3600" dirty="0">
                <a:latin typeface="Times New Roman" charset="0"/>
              </a:rPr>
              <a:t>Kadar </a:t>
            </a:r>
            <a:r>
              <a:rPr lang="en-US" sz="3600" dirty="0" err="1">
                <a:latin typeface="Times New Roman" charset="0"/>
              </a:rPr>
              <a:t>alokohol</a:t>
            </a:r>
            <a:r>
              <a:rPr lang="en-US" sz="3600" dirty="0">
                <a:latin typeface="Times New Roman" charset="0"/>
              </a:rPr>
              <a:t> 5.5%, strong beer 8%</a:t>
            </a:r>
          </a:p>
          <a:p>
            <a:r>
              <a:rPr lang="en-US" sz="3600" dirty="0">
                <a:latin typeface="Times New Roman" charset="0"/>
              </a:rPr>
              <a:t>Lager, </a:t>
            </a:r>
            <a:r>
              <a:rPr lang="en-US" sz="3600" dirty="0" err="1">
                <a:latin typeface="Times New Roman" charset="0"/>
              </a:rPr>
              <a:t>bir</a:t>
            </a:r>
            <a:r>
              <a:rPr lang="en-US" sz="3600" dirty="0">
                <a:latin typeface="Times New Roman" charset="0"/>
              </a:rPr>
              <a:t> yang </a:t>
            </a:r>
            <a:r>
              <a:rPr lang="en-US" sz="3600" dirty="0" err="1">
                <a:latin typeface="Times New Roman" charset="0"/>
              </a:rPr>
              <a:t>disimpan</a:t>
            </a:r>
            <a:r>
              <a:rPr lang="en-US" sz="3600" dirty="0">
                <a:latin typeface="Times New Roman" charset="0"/>
              </a:rPr>
              <a:t> 6 </a:t>
            </a:r>
            <a:r>
              <a:rPr lang="en-US" sz="3600" dirty="0" err="1">
                <a:latin typeface="Times New Roman" charset="0"/>
              </a:rPr>
              <a:t>bulan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sebelum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dipasarkan</a:t>
            </a:r>
            <a:endParaRPr lang="en-US" sz="3600" dirty="0">
              <a:latin typeface="Times New Roman" charset="0"/>
            </a:endParaRPr>
          </a:p>
          <a:p>
            <a:r>
              <a:rPr lang="en-US" sz="3600" dirty="0" err="1">
                <a:latin typeface="Times New Roman" charset="0"/>
              </a:rPr>
              <a:t>Shandy</a:t>
            </a:r>
            <a:r>
              <a:rPr lang="en-US" sz="3600" dirty="0">
                <a:latin typeface="Times New Roman" charset="0"/>
              </a:rPr>
              <a:t>: </a:t>
            </a:r>
            <a:r>
              <a:rPr lang="en-US" sz="3600" dirty="0" err="1">
                <a:latin typeface="Times New Roman" charset="0"/>
              </a:rPr>
              <a:t>campuran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bir</a:t>
            </a:r>
            <a:r>
              <a:rPr lang="en-US" sz="3600" dirty="0">
                <a:latin typeface="Times New Roman" charset="0"/>
              </a:rPr>
              <a:t> (</a:t>
            </a:r>
            <a:r>
              <a:rPr lang="en-US" sz="3600" dirty="0" err="1">
                <a:latin typeface="Times New Roman" charset="0"/>
              </a:rPr>
              <a:t>bahan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dasar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bir</a:t>
            </a:r>
            <a:r>
              <a:rPr lang="en-US" sz="3600" dirty="0">
                <a:latin typeface="Times New Roman" charset="0"/>
              </a:rPr>
              <a:t>) + </a:t>
            </a:r>
            <a:r>
              <a:rPr lang="en-US" sz="3600" dirty="0" err="1">
                <a:latin typeface="Times New Roman" charset="0"/>
              </a:rPr>
              <a:t>perisa</a:t>
            </a:r>
            <a:r>
              <a:rPr lang="en-US" sz="3600" dirty="0">
                <a:latin typeface="Times New Roman" charset="0"/>
              </a:rPr>
              <a:t> + air </a:t>
            </a:r>
            <a:r>
              <a:rPr lang="en-US" sz="3600" dirty="0" err="1">
                <a:latin typeface="Times New Roman" charset="0"/>
              </a:rPr>
              <a:t>dan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bahan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lainnya</a:t>
            </a:r>
            <a:r>
              <a:rPr lang="en-US" sz="3600" dirty="0">
                <a:latin typeface="Times New Roman" charset="0"/>
              </a:rPr>
              <a:t>, </a:t>
            </a:r>
            <a:r>
              <a:rPr lang="en-US" sz="3600" dirty="0" err="1">
                <a:latin typeface="Times New Roman" charset="0"/>
              </a:rPr>
              <a:t>kadar</a:t>
            </a:r>
            <a:r>
              <a:rPr lang="en-US" sz="3600" dirty="0">
                <a:latin typeface="Times New Roman" charset="0"/>
              </a:rPr>
              <a:t> alcohol 1%</a:t>
            </a:r>
          </a:p>
          <a:p>
            <a:r>
              <a:rPr lang="en-US" sz="3600" dirty="0" err="1">
                <a:latin typeface="Times New Roman" charset="0"/>
              </a:rPr>
              <a:t>Rootbeer</a:t>
            </a:r>
            <a:r>
              <a:rPr lang="en-US" sz="3600" dirty="0">
                <a:latin typeface="Times New Roman" charset="0"/>
              </a:rPr>
              <a:t>: </a:t>
            </a:r>
            <a:r>
              <a:rPr lang="en-US" sz="3600" dirty="0" err="1">
                <a:latin typeface="Times New Roman" charset="0"/>
              </a:rPr>
              <a:t>bukan</a:t>
            </a:r>
            <a:r>
              <a:rPr lang="en-US" sz="3600" dirty="0">
                <a:latin typeface="Times New Roman" charset="0"/>
              </a:rPr>
              <a:t> alcoholic beverages </a:t>
            </a:r>
            <a:r>
              <a:rPr lang="en-US" sz="3600" dirty="0" err="1">
                <a:latin typeface="Times New Roman" charset="0"/>
              </a:rPr>
              <a:t>tapi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nama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seharusnya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diganti</a:t>
            </a:r>
            <a:r>
              <a:rPr lang="en-US" sz="3600" dirty="0">
                <a:latin typeface="Times New Roman" charset="0"/>
              </a:rPr>
              <a:t> </a:t>
            </a:r>
            <a:endParaRPr lang="id-ID" sz="3600" dirty="0">
              <a:latin typeface="Times New Roman" charset="0"/>
            </a:endParaRPr>
          </a:p>
        </p:txBody>
      </p:sp>
      <p:pic>
        <p:nvPicPr>
          <p:cNvPr id="12290" name="Picture 2" descr="http://schlafly.com/uploads/2014/05/23/summerlag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1" y="258367"/>
            <a:ext cx="1175353" cy="2157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storage.calgarysun.com/v1/blogs-prod-photos/0/d/2/b/b/0d2bb8dde48fe7172595e0227525a950.jpg?stmp=13680422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3" y="4830068"/>
            <a:ext cx="2536031" cy="1690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Shandy Cruzcamp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412" y="367456"/>
            <a:ext cx="1251908" cy="1874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75612" y="2414588"/>
            <a:ext cx="34290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id-ID" b="1" dirty="0" err="1">
                <a:solidFill>
                  <a:srgbClr val="333333"/>
                </a:solidFill>
                <a:latin typeface="tahoma" panose="020B0604030504040204" pitchFamily="34" charset="0"/>
              </a:rPr>
              <a:t>Country</a:t>
            </a:r>
            <a:r>
              <a:rPr lang="id-ID" b="1" dirty="0">
                <a:solidFill>
                  <a:srgbClr val="333333"/>
                </a:solidFill>
                <a:latin typeface="tahoma" panose="020B0604030504040204" pitchFamily="34" charset="0"/>
              </a:rPr>
              <a:t>:</a:t>
            </a:r>
            <a:r>
              <a:rPr lang="id-ID" dirty="0">
                <a:solidFill>
                  <a:srgbClr val="333333"/>
                </a:solidFill>
                <a:latin typeface="tahoma" panose="020B0604030504040204" pitchFamily="34" charset="0"/>
              </a:rPr>
              <a:t> </a:t>
            </a:r>
            <a:r>
              <a:rPr lang="id-ID" dirty="0">
                <a:solidFill>
                  <a:srgbClr val="823400"/>
                </a:solidFill>
                <a:latin typeface="tahoma" panose="020B0604030504040204" pitchFamily="34" charset="0"/>
                <a:hlinkClick r:id="rId5" tooltip="Drinks from Spain"/>
              </a:rPr>
              <a:t>Spain</a:t>
            </a:r>
            <a:endParaRPr lang="id-ID" dirty="0">
              <a:solidFill>
                <a:srgbClr val="333333"/>
              </a:solidFill>
              <a:latin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d-ID" b="1" dirty="0">
                <a:solidFill>
                  <a:srgbClr val="333333"/>
                </a:solidFill>
                <a:latin typeface="tahoma" panose="020B0604030504040204" pitchFamily="34" charset="0"/>
              </a:rPr>
              <a:t>Region:</a:t>
            </a:r>
            <a:endParaRPr lang="id-ID" dirty="0">
              <a:solidFill>
                <a:srgbClr val="333333"/>
              </a:solidFill>
              <a:latin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d-ID" b="1" dirty="0">
                <a:solidFill>
                  <a:srgbClr val="333333"/>
                </a:solidFill>
                <a:latin typeface="tahoma" panose="020B0604030504040204" pitchFamily="34" charset="0"/>
              </a:rPr>
              <a:t>Manufacturer:</a:t>
            </a:r>
            <a:r>
              <a:rPr lang="id-ID" dirty="0">
                <a:solidFill>
                  <a:srgbClr val="333333"/>
                </a:solidFill>
                <a:latin typeface="tahoma" panose="020B0604030504040204" pitchFamily="34" charset="0"/>
              </a:rPr>
              <a:t> </a:t>
            </a:r>
            <a:r>
              <a:rPr lang="id-ID" dirty="0" err="1">
                <a:solidFill>
                  <a:srgbClr val="823400"/>
                </a:solidFill>
                <a:latin typeface="tahoma" panose="020B0604030504040204" pitchFamily="34" charset="0"/>
                <a:hlinkClick r:id="rId6" tooltip="Drinks made by Heineken"/>
              </a:rPr>
              <a:t>Heineken</a:t>
            </a:r>
            <a:endParaRPr lang="id-ID" dirty="0">
              <a:solidFill>
                <a:srgbClr val="333333"/>
              </a:solidFill>
              <a:latin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d-ID" b="1" dirty="0" err="1">
                <a:solidFill>
                  <a:srgbClr val="333333"/>
                </a:solidFill>
                <a:latin typeface="tahoma" panose="020B0604030504040204" pitchFamily="34" charset="0"/>
              </a:rPr>
              <a:t>Composition</a:t>
            </a:r>
            <a:r>
              <a:rPr lang="id-ID" b="1" dirty="0">
                <a:solidFill>
                  <a:srgbClr val="333333"/>
                </a:solidFill>
                <a:latin typeface="tahoma" panose="020B0604030504040204" pitchFamily="34" charset="0"/>
              </a:rPr>
              <a:t>:</a:t>
            </a:r>
            <a:r>
              <a:rPr lang="id-ID" dirty="0">
                <a:solidFill>
                  <a:srgbClr val="333333"/>
                </a:solidFill>
                <a:latin typeface="tahoma" panose="020B0604030504040204" pitchFamily="34" charset="0"/>
              </a:rPr>
              <a:t> </a:t>
            </a:r>
            <a:r>
              <a:rPr lang="id-ID" dirty="0">
                <a:solidFill>
                  <a:srgbClr val="823400"/>
                </a:solidFill>
                <a:latin typeface="tahoma" panose="020B0604030504040204" pitchFamily="34" charset="0"/>
                <a:hlinkClick r:id="rId7" tooltip="Drinks with Water"/>
              </a:rPr>
              <a:t>Water</a:t>
            </a:r>
            <a:r>
              <a:rPr lang="id-ID" dirty="0">
                <a:solidFill>
                  <a:srgbClr val="333333"/>
                </a:solidFill>
                <a:latin typeface="tahoma" panose="020B0604030504040204" pitchFamily="34" charset="0"/>
              </a:rPr>
              <a:t> , </a:t>
            </a:r>
            <a:r>
              <a:rPr lang="id-ID" dirty="0" err="1">
                <a:solidFill>
                  <a:srgbClr val="823400"/>
                </a:solidFill>
                <a:latin typeface="tahoma" panose="020B0604030504040204" pitchFamily="34" charset="0"/>
                <a:hlinkClick r:id="rId8" tooltip="Drinks with Yeast"/>
              </a:rPr>
              <a:t>Yeast</a:t>
            </a:r>
            <a:r>
              <a:rPr lang="id-ID" dirty="0">
                <a:solidFill>
                  <a:srgbClr val="333333"/>
                </a:solidFill>
                <a:latin typeface="tahoma" panose="020B0604030504040204" pitchFamily="34" charset="0"/>
              </a:rPr>
              <a:t> , </a:t>
            </a:r>
            <a:r>
              <a:rPr lang="id-ID" dirty="0" err="1">
                <a:solidFill>
                  <a:srgbClr val="823400"/>
                </a:solidFill>
                <a:latin typeface="tahoma" panose="020B0604030504040204" pitchFamily="34" charset="0"/>
                <a:hlinkClick r:id="rId9" tooltip="Drinks with Hop"/>
              </a:rPr>
              <a:t>Hop</a:t>
            </a:r>
            <a:r>
              <a:rPr lang="id-ID" dirty="0">
                <a:solidFill>
                  <a:srgbClr val="333333"/>
                </a:solidFill>
                <a:latin typeface="tahoma" panose="020B0604030504040204" pitchFamily="34" charset="0"/>
              </a:rPr>
              <a:t> , </a:t>
            </a:r>
            <a:r>
              <a:rPr lang="id-ID" dirty="0" err="1">
                <a:solidFill>
                  <a:srgbClr val="823400"/>
                </a:solidFill>
                <a:latin typeface="tahoma" panose="020B0604030504040204" pitchFamily="34" charset="0"/>
                <a:hlinkClick r:id="rId10" tooltip="Drinks with Citric acid"/>
              </a:rPr>
              <a:t>Citric</a:t>
            </a:r>
            <a:r>
              <a:rPr lang="id-ID" dirty="0">
                <a:solidFill>
                  <a:srgbClr val="823400"/>
                </a:solidFill>
                <a:latin typeface="tahoma" panose="020B0604030504040204" pitchFamily="34" charset="0"/>
                <a:hlinkClick r:id="rId10" tooltip="Drinks with Citric acid"/>
              </a:rPr>
              <a:t> </a:t>
            </a:r>
            <a:r>
              <a:rPr lang="id-ID" dirty="0" err="1">
                <a:solidFill>
                  <a:srgbClr val="823400"/>
                </a:solidFill>
                <a:latin typeface="tahoma" panose="020B0604030504040204" pitchFamily="34" charset="0"/>
                <a:hlinkClick r:id="rId10" tooltip="Drinks with Citric acid"/>
              </a:rPr>
              <a:t>acid</a:t>
            </a:r>
            <a:r>
              <a:rPr lang="id-ID" dirty="0">
                <a:solidFill>
                  <a:srgbClr val="333333"/>
                </a:solidFill>
                <a:latin typeface="tahoma" panose="020B0604030504040204" pitchFamily="34" charset="0"/>
              </a:rPr>
              <a:t> , </a:t>
            </a:r>
            <a:r>
              <a:rPr lang="id-ID" dirty="0">
                <a:solidFill>
                  <a:srgbClr val="823400"/>
                </a:solidFill>
                <a:latin typeface="tahoma" panose="020B0604030504040204" pitchFamily="34" charset="0"/>
                <a:hlinkClick r:id="rId11" tooltip="Drinks with Malt"/>
              </a:rPr>
              <a:t>Malt</a:t>
            </a:r>
            <a:r>
              <a:rPr lang="id-ID" dirty="0">
                <a:solidFill>
                  <a:srgbClr val="333333"/>
                </a:solidFill>
                <a:latin typeface="tahoma" panose="020B0604030504040204" pitchFamily="34" charset="0"/>
              </a:rPr>
              <a:t> ,</a:t>
            </a:r>
            <a:r>
              <a:rPr lang="id-ID" dirty="0" err="1">
                <a:solidFill>
                  <a:srgbClr val="823400"/>
                </a:solidFill>
                <a:latin typeface="tahoma" panose="020B0604030504040204" pitchFamily="34" charset="0"/>
                <a:hlinkClick r:id="rId12" tooltip="Drinks with Beers"/>
              </a:rPr>
              <a:t>Beers</a:t>
            </a:r>
            <a:endParaRPr lang="id-ID" dirty="0">
              <a:solidFill>
                <a:srgbClr val="333333"/>
              </a:solidFill>
              <a:latin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d-ID" b="1" dirty="0" err="1">
                <a:solidFill>
                  <a:srgbClr val="333333"/>
                </a:solidFill>
                <a:latin typeface="tahoma" panose="020B0604030504040204" pitchFamily="34" charset="0"/>
              </a:rPr>
              <a:t>Energetic</a:t>
            </a:r>
            <a:r>
              <a:rPr lang="id-ID" b="1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id-ID" b="1" dirty="0" err="1">
                <a:solidFill>
                  <a:srgbClr val="333333"/>
                </a:solidFill>
                <a:latin typeface="tahoma" panose="020B0604030504040204" pitchFamily="34" charset="0"/>
              </a:rPr>
              <a:t>value</a:t>
            </a:r>
            <a:r>
              <a:rPr lang="id-ID" dirty="0">
                <a:solidFill>
                  <a:srgbClr val="333333"/>
                </a:solidFill>
                <a:latin typeface="tahoma" panose="020B0604030504040204" pitchFamily="34" charset="0"/>
              </a:rPr>
              <a:t> - </a:t>
            </a:r>
            <a:r>
              <a:rPr lang="id-ID" dirty="0" err="1">
                <a:solidFill>
                  <a:srgbClr val="333333"/>
                </a:solidFill>
                <a:latin typeface="tahoma" panose="020B0604030504040204" pitchFamily="34" charset="0"/>
              </a:rPr>
              <a:t>Kcal</a:t>
            </a:r>
            <a:endParaRPr lang="id-ID" dirty="0">
              <a:solidFill>
                <a:srgbClr val="333333"/>
              </a:solidFill>
              <a:latin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d-ID" b="1" dirty="0" err="1">
                <a:solidFill>
                  <a:srgbClr val="333333"/>
                </a:solidFill>
                <a:latin typeface="tahoma" panose="020B0604030504040204" pitchFamily="34" charset="0"/>
              </a:rPr>
              <a:t>Quantity</a:t>
            </a:r>
            <a:r>
              <a:rPr lang="id-ID" b="1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id-ID" b="1" dirty="0" err="1">
                <a:solidFill>
                  <a:srgbClr val="333333"/>
                </a:solidFill>
                <a:latin typeface="tahoma" panose="020B0604030504040204" pitchFamily="34" charset="0"/>
              </a:rPr>
              <a:t>alcohol</a:t>
            </a:r>
            <a:r>
              <a:rPr lang="id-ID" b="1" dirty="0">
                <a:solidFill>
                  <a:srgbClr val="333333"/>
                </a:solidFill>
                <a:latin typeface="tahoma" panose="020B0604030504040204" pitchFamily="34" charset="0"/>
              </a:rPr>
              <a:t>:</a:t>
            </a:r>
            <a:r>
              <a:rPr lang="id-ID" dirty="0">
                <a:solidFill>
                  <a:srgbClr val="333333"/>
                </a:solidFill>
                <a:latin typeface="tahoma" panose="020B0604030504040204" pitchFamily="34" charset="0"/>
              </a:rPr>
              <a:t> 0,9%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d-ID" b="1" dirty="0">
                <a:solidFill>
                  <a:srgbClr val="333333"/>
                </a:solidFill>
                <a:latin typeface="tahoma" panose="020B0604030504040204" pitchFamily="34" charset="0"/>
              </a:rPr>
              <a:t>Development:</a:t>
            </a:r>
            <a:r>
              <a:rPr lang="id-ID" dirty="0">
                <a:solidFill>
                  <a:srgbClr val="333333"/>
                </a:solidFill>
                <a:latin typeface="tahoma" panose="020B0604030504040204" pitchFamily="34" charset="0"/>
              </a:rPr>
              <a:t> </a:t>
            </a:r>
            <a:r>
              <a:rPr lang="id-ID" dirty="0" err="1">
                <a:solidFill>
                  <a:srgbClr val="823400"/>
                </a:solidFill>
                <a:latin typeface="tahoma" panose="020B0604030504040204" pitchFamily="34" charset="0"/>
                <a:hlinkClick r:id="rId13" tooltip="Pilsen development"/>
              </a:rPr>
              <a:t>Pilsen</a:t>
            </a:r>
            <a:endParaRPr lang="id-ID" b="0" i="0" dirty="0">
              <a:solidFill>
                <a:srgbClr val="333333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8072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989012" y="990600"/>
            <a:ext cx="10360501" cy="20574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latin typeface="Times New Roman" charset="0"/>
              </a:rPr>
              <a:t>Alcohol-free </a:t>
            </a:r>
            <a:r>
              <a:rPr lang="en-US" sz="3600" dirty="0" smtClean="0">
                <a:latin typeface="Times New Roman" charset="0"/>
              </a:rPr>
              <a:t>beer/drink: </a:t>
            </a:r>
            <a:r>
              <a:rPr lang="en-US" sz="3600" dirty="0" err="1">
                <a:latin typeface="Times New Roman" charset="0"/>
              </a:rPr>
              <a:t>kadar</a:t>
            </a:r>
            <a:r>
              <a:rPr lang="en-US" sz="3600" dirty="0">
                <a:latin typeface="Times New Roman" charset="0"/>
              </a:rPr>
              <a:t> alcohol </a:t>
            </a:r>
            <a:r>
              <a:rPr lang="en-US" sz="3600" dirty="0" err="1">
                <a:latin typeface="Times New Roman" charset="0"/>
              </a:rPr>
              <a:t>bisa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mencapai</a:t>
            </a:r>
            <a:r>
              <a:rPr lang="en-US" sz="3600" dirty="0">
                <a:latin typeface="Times New Roman" charset="0"/>
              </a:rPr>
              <a:t> 1</a:t>
            </a:r>
            <a:r>
              <a:rPr lang="en-US" sz="3600" dirty="0" smtClean="0">
                <a:latin typeface="Times New Roman" charset="0"/>
              </a:rPr>
              <a:t>%, </a:t>
            </a:r>
            <a:r>
              <a:rPr lang="en-US" sz="3600" dirty="0" err="1" smtClean="0">
                <a:latin typeface="Times New Roman" charset="0"/>
              </a:rPr>
              <a:t>bahkan</a:t>
            </a:r>
            <a:r>
              <a:rPr lang="en-US" sz="3600" dirty="0" smtClean="0">
                <a:latin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</a:rPr>
              <a:t>lebih</a:t>
            </a:r>
            <a:endParaRPr lang="en-US" sz="3600" dirty="0">
              <a:latin typeface="Times New Roman" charset="0"/>
            </a:endParaRPr>
          </a:p>
          <a:p>
            <a:pPr lvl="1"/>
            <a:r>
              <a:rPr lang="en-US" sz="3600" dirty="0" err="1">
                <a:latin typeface="Times New Roman" charset="0"/>
              </a:rPr>
              <a:t>Hasil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distilasi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bir</a:t>
            </a:r>
            <a:endParaRPr lang="en-US" sz="3600" dirty="0">
              <a:latin typeface="Times New Roman" charset="0"/>
            </a:endParaRPr>
          </a:p>
          <a:p>
            <a:pPr lvl="1"/>
            <a:r>
              <a:rPr lang="en-US" sz="3600" dirty="0" err="1">
                <a:latin typeface="Times New Roman" charset="0"/>
              </a:rPr>
              <a:t>Campuran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perisa</a:t>
            </a:r>
            <a:r>
              <a:rPr lang="en-US" sz="3600" dirty="0">
                <a:latin typeface="Times New Roman" charset="0"/>
              </a:rPr>
              <a:t>, air </a:t>
            </a:r>
            <a:r>
              <a:rPr lang="en-US" sz="3600" dirty="0" err="1">
                <a:latin typeface="Times New Roman" charset="0"/>
              </a:rPr>
              <a:t>dan</a:t>
            </a:r>
            <a:r>
              <a:rPr lang="en-US" sz="3600" dirty="0">
                <a:latin typeface="Times New Roman" charset="0"/>
              </a:rPr>
              <a:t> </a:t>
            </a:r>
            <a:r>
              <a:rPr lang="en-US" sz="3600" dirty="0" err="1">
                <a:latin typeface="Times New Roman" charset="0"/>
              </a:rPr>
              <a:t>lainnya</a:t>
            </a:r>
            <a:endParaRPr lang="id-ID" sz="3600" dirty="0">
              <a:latin typeface="Times New Roman" charset="0"/>
            </a:endParaRPr>
          </a:p>
        </p:txBody>
      </p:sp>
      <p:pic>
        <p:nvPicPr>
          <p:cNvPr id="13314" name="Picture 2" descr="http://www.liquorsa.co.za/wp-content/uploads/2013/10/non-al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1" y="3550022"/>
            <a:ext cx="4662177" cy="23173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upload.wikimedia.org/wikipedia/commons/3/39/0.00_ABV_be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2" y="3505200"/>
            <a:ext cx="3366279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651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1812" y="685800"/>
            <a:ext cx="107442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Linux Libertine"/>
              </a:rPr>
              <a:t>Low-alcohol </a:t>
            </a:r>
            <a:r>
              <a:rPr lang="en-US" sz="2400" b="1" dirty="0" smtClean="0">
                <a:solidFill>
                  <a:srgbClr val="000000"/>
                </a:solidFill>
                <a:latin typeface="Linux Libertine"/>
              </a:rPr>
              <a:t>beer</a:t>
            </a:r>
          </a:p>
          <a:p>
            <a:endParaRPr lang="en-US" sz="2400" b="1" dirty="0">
              <a:solidFill>
                <a:srgbClr val="000000"/>
              </a:solidFill>
              <a:latin typeface="Linux Libertine"/>
            </a:endParaRPr>
          </a:p>
          <a:p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From Wikipedia, the free </a:t>
            </a:r>
            <a:r>
              <a:rPr lang="en-US" sz="2000" dirty="0" smtClean="0">
                <a:solidFill>
                  <a:srgbClr val="252525"/>
                </a:solidFill>
                <a:latin typeface="Arial" panose="020B0604020202020204" pitchFamily="34" charset="0"/>
              </a:rPr>
              <a:t>encyclopedia</a:t>
            </a:r>
          </a:p>
          <a:p>
            <a:endParaRPr lang="en-US" sz="2000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252525"/>
                </a:solidFill>
                <a:latin typeface="Arial" panose="020B0604020202020204" pitchFamily="34" charset="0"/>
              </a:rPr>
              <a:t>Low-alcohol beer</a:t>
            </a:r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 (also called </a:t>
            </a:r>
            <a:r>
              <a:rPr lang="en-US" sz="2000" b="1" dirty="0">
                <a:solidFill>
                  <a:srgbClr val="252525"/>
                </a:solidFill>
                <a:latin typeface="Arial" panose="020B0604020202020204" pitchFamily="34" charset="0"/>
              </a:rPr>
              <a:t>light beer</a:t>
            </a:r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, </a:t>
            </a:r>
            <a:r>
              <a:rPr lang="en-US" sz="2000" b="1" dirty="0">
                <a:solidFill>
                  <a:srgbClr val="252525"/>
                </a:solidFill>
                <a:latin typeface="Arial" panose="020B0604020202020204" pitchFamily="34" charset="0"/>
              </a:rPr>
              <a:t>non-alcoholic beer</a:t>
            </a:r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, </a:t>
            </a:r>
            <a:r>
              <a:rPr lang="en-US" sz="2000" b="1" dirty="0">
                <a:solidFill>
                  <a:srgbClr val="0B0080"/>
                </a:solidFill>
                <a:latin typeface="Arial" panose="020B0604020202020204" pitchFamily="34" charset="0"/>
                <a:hlinkClick r:id="rId2" tooltip="Small beer"/>
              </a:rPr>
              <a:t>small beer</a:t>
            </a:r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, </a:t>
            </a:r>
            <a:r>
              <a:rPr lang="en-US" sz="2000" b="1" dirty="0">
                <a:solidFill>
                  <a:srgbClr val="252525"/>
                </a:solidFill>
                <a:latin typeface="Arial" panose="020B0604020202020204" pitchFamily="34" charset="0"/>
              </a:rPr>
              <a:t>small ale</a:t>
            </a:r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, or </a:t>
            </a:r>
            <a:r>
              <a:rPr lang="en-US" sz="2000" b="1" dirty="0">
                <a:solidFill>
                  <a:srgbClr val="252525"/>
                </a:solidFill>
                <a:latin typeface="Arial" panose="020B0604020202020204" pitchFamily="34" charset="0"/>
              </a:rPr>
              <a:t>near-beer</a:t>
            </a:r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) is </a:t>
            </a:r>
            <a:r>
              <a:rPr lang="en-US" sz="2000" dirty="0">
                <a:solidFill>
                  <a:srgbClr val="0B0080"/>
                </a:solidFill>
                <a:latin typeface="Arial" panose="020B0604020202020204" pitchFamily="34" charset="0"/>
                <a:hlinkClick r:id="rId3" tooltip="Beer"/>
              </a:rPr>
              <a:t>beer</a:t>
            </a:r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 with low </a:t>
            </a:r>
            <a:r>
              <a:rPr lang="en-US" sz="2000" dirty="0">
                <a:solidFill>
                  <a:srgbClr val="0B0080"/>
                </a:solidFill>
                <a:latin typeface="Arial" panose="020B0604020202020204" pitchFamily="34" charset="0"/>
                <a:hlinkClick r:id="rId4" tooltip="Ethanol"/>
              </a:rPr>
              <a:t>alcohol</a:t>
            </a:r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 content or no alcohol, which aims to reproduce the taste of beer without the inebriating effects of standard alcoholic brews. Most low-alcohol beers are </a:t>
            </a:r>
            <a:r>
              <a:rPr lang="en-US" sz="2000" dirty="0">
                <a:solidFill>
                  <a:srgbClr val="0B0080"/>
                </a:solidFill>
                <a:latin typeface="Arial" panose="020B0604020202020204" pitchFamily="34" charset="0"/>
                <a:hlinkClick r:id="rId5" tooltip="Lager"/>
              </a:rPr>
              <a:t>lagers</a:t>
            </a:r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, but there are some low-alcohol </a:t>
            </a:r>
            <a:r>
              <a:rPr lang="en-US" sz="2000" dirty="0">
                <a:solidFill>
                  <a:srgbClr val="0B0080"/>
                </a:solidFill>
                <a:latin typeface="Arial" panose="020B0604020202020204" pitchFamily="34" charset="0"/>
                <a:hlinkClick r:id="rId6" tooltip="Ale"/>
              </a:rPr>
              <a:t>ales</a:t>
            </a:r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In the </a:t>
            </a:r>
            <a:r>
              <a:rPr lang="en-US" sz="2000" dirty="0">
                <a:solidFill>
                  <a:srgbClr val="0B0080"/>
                </a:solidFill>
                <a:latin typeface="Arial" panose="020B0604020202020204" pitchFamily="34" charset="0"/>
                <a:hlinkClick r:id="rId7" tooltip="United States"/>
              </a:rPr>
              <a:t>United States</a:t>
            </a:r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, beverages containing less than 0.5% </a:t>
            </a:r>
            <a:r>
              <a:rPr lang="en-US" sz="2000" dirty="0">
                <a:solidFill>
                  <a:srgbClr val="0B0080"/>
                </a:solidFill>
                <a:latin typeface="Arial" panose="020B0604020202020204" pitchFamily="34" charset="0"/>
                <a:hlinkClick r:id="rId8" tooltip="Alcohol by volume"/>
              </a:rPr>
              <a:t>alcohol by volume</a:t>
            </a:r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 (ABV) were legally called non-alcoholic, according to the now-defunct </a:t>
            </a:r>
            <a:r>
              <a:rPr lang="en-US" sz="2000" dirty="0">
                <a:solidFill>
                  <a:srgbClr val="0B0080"/>
                </a:solidFill>
                <a:latin typeface="Arial" panose="020B0604020202020204" pitchFamily="34" charset="0"/>
                <a:hlinkClick r:id="rId9" tooltip="Volstead Act"/>
              </a:rPr>
              <a:t>Volstead Act</a:t>
            </a:r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. Because of its very low alcohol content, non-alcoholic beer may be legally sold to </a:t>
            </a:r>
            <a:r>
              <a:rPr lang="en-US" sz="2000" dirty="0">
                <a:solidFill>
                  <a:srgbClr val="0B0080"/>
                </a:solidFill>
                <a:latin typeface="Arial" panose="020B0604020202020204" pitchFamily="34" charset="0"/>
                <a:hlinkClick r:id="rId10" tooltip="Minor (law)"/>
              </a:rPr>
              <a:t>minors</a:t>
            </a:r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 in many American states.</a:t>
            </a:r>
          </a:p>
          <a:p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In the </a:t>
            </a:r>
            <a:r>
              <a:rPr lang="en-US" sz="2000" dirty="0">
                <a:solidFill>
                  <a:srgbClr val="0B0080"/>
                </a:solidFill>
                <a:latin typeface="Arial" panose="020B0604020202020204" pitchFamily="34" charset="0"/>
                <a:hlinkClick r:id="rId11" tooltip="United Kingdom"/>
              </a:rPr>
              <a:t>United Kingdom</a:t>
            </a:r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, the following definitions apply by law (correct as of May 2007):</a:t>
            </a:r>
            <a:r>
              <a:rPr lang="en-US" sz="2000" baseline="30000" dirty="0">
                <a:solidFill>
                  <a:srgbClr val="0B0080"/>
                </a:solidFill>
                <a:latin typeface="Arial" panose="020B0604020202020204" pitchFamily="34" charset="0"/>
                <a:hlinkClick r:id="rId12"/>
              </a:rPr>
              <a:t>[1]</a:t>
            </a:r>
            <a:endParaRPr lang="en-US" sz="2000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No alcohol or alcohol-free: not more than 0.05% </a:t>
            </a:r>
            <a:r>
              <a:rPr lang="en-US" sz="2000" dirty="0">
                <a:solidFill>
                  <a:srgbClr val="0B0080"/>
                </a:solidFill>
                <a:latin typeface="Arial" panose="020B0604020202020204" pitchFamily="34" charset="0"/>
                <a:hlinkClick r:id="rId8" tooltip="Alcohol by volume"/>
              </a:rPr>
              <a:t>ABV</a:t>
            </a:r>
            <a:endParaRPr lang="en-US" sz="2000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252525"/>
                </a:solidFill>
                <a:latin typeface="Arial" panose="020B0604020202020204" pitchFamily="34" charset="0"/>
              </a:rPr>
              <a:t>Dealcoholised</a:t>
            </a:r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: over 0.05% but less than 0.5% ABV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Low-alcohol: not more than 1.2% ABV</a:t>
            </a:r>
          </a:p>
          <a:p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In some parts of the </a:t>
            </a:r>
            <a:r>
              <a:rPr lang="en-US" sz="2000" dirty="0">
                <a:solidFill>
                  <a:srgbClr val="0B0080"/>
                </a:solidFill>
                <a:latin typeface="Arial" panose="020B0604020202020204" pitchFamily="34" charset="0"/>
                <a:hlinkClick r:id="rId13" tooltip="European Union"/>
              </a:rPr>
              <a:t>European Union</a:t>
            </a:r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, beer must contain no more than 0.5% </a:t>
            </a:r>
            <a:r>
              <a:rPr lang="en-US" sz="2000" dirty="0">
                <a:solidFill>
                  <a:srgbClr val="0B0080"/>
                </a:solidFill>
                <a:latin typeface="Arial" panose="020B0604020202020204" pitchFamily="34" charset="0"/>
                <a:hlinkClick r:id="rId14" tooltip="ABV"/>
              </a:rPr>
              <a:t>ABV</a:t>
            </a:r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 if it is labelled "alcohol-free".</a:t>
            </a:r>
          </a:p>
          <a:p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In </a:t>
            </a:r>
            <a:r>
              <a:rPr lang="en-US" sz="2000" dirty="0">
                <a:solidFill>
                  <a:srgbClr val="0B0080"/>
                </a:solidFill>
                <a:latin typeface="Arial" panose="020B0604020202020204" pitchFamily="34" charset="0"/>
                <a:hlinkClick r:id="rId15" tooltip="Australia"/>
              </a:rPr>
              <a:t>Australia</a:t>
            </a:r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, the term "light beer" refers to any beer with less than 3% alcohol.</a:t>
            </a:r>
            <a:endParaRPr lang="en-US" sz="2000" b="0" i="0" dirty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5512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Food Gourmet 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027EF60-452A-468E-A07F-0A227C2E3B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Food - preparation to presentation (widescreen)</Template>
  <TotalTime>0</TotalTime>
  <Words>2244</Words>
  <Application>Microsoft Macintosh PowerPoint</Application>
  <PresentationFormat>Custom</PresentationFormat>
  <Paragraphs>384</Paragraphs>
  <Slides>52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Food Gourmet 16x9</vt:lpstr>
      <vt:lpstr>Photo Editor Photo</vt:lpstr>
      <vt:lpstr>Titik Kritis Kehalalan Makanan dan Minuman</vt:lpstr>
      <vt:lpstr>Halal?  Haram?  Syubhat?</vt:lpstr>
      <vt:lpstr>Slide 3</vt:lpstr>
      <vt:lpstr>Tanpa ada jaminan dari yang berwenang</vt:lpstr>
      <vt:lpstr>Slide 5</vt:lpstr>
      <vt:lpstr>Khamr</vt:lpstr>
      <vt:lpstr>Bir</vt:lpstr>
      <vt:lpstr>Slide 8</vt:lpstr>
      <vt:lpstr>Slide 9</vt:lpstr>
      <vt:lpstr>Wine</vt:lpstr>
      <vt:lpstr>Slide 11</vt:lpstr>
      <vt:lpstr>Slide 12</vt:lpstr>
      <vt:lpstr>Spirit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Apa itu fermentasi?</vt:lpstr>
      <vt:lpstr>Suatu ketika</vt:lpstr>
      <vt:lpstr>Sekarang</vt:lpstr>
      <vt:lpstr>Slide 40</vt:lpstr>
      <vt:lpstr>Jenis Produk Fermentasi</vt:lpstr>
      <vt:lpstr>Slide 42</vt:lpstr>
      <vt:lpstr>Slide 43</vt:lpstr>
      <vt:lpstr>Titik Kritis pada Setiap Tahap Fermentasi</vt:lpstr>
      <vt:lpstr>Ragi Roti: sebagai contoh</vt:lpstr>
      <vt:lpstr>Slide 46</vt:lpstr>
      <vt:lpstr>Fatwa MUI tahun 2010</vt:lpstr>
      <vt:lpstr>Slide 48</vt:lpstr>
      <vt:lpstr>Slide 49</vt:lpstr>
      <vt:lpstr>Cuka</vt:lpstr>
      <vt:lpstr>Cuka, Kecap</vt:lpstr>
      <vt:lpstr>Hasil samping pembuatan keju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2014-12-15T09:24:51Z</dcterms:created>
  <dcterms:modified xsi:type="dcterms:W3CDTF">2015-12-14T04:06:28Z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TC029010239991</vt:lpwstr>
  </property>
</Properties>
</file>