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Default Extension="gif" ContentType="image/gif"/>
  <Default Extension="vml" ContentType="application/vnd.openxmlformats-officedocument.vmlDrawing"/>
  <Override PartName="/ppt/tags/tag24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75" r:id="rId2"/>
  </p:sldMasterIdLst>
  <p:notesMasterIdLst>
    <p:notesMasterId r:id="rId68"/>
  </p:notesMasterIdLst>
  <p:handoutMasterIdLst>
    <p:handoutMasterId r:id="rId69"/>
  </p:handoutMasterIdLst>
  <p:sldIdLst>
    <p:sldId id="399" r:id="rId3"/>
    <p:sldId id="471" r:id="rId4"/>
    <p:sldId id="400" r:id="rId5"/>
    <p:sldId id="428" r:id="rId6"/>
    <p:sldId id="431" r:id="rId7"/>
    <p:sldId id="401" r:id="rId8"/>
    <p:sldId id="403" r:id="rId9"/>
    <p:sldId id="404" r:id="rId10"/>
    <p:sldId id="407" r:id="rId11"/>
    <p:sldId id="409" r:id="rId12"/>
    <p:sldId id="410" r:id="rId13"/>
    <p:sldId id="413" r:id="rId14"/>
    <p:sldId id="414" r:id="rId15"/>
    <p:sldId id="415" r:id="rId16"/>
    <p:sldId id="417" r:id="rId17"/>
    <p:sldId id="418" r:id="rId18"/>
    <p:sldId id="465" r:id="rId19"/>
    <p:sldId id="419" r:id="rId20"/>
    <p:sldId id="421" r:id="rId21"/>
    <p:sldId id="422" r:id="rId22"/>
    <p:sldId id="466" r:id="rId23"/>
    <p:sldId id="467" r:id="rId24"/>
    <p:sldId id="439" r:id="rId25"/>
    <p:sldId id="441" r:id="rId26"/>
    <p:sldId id="502" r:id="rId27"/>
    <p:sldId id="503" r:id="rId28"/>
    <p:sldId id="485" r:id="rId29"/>
    <p:sldId id="469" r:id="rId30"/>
    <p:sldId id="472" r:id="rId31"/>
    <p:sldId id="495" r:id="rId32"/>
    <p:sldId id="473" r:id="rId33"/>
    <p:sldId id="470" r:id="rId34"/>
    <p:sldId id="474" r:id="rId35"/>
    <p:sldId id="475" r:id="rId36"/>
    <p:sldId id="499" r:id="rId37"/>
    <p:sldId id="468" r:id="rId38"/>
    <p:sldId id="462" r:id="rId39"/>
    <p:sldId id="463" r:id="rId40"/>
    <p:sldId id="464" r:id="rId41"/>
    <p:sldId id="446" r:id="rId42"/>
    <p:sldId id="482" r:id="rId43"/>
    <p:sldId id="448" r:id="rId44"/>
    <p:sldId id="449" r:id="rId45"/>
    <p:sldId id="456" r:id="rId46"/>
    <p:sldId id="458" r:id="rId47"/>
    <p:sldId id="459" r:id="rId48"/>
    <p:sldId id="460" r:id="rId49"/>
    <p:sldId id="454" r:id="rId50"/>
    <p:sldId id="476" r:id="rId51"/>
    <p:sldId id="497" r:id="rId52"/>
    <p:sldId id="477" r:id="rId53"/>
    <p:sldId id="478" r:id="rId54"/>
    <p:sldId id="479" r:id="rId55"/>
    <p:sldId id="480" r:id="rId56"/>
    <p:sldId id="481" r:id="rId57"/>
    <p:sldId id="483" r:id="rId58"/>
    <p:sldId id="486" r:id="rId59"/>
    <p:sldId id="484" r:id="rId60"/>
    <p:sldId id="487" r:id="rId61"/>
    <p:sldId id="488" r:id="rId62"/>
    <p:sldId id="489" r:id="rId63"/>
    <p:sldId id="490" r:id="rId64"/>
    <p:sldId id="491" r:id="rId65"/>
    <p:sldId id="493" r:id="rId66"/>
    <p:sldId id="494" r:id="rId67"/>
  </p:sldIdLst>
  <p:sldSz cx="9144000" cy="6858000" type="screen4x3"/>
  <p:notesSz cx="6743700" cy="9880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66FF33"/>
    <a:srgbClr val="336600"/>
    <a:srgbClr val="009900"/>
    <a:srgbClr val="0D5A50"/>
    <a:srgbClr val="000066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Olahan%20data%20statistik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Olahan%202525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ITJEN%20EBTKE\Olahan%20Data%20Energi%20DemandSupply_rev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K:\091106--ANEV%20SEDANG%20DIKERJAKAN-SERVER\100106--Rapat%20Perubahan%20Iklim\LAIN-LAIN\HASIL%20RUN%20NON%20RIKEN%2026%20MARET%202009-v2--edit%20SJR--100111.xls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K:\091106--ANEV%20SEDANG%20DIKERJAKAN-SERVER\100106--Rapat%20Perubahan%20Iklim\LAIN-LAIN\HASIL%20RUN%20NON%20RIKEN%2026%20MARET%202009-v2--edit%20SJR--100111.xls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oyeksi%20Energi%202025Markal\Proyeksi%20Energi%202025_Bauran%20dan%20Fin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ITJEN%20EBTKE\Olahan%20Data%20Energi%20DemandSupply_rev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Olahan%202525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Olahan%202525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Olahan%202525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Olahan%202525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v>Minyak Bumi</c:v>
          </c:tx>
          <c:spPr>
            <a:solidFill>
              <a:srgbClr val="333399"/>
            </a:solidFill>
          </c:spPr>
          <c:cat>
            <c:numRef>
              <c:f>Sheet2!$B$38:$B$47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Sheet2!$C$38:$C$47</c:f>
              <c:numCache>
                <c:formatCode>0%</c:formatCode>
                <c:ptCount val="10"/>
                <c:pt idx="0">
                  <c:v>0.40676559644158328</c:v>
                </c:pt>
                <c:pt idx="1">
                  <c:v>0.41462226014305448</c:v>
                </c:pt>
                <c:pt idx="2">
                  <c:v>0.42502839755998323</c:v>
                </c:pt>
                <c:pt idx="3">
                  <c:v>0.42862319712702335</c:v>
                </c:pt>
                <c:pt idx="4">
                  <c:v>0.46754816926096487</c:v>
                </c:pt>
                <c:pt idx="5">
                  <c:v>0.46334243988844748</c:v>
                </c:pt>
                <c:pt idx="6">
                  <c:v>0.4311440435687921</c:v>
                </c:pt>
                <c:pt idx="7">
                  <c:v>0.44495076394449046</c:v>
                </c:pt>
                <c:pt idx="8">
                  <c:v>0.42765129935485119</c:v>
                </c:pt>
                <c:pt idx="9">
                  <c:v>0.42989068894185634</c:v>
                </c:pt>
              </c:numCache>
            </c:numRef>
          </c:val>
        </c:ser>
        <c:ser>
          <c:idx val="1"/>
          <c:order val="1"/>
          <c:tx>
            <c:v>Batubara</c:v>
          </c:tx>
          <c:spPr>
            <a:solidFill>
              <a:srgbClr val="663300"/>
            </a:solidFill>
          </c:spPr>
          <c:cat>
            <c:numRef>
              <c:f>Sheet2!$B$38:$B$47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Sheet2!$D$38:$D$47</c:f>
              <c:numCache>
                <c:formatCode>0%</c:formatCode>
                <c:ptCount val="10"/>
                <c:pt idx="0">
                  <c:v>8.8073097660681526E-2</c:v>
                </c:pt>
                <c:pt idx="1">
                  <c:v>0.11181464403137321</c:v>
                </c:pt>
                <c:pt idx="2">
                  <c:v>0.11533829075792312</c:v>
                </c:pt>
                <c:pt idx="3">
                  <c:v>0.15482716640010349</c:v>
                </c:pt>
                <c:pt idx="4">
                  <c:v>0.14224305935518144</c:v>
                </c:pt>
                <c:pt idx="5">
                  <c:v>0.16301476003381721</c:v>
                </c:pt>
                <c:pt idx="6">
                  <c:v>0.19315059690494935</c:v>
                </c:pt>
                <c:pt idx="7">
                  <c:v>0.24232983895191376</c:v>
                </c:pt>
                <c:pt idx="8">
                  <c:v>0.30311532433990585</c:v>
                </c:pt>
                <c:pt idx="9">
                  <c:v>0.34465675891458014</c:v>
                </c:pt>
              </c:numCache>
            </c:numRef>
          </c:val>
        </c:ser>
        <c:ser>
          <c:idx val="2"/>
          <c:order val="2"/>
          <c:tx>
            <c:v>Gas Bumi</c:v>
          </c:tx>
          <c:spPr>
            <a:solidFill>
              <a:srgbClr val="3399FF"/>
            </a:solidFill>
          </c:spPr>
          <c:cat>
            <c:numRef>
              <c:f>Sheet2!$B$38:$B$47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Sheet2!$E$38:$E$47</c:f>
              <c:numCache>
                <c:formatCode>0%</c:formatCode>
                <c:ptCount val="10"/>
                <c:pt idx="0">
                  <c:v>0.15454534183034235</c:v>
                </c:pt>
                <c:pt idx="1">
                  <c:v>0.16152310251817079</c:v>
                </c:pt>
                <c:pt idx="2">
                  <c:v>0.17723427201092462</c:v>
                </c:pt>
                <c:pt idx="3">
                  <c:v>0.19161383822202496</c:v>
                </c:pt>
                <c:pt idx="4">
                  <c:v>0.17604358429936418</c:v>
                </c:pt>
                <c:pt idx="5">
                  <c:v>0.17945606720814986</c:v>
                </c:pt>
                <c:pt idx="6">
                  <c:v>0.184534064419445</c:v>
                </c:pt>
                <c:pt idx="7">
                  <c:v>0.17235463733623391</c:v>
                </c:pt>
                <c:pt idx="8">
                  <c:v>0.18148606276911944</c:v>
                </c:pt>
                <c:pt idx="9">
                  <c:v>0.18476707290767644</c:v>
                </c:pt>
              </c:numCache>
            </c:numRef>
          </c:val>
        </c:ser>
        <c:ser>
          <c:idx val="3"/>
          <c:order val="3"/>
          <c:tx>
            <c:v>EBT</c:v>
          </c:tx>
          <c:spPr>
            <a:solidFill>
              <a:srgbClr val="00B050"/>
            </a:solidFill>
          </c:spPr>
          <c:cat>
            <c:numRef>
              <c:f>Sheet2!$B$38:$B$47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Sheet2!$F$38:$F$47</c:f>
              <c:numCache>
                <c:formatCode>0%</c:formatCode>
                <c:ptCount val="10"/>
                <c:pt idx="0">
                  <c:v>3.2706588388081069E-2</c:v>
                </c:pt>
                <c:pt idx="1">
                  <c:v>3.6927152806360067E-2</c:v>
                </c:pt>
                <c:pt idx="2">
                  <c:v>3.3120700641784066E-2</c:v>
                </c:pt>
                <c:pt idx="3">
                  <c:v>3.1268332344028836E-2</c:v>
                </c:pt>
                <c:pt idx="4">
                  <c:v>3.3286301239933404E-2</c:v>
                </c:pt>
                <c:pt idx="5">
                  <c:v>3.5616594545972449E-2</c:v>
                </c:pt>
                <c:pt idx="6">
                  <c:v>3.3264610441292405E-2</c:v>
                </c:pt>
                <c:pt idx="7">
                  <c:v>3.7425730488602559E-2</c:v>
                </c:pt>
                <c:pt idx="8">
                  <c:v>3.9885104180166837E-2</c:v>
                </c:pt>
                <c:pt idx="9">
                  <c:v>4.0685479235898173E-2</c:v>
                </c:pt>
              </c:numCache>
            </c:numRef>
          </c:val>
        </c:ser>
        <c:gapWidth val="103"/>
        <c:overlap val="100"/>
        <c:axId val="94889088"/>
        <c:axId val="94891008"/>
      </c:barChart>
      <c:catAx>
        <c:axId val="9488908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lang="en-US">
                <a:latin typeface="Arial Narrow" pitchFamily="34" charset="0"/>
              </a:defRPr>
            </a:pPr>
            <a:endParaRPr lang="en-US"/>
          </a:p>
        </c:txPr>
        <c:crossAx val="94891008"/>
        <c:crosses val="autoZero"/>
        <c:auto val="1"/>
        <c:lblAlgn val="ctr"/>
        <c:lblOffset val="100"/>
      </c:catAx>
      <c:valAx>
        <c:axId val="94891008"/>
        <c:scaling>
          <c:orientation val="minMax"/>
        </c:scaling>
        <c:delete val="1"/>
        <c:axPos val="l"/>
        <c:numFmt formatCode="0%" sourceLinked="1"/>
        <c:tickLblPos val="none"/>
        <c:crossAx val="94889088"/>
        <c:crosses val="autoZero"/>
        <c:crossBetween val="between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Sheet1!$E$75</c:f>
              <c:strCache>
                <c:ptCount val="1"/>
                <c:pt idx="0">
                  <c:v>Minyak Bumi</c:v>
                </c:pt>
              </c:strCache>
            </c:strRef>
          </c:tx>
          <c:spPr>
            <a:solidFill>
              <a:srgbClr val="000099"/>
            </a:solidFill>
          </c:spPr>
          <c:val>
            <c:numRef>
              <c:f>Sheet1!$F$75</c:f>
              <c:numCache>
                <c:formatCode>0.0%</c:formatCode>
                <c:ptCount val="1"/>
                <c:pt idx="0">
                  <c:v>0.43900000000000222</c:v>
                </c:pt>
              </c:numCache>
            </c:numRef>
          </c:val>
        </c:ser>
        <c:ser>
          <c:idx val="1"/>
          <c:order val="1"/>
          <c:tx>
            <c:strRef>
              <c:f>Sheet1!$E$76</c:f>
              <c:strCache>
                <c:ptCount val="1"/>
                <c:pt idx="0">
                  <c:v>Gas Bumi</c:v>
                </c:pt>
              </c:strCache>
            </c:strRef>
          </c:tx>
          <c:spPr>
            <a:solidFill>
              <a:srgbClr val="3399FF"/>
            </a:solidFill>
          </c:spPr>
          <c:val>
            <c:numRef>
              <c:f>Sheet1!$F$76</c:f>
              <c:numCache>
                <c:formatCode>0.0%</c:formatCode>
                <c:ptCount val="1"/>
                <c:pt idx="0">
                  <c:v>0.21000000000000021</c:v>
                </c:pt>
              </c:numCache>
            </c:numRef>
          </c:val>
        </c:ser>
        <c:ser>
          <c:idx val="2"/>
          <c:order val="2"/>
          <c:tx>
            <c:strRef>
              <c:f>Sheet1!$E$77</c:f>
              <c:strCache>
                <c:ptCount val="1"/>
                <c:pt idx="0">
                  <c:v>Batubara</c:v>
                </c:pt>
              </c:strCache>
            </c:strRef>
          </c:tx>
          <c:spPr>
            <a:solidFill>
              <a:srgbClr val="996600"/>
            </a:solidFill>
          </c:spPr>
          <c:val>
            <c:numRef>
              <c:f>Sheet1!$F$77</c:f>
              <c:numCache>
                <c:formatCode>0.0%</c:formatCode>
                <c:ptCount val="1"/>
                <c:pt idx="0">
                  <c:v>0.30700000000000038</c:v>
                </c:pt>
              </c:numCache>
            </c:numRef>
          </c:val>
        </c:ser>
        <c:ser>
          <c:idx val="3"/>
          <c:order val="3"/>
          <c:tx>
            <c:strRef>
              <c:f>Sheet1!$E$78</c:f>
              <c:strCache>
                <c:ptCount val="1"/>
                <c:pt idx="0">
                  <c:v>EBT</c:v>
                </c:pt>
              </c:strCache>
            </c:strRef>
          </c:tx>
          <c:spPr>
            <a:solidFill>
              <a:srgbClr val="006600"/>
            </a:solidFill>
          </c:spPr>
          <c:val>
            <c:numRef>
              <c:f>Sheet1!$F$78</c:f>
              <c:numCache>
                <c:formatCode>0.0%</c:formatCode>
                <c:ptCount val="1"/>
                <c:pt idx="0">
                  <c:v>4.3999999999999997E-2</c:v>
                </c:pt>
              </c:numCache>
            </c:numRef>
          </c:val>
        </c:ser>
        <c:overlap val="100"/>
        <c:axId val="102913920"/>
        <c:axId val="102915456"/>
      </c:barChart>
      <c:catAx>
        <c:axId val="102913920"/>
        <c:scaling>
          <c:orientation val="minMax"/>
        </c:scaling>
        <c:delete val="1"/>
        <c:axPos val="b"/>
        <c:tickLblPos val="none"/>
        <c:crossAx val="102915456"/>
        <c:crosses val="autoZero"/>
        <c:auto val="1"/>
        <c:lblAlgn val="ctr"/>
        <c:lblOffset val="100"/>
      </c:catAx>
      <c:valAx>
        <c:axId val="102915456"/>
        <c:scaling>
          <c:orientation val="minMax"/>
        </c:scaling>
        <c:delete val="1"/>
        <c:axPos val="l"/>
        <c:numFmt formatCode="0%" sourceLinked="1"/>
        <c:tickLblPos val="none"/>
        <c:crossAx val="102913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996600"/>
              </a:solidFill>
            </c:spPr>
          </c:dPt>
          <c:dPt>
            <c:idx val="1"/>
            <c:spPr>
              <a:solidFill>
                <a:srgbClr val="3399FF"/>
              </a:solidFill>
            </c:spPr>
          </c:dPt>
          <c:dPt>
            <c:idx val="2"/>
            <c:spPr>
              <a:solidFill>
                <a:srgbClr val="000099"/>
              </a:solidFill>
            </c:spPr>
          </c:dPt>
          <c:dPt>
            <c:idx val="3"/>
            <c:explosion val="54"/>
            <c:spPr>
              <a:solidFill>
                <a:srgbClr val="006600"/>
              </a:solidFill>
            </c:spPr>
          </c:dPt>
          <c:dLbls>
            <c:dLbl>
              <c:idx val="0"/>
              <c:layout>
                <c:manualLayout>
                  <c:x val="2.1115005922666491E-2"/>
                  <c:y val="4.4971543223655257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6180679534916773"/>
                  <c:y val="-6.4814814814815229E-3"/>
                </c:manualLayout>
              </c:layout>
              <c:tx>
                <c:rich>
                  <a:bodyPr/>
                  <a:lstStyle/>
                  <a:p>
                    <a:pPr>
                      <a:defRPr lang="en-US" sz="900" b="1">
                        <a:solidFill>
                          <a:schemeClr val="bg1"/>
                        </a:solidFill>
                      </a:defRPr>
                    </a:pPr>
                    <a:r>
                      <a:t>Minyak Bumi</a:t>
                    </a:r>
                    <a:r>
                      <a:rPr/>
                      <a:t>, </a:t>
                    </a:r>
                    <a:endParaRPr smtClean="0"/>
                  </a:p>
                  <a:p>
                    <a:pPr>
                      <a:defRPr lang="en-US" sz="900" b="1">
                        <a:solidFill>
                          <a:schemeClr val="bg1"/>
                        </a:solidFill>
                      </a:defRPr>
                    </a:pPr>
                    <a:r>
                      <a:rPr smtClean="0"/>
                      <a:t>43.9</a:t>
                    </a:r>
                    <a:r>
                      <a:t>%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spPr/>
              <c:txPr>
                <a:bodyPr/>
                <a:lstStyle/>
                <a:p>
                  <a:pPr>
                    <a:defRPr lang="en-US" sz="105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US"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Sheet1!$E$55:$E$58</c:f>
              <c:strCache>
                <c:ptCount val="4"/>
                <c:pt idx="0">
                  <c:v>Batubara</c:v>
                </c:pt>
                <c:pt idx="1">
                  <c:v>Gas Bumi</c:v>
                </c:pt>
                <c:pt idx="2">
                  <c:v>Minyak Bumi</c:v>
                </c:pt>
                <c:pt idx="3">
                  <c:v>EBT</c:v>
                </c:pt>
              </c:strCache>
            </c:strRef>
          </c:cat>
          <c:val>
            <c:numRef>
              <c:f>Sheet1!$F$55:$F$58</c:f>
              <c:numCache>
                <c:formatCode>0.0%</c:formatCode>
                <c:ptCount val="4"/>
                <c:pt idx="0">
                  <c:v>0.30700000000000038</c:v>
                </c:pt>
                <c:pt idx="1">
                  <c:v>0.21000000000000021</c:v>
                </c:pt>
                <c:pt idx="2">
                  <c:v>0.43900000000000228</c:v>
                </c:pt>
                <c:pt idx="3">
                  <c:v>4.3999999999999997E-2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'supply (2)'!$E$3</c:f>
              <c:strCache>
                <c:ptCount val="1"/>
                <c:pt idx="0">
                  <c:v>Minyak bumi</c:v>
                </c:pt>
              </c:strCache>
            </c:strRef>
          </c:tx>
          <c:spPr>
            <a:solidFill>
              <a:srgbClr val="0000CC"/>
            </a:solidFill>
          </c:spPr>
          <c:cat>
            <c:numRef>
              <c:f>'supply (2)'!$C$6:$C$15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'supply (2)'!$E$6:$E$15</c:f>
              <c:numCache>
                <c:formatCode>0.00%</c:formatCode>
                <c:ptCount val="10"/>
                <c:pt idx="0">
                  <c:v>0.40676559644158711</c:v>
                </c:pt>
                <c:pt idx="1">
                  <c:v>0.41462226014304837</c:v>
                </c:pt>
                <c:pt idx="2">
                  <c:v>0.42502839755997468</c:v>
                </c:pt>
                <c:pt idx="3">
                  <c:v>0.42862319712701841</c:v>
                </c:pt>
                <c:pt idx="4">
                  <c:v>0.46754816926095794</c:v>
                </c:pt>
                <c:pt idx="5">
                  <c:v>0.46334243988844143</c:v>
                </c:pt>
                <c:pt idx="6">
                  <c:v>0.4311440435687921</c:v>
                </c:pt>
                <c:pt idx="7">
                  <c:v>0.44495076394448108</c:v>
                </c:pt>
                <c:pt idx="8">
                  <c:v>0.4250078697237944</c:v>
                </c:pt>
                <c:pt idx="9">
                  <c:v>0.42989068894184773</c:v>
                </c:pt>
              </c:numCache>
            </c:numRef>
          </c:val>
        </c:ser>
        <c:ser>
          <c:idx val="1"/>
          <c:order val="1"/>
          <c:tx>
            <c:strRef>
              <c:f>'supply (2)'!$G$3</c:f>
              <c:strCache>
                <c:ptCount val="1"/>
                <c:pt idx="0">
                  <c:v>Batubara</c:v>
                </c:pt>
              </c:strCache>
            </c:strRef>
          </c:tx>
          <c:spPr>
            <a:solidFill>
              <a:srgbClr val="663300"/>
            </a:solidFill>
          </c:spPr>
          <c:cat>
            <c:numRef>
              <c:f>'supply (2)'!$C$6:$C$15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'supply (2)'!$G$6:$G$15</c:f>
              <c:numCache>
                <c:formatCode>0.00%</c:formatCode>
                <c:ptCount val="10"/>
                <c:pt idx="0">
                  <c:v>8.8073097660681526E-2</c:v>
                </c:pt>
                <c:pt idx="1">
                  <c:v>0.11181464403137299</c:v>
                </c:pt>
                <c:pt idx="2">
                  <c:v>0.11533829075792303</c:v>
                </c:pt>
                <c:pt idx="3">
                  <c:v>0.15482716640010349</c:v>
                </c:pt>
                <c:pt idx="4">
                  <c:v>0.14224305935517984</c:v>
                </c:pt>
                <c:pt idx="5">
                  <c:v>0.16301476003381718</c:v>
                </c:pt>
                <c:pt idx="6">
                  <c:v>0.19315059690495193</c:v>
                </c:pt>
                <c:pt idx="7">
                  <c:v>0.24232983895191376</c:v>
                </c:pt>
                <c:pt idx="8">
                  <c:v>0.1928809379174769</c:v>
                </c:pt>
                <c:pt idx="9">
                  <c:v>0.34465675891457881</c:v>
                </c:pt>
              </c:numCache>
            </c:numRef>
          </c:val>
        </c:ser>
        <c:ser>
          <c:idx val="2"/>
          <c:order val="2"/>
          <c:tx>
            <c:strRef>
              <c:f>'supply (2)'!$I$3</c:f>
              <c:strCache>
                <c:ptCount val="1"/>
                <c:pt idx="0">
                  <c:v>Gas Bumi</c:v>
                </c:pt>
              </c:strCache>
            </c:strRef>
          </c:tx>
          <c:spPr>
            <a:solidFill>
              <a:srgbClr val="6699FF"/>
            </a:solidFill>
          </c:spPr>
          <c:cat>
            <c:numRef>
              <c:f>'supply (2)'!$C$6:$C$15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'supply (2)'!$I$6:$I$15</c:f>
              <c:numCache>
                <c:formatCode>0.00%</c:formatCode>
                <c:ptCount val="10"/>
                <c:pt idx="0">
                  <c:v>0.15454534183033672</c:v>
                </c:pt>
                <c:pt idx="1">
                  <c:v>0.16152310251817031</c:v>
                </c:pt>
                <c:pt idx="2">
                  <c:v>0.17723427201092198</c:v>
                </c:pt>
                <c:pt idx="3">
                  <c:v>0.19161383822202421</c:v>
                </c:pt>
                <c:pt idx="4">
                  <c:v>0.17604358429936168</c:v>
                </c:pt>
                <c:pt idx="5">
                  <c:v>0.17945606720814986</c:v>
                </c:pt>
                <c:pt idx="6">
                  <c:v>0.18453406441944273</c:v>
                </c:pt>
                <c:pt idx="7">
                  <c:v>0.17235463733623391</c:v>
                </c:pt>
                <c:pt idx="8">
                  <c:v>0.18148606276911944</c:v>
                </c:pt>
                <c:pt idx="9">
                  <c:v>0.18476707290767644</c:v>
                </c:pt>
              </c:numCache>
            </c:numRef>
          </c:val>
        </c:ser>
        <c:ser>
          <c:idx val="3"/>
          <c:order val="3"/>
          <c:tx>
            <c:strRef>
              <c:f>'supply (2)'!$K$3</c:f>
              <c:strCache>
                <c:ptCount val="1"/>
                <c:pt idx="0">
                  <c:v>EBT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'supply (2)'!$C$6:$C$15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'supply (2)'!$K$6:$K$15</c:f>
              <c:numCache>
                <c:formatCode>0.00%</c:formatCode>
                <c:ptCount val="10"/>
                <c:pt idx="0">
                  <c:v>3.2706588388081069E-2</c:v>
                </c:pt>
                <c:pt idx="1">
                  <c:v>3.6927152840710832E-2</c:v>
                </c:pt>
                <c:pt idx="2">
                  <c:v>3.3120700668079886E-2</c:v>
                </c:pt>
                <c:pt idx="3">
                  <c:v>3.1268332355532814E-2</c:v>
                </c:pt>
                <c:pt idx="4">
                  <c:v>3.3286301299401716E-2</c:v>
                </c:pt>
                <c:pt idx="5">
                  <c:v>3.5616594531644973E-2</c:v>
                </c:pt>
                <c:pt idx="6">
                  <c:v>3.3264610464146555E-2</c:v>
                </c:pt>
                <c:pt idx="7">
                  <c:v>3.7425730508244041E-2</c:v>
                </c:pt>
                <c:pt idx="8">
                  <c:v>3.9885104320678481E-2</c:v>
                </c:pt>
                <c:pt idx="9">
                  <c:v>4.0685479235898152E-2</c:v>
                </c:pt>
              </c:numCache>
            </c:numRef>
          </c:val>
        </c:ser>
        <c:gapWidth val="99"/>
        <c:overlap val="100"/>
        <c:axId val="102873344"/>
        <c:axId val="110301184"/>
      </c:barChart>
      <c:catAx>
        <c:axId val="102873344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b="1">
                <a:latin typeface="Arial Narrow" pitchFamily="34" charset="0"/>
              </a:defRPr>
            </a:pPr>
            <a:endParaRPr lang="en-US"/>
          </a:p>
        </c:txPr>
        <c:crossAx val="110301184"/>
        <c:crosses val="autoZero"/>
        <c:auto val="1"/>
        <c:lblAlgn val="ctr"/>
        <c:lblOffset val="100"/>
      </c:catAx>
      <c:valAx>
        <c:axId val="110301184"/>
        <c:scaling>
          <c:orientation val="minMax"/>
        </c:scaling>
        <c:delete val="1"/>
        <c:axPos val="l"/>
        <c:numFmt formatCode="0.00%" sourceLinked="1"/>
        <c:tickLblPos val="none"/>
        <c:crossAx val="102873344"/>
        <c:crosses val="autoZero"/>
        <c:crossBetween val="between"/>
      </c:valAx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897975856775322"/>
          <c:y val="5.9957138385224783E-2"/>
          <c:w val="0.81422107291942281"/>
          <c:h val="0.64470058551496467"/>
        </c:manualLayout>
      </c:layout>
      <c:lineChart>
        <c:grouping val="standard"/>
        <c:ser>
          <c:idx val="0"/>
          <c:order val="0"/>
          <c:tx>
            <c:strRef>
              <c:f>'emisi BaU'!$L$766</c:f>
              <c:strCache>
                <c:ptCount val="1"/>
                <c:pt idx="0">
                  <c:v>BAU</c:v>
                </c:pt>
              </c:strCache>
            </c:strRef>
          </c:tx>
          <c:spPr>
            <a:ln w="2857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'emisi BaU'!$M$765:$AF$765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'emisi BaU'!$M$766:$AF$766</c:f>
              <c:numCache>
                <c:formatCode>0.00</c:formatCode>
                <c:ptCount val="20"/>
                <c:pt idx="0">
                  <c:v>300.49013399997835</c:v>
                </c:pt>
                <c:pt idx="1">
                  <c:v>324.11883499999999</c:v>
                </c:pt>
                <c:pt idx="2">
                  <c:v>365.39804853000004</c:v>
                </c:pt>
                <c:pt idx="3">
                  <c:v>403.49452807999899</c:v>
                </c:pt>
                <c:pt idx="4">
                  <c:v>444.51246980000002</c:v>
                </c:pt>
                <c:pt idx="5">
                  <c:v>478.69619517199823</c:v>
                </c:pt>
                <c:pt idx="6">
                  <c:v>521.26802964399997</c:v>
                </c:pt>
                <c:pt idx="7">
                  <c:v>561.21816447999993</c:v>
                </c:pt>
                <c:pt idx="8">
                  <c:v>603.85899175399948</c:v>
                </c:pt>
                <c:pt idx="9">
                  <c:v>649.45144119999748</c:v>
                </c:pt>
                <c:pt idx="10">
                  <c:v>698.70435808000002</c:v>
                </c:pt>
                <c:pt idx="11">
                  <c:v>753.89949344000001</c:v>
                </c:pt>
                <c:pt idx="12">
                  <c:v>812.07987215000355</c:v>
                </c:pt>
                <c:pt idx="13">
                  <c:v>875.07737254003814</c:v>
                </c:pt>
                <c:pt idx="14">
                  <c:v>949.08976585000005</c:v>
                </c:pt>
                <c:pt idx="15">
                  <c:v>1021.0426016999974</c:v>
                </c:pt>
                <c:pt idx="16">
                  <c:v>1108.6972920299431</c:v>
                </c:pt>
                <c:pt idx="17">
                  <c:v>1195.9005949400569</c:v>
                </c:pt>
                <c:pt idx="18">
                  <c:v>1309.0549273899999</c:v>
                </c:pt>
                <c:pt idx="19">
                  <c:v>1433.1299070000002</c:v>
                </c:pt>
              </c:numCache>
            </c:numRef>
          </c:val>
        </c:ser>
        <c:ser>
          <c:idx val="1"/>
          <c:order val="1"/>
          <c:tx>
            <c:strRef>
              <c:f>'emisi BaU'!$L$767</c:f>
              <c:strCache>
                <c:ptCount val="1"/>
                <c:pt idx="0">
                  <c:v>Optimal</c:v>
                </c:pt>
              </c:strCache>
            </c:strRef>
          </c:tx>
          <c:spPr>
            <a:ln w="28575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'emisi BaU'!$M$765:$AF$765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'emisi BaU'!$M$767:$AF$767</c:f>
              <c:numCache>
                <c:formatCode>0.00</c:formatCode>
                <c:ptCount val="20"/>
                <c:pt idx="0">
                  <c:v>300.48093199999869</c:v>
                </c:pt>
                <c:pt idx="1">
                  <c:v>320.91904299999999</c:v>
                </c:pt>
                <c:pt idx="2">
                  <c:v>350.68518753000001</c:v>
                </c:pt>
                <c:pt idx="3">
                  <c:v>381.60759446999964</c:v>
                </c:pt>
                <c:pt idx="4">
                  <c:v>415.52110149999669</c:v>
                </c:pt>
                <c:pt idx="5">
                  <c:v>441.13904276199969</c:v>
                </c:pt>
                <c:pt idx="6">
                  <c:v>477.56178669899964</c:v>
                </c:pt>
                <c:pt idx="7">
                  <c:v>509.44772939999996</c:v>
                </c:pt>
                <c:pt idx="8">
                  <c:v>549.69648970399999</c:v>
                </c:pt>
                <c:pt idx="9">
                  <c:v>562.37156089999746</c:v>
                </c:pt>
                <c:pt idx="10">
                  <c:v>605.53855569999996</c:v>
                </c:pt>
                <c:pt idx="11">
                  <c:v>644.41078572999993</c:v>
                </c:pt>
                <c:pt idx="12">
                  <c:v>683.24504106999984</c:v>
                </c:pt>
                <c:pt idx="13">
                  <c:v>729.50963688999946</c:v>
                </c:pt>
                <c:pt idx="14">
                  <c:v>782.75741884999798</c:v>
                </c:pt>
                <c:pt idx="15">
                  <c:v>822.06653581999797</c:v>
                </c:pt>
                <c:pt idx="16">
                  <c:v>865.34510712999747</c:v>
                </c:pt>
                <c:pt idx="17">
                  <c:v>922.94355777999999</c:v>
                </c:pt>
                <c:pt idx="18">
                  <c:v>978.14064910999946</c:v>
                </c:pt>
                <c:pt idx="19">
                  <c:v>1052.099557600058</c:v>
                </c:pt>
              </c:numCache>
            </c:numRef>
          </c:val>
        </c:ser>
        <c:marker val="1"/>
        <c:axId val="123628544"/>
        <c:axId val="123638528"/>
      </c:lineChart>
      <c:catAx>
        <c:axId val="123628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id-ID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638528"/>
        <c:crosses val="autoZero"/>
        <c:auto val="1"/>
        <c:lblAlgn val="ctr"/>
        <c:lblOffset val="100"/>
        <c:tickLblSkip val="1"/>
        <c:tickMarkSkip val="1"/>
      </c:catAx>
      <c:valAx>
        <c:axId val="123638528"/>
        <c:scaling>
          <c:orientation val="minMax"/>
          <c:max val="150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id-ID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628544"/>
        <c:crosses val="autoZero"/>
        <c:crossBetween val="between"/>
      </c:valAx>
      <c:spPr>
        <a:solidFill>
          <a:schemeClr val="bg1">
            <a:lumMod val="85000"/>
          </a:schemeClr>
        </a:solidFill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058227038963288"/>
          <c:y val="0.1933085501858737"/>
          <c:w val="0.16530628717544102"/>
          <c:h val="0.1598513011152495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id-ID"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644510432334161"/>
          <c:y val="2.5746964972896341E-2"/>
          <c:w val="0.85321592410580371"/>
          <c:h val="0.88155659201883052"/>
        </c:manualLayout>
      </c:layout>
      <c:areaChart>
        <c:grouping val="stacked"/>
        <c:ser>
          <c:idx val="5"/>
          <c:order val="0"/>
          <c:tx>
            <c:strRef>
              <c:f>'emisi optimal'!$L$894</c:f>
              <c:strCache>
                <c:ptCount val="1"/>
                <c:pt idx="0">
                  <c:v>Komersial dll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numRef>
              <c:f>'emisi optimal'!$M$889:$AF$889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'emisi optimal'!$M$894:$AF$894</c:f>
              <c:numCache>
                <c:formatCode>0.00</c:formatCode>
                <c:ptCount val="20"/>
                <c:pt idx="0">
                  <c:v>15.255121000000003</c:v>
                </c:pt>
                <c:pt idx="1">
                  <c:v>16.487307999999889</c:v>
                </c:pt>
                <c:pt idx="2">
                  <c:v>17.647890632000031</c:v>
                </c:pt>
                <c:pt idx="3">
                  <c:v>18.783731759999789</c:v>
                </c:pt>
                <c:pt idx="4">
                  <c:v>19.944215589999889</c:v>
                </c:pt>
                <c:pt idx="5">
                  <c:v>20.669058939999999</c:v>
                </c:pt>
                <c:pt idx="6">
                  <c:v>21.905965195999997</c:v>
                </c:pt>
                <c:pt idx="7">
                  <c:v>23.405794023999889</c:v>
                </c:pt>
                <c:pt idx="8">
                  <c:v>24.50299349600003</c:v>
                </c:pt>
                <c:pt idx="9">
                  <c:v>25.754103499999999</c:v>
                </c:pt>
                <c:pt idx="10">
                  <c:v>26.800294829999999</c:v>
                </c:pt>
                <c:pt idx="11">
                  <c:v>28.41397984</c:v>
                </c:pt>
                <c:pt idx="12">
                  <c:v>29.811852859999998</c:v>
                </c:pt>
                <c:pt idx="13">
                  <c:v>30.929355439999988</c:v>
                </c:pt>
                <c:pt idx="14">
                  <c:v>32.328732050000013</c:v>
                </c:pt>
                <c:pt idx="15">
                  <c:v>33.815331880000002</c:v>
                </c:pt>
                <c:pt idx="16">
                  <c:v>35.220297820000013</c:v>
                </c:pt>
                <c:pt idx="17">
                  <c:v>36.850073799999997</c:v>
                </c:pt>
                <c:pt idx="18">
                  <c:v>38.094507520000008</c:v>
                </c:pt>
                <c:pt idx="19">
                  <c:v>39.298694900000363</c:v>
                </c:pt>
              </c:numCache>
            </c:numRef>
          </c:val>
        </c:ser>
        <c:ser>
          <c:idx val="4"/>
          <c:order val="1"/>
          <c:tx>
            <c:strRef>
              <c:f>'emisi optimal'!$L$893</c:f>
              <c:strCache>
                <c:ptCount val="1"/>
                <c:pt idx="0">
                  <c:v>Pembangkit Listrik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chemeClr val="tx1"/>
              </a:solidFill>
            </a:ln>
          </c:spPr>
          <c:cat>
            <c:numRef>
              <c:f>'emisi optimal'!$M$889:$AF$889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'emisi optimal'!$M$893:$AF$893</c:f>
              <c:numCache>
                <c:formatCode>0.00</c:formatCode>
                <c:ptCount val="20"/>
                <c:pt idx="0">
                  <c:v>90.656985999999989</c:v>
                </c:pt>
                <c:pt idx="1">
                  <c:v>95.982461000000001</c:v>
                </c:pt>
                <c:pt idx="2">
                  <c:v>112.11387194800001</c:v>
                </c:pt>
                <c:pt idx="3">
                  <c:v>130.81497131</c:v>
                </c:pt>
                <c:pt idx="4">
                  <c:v>147.81081860000003</c:v>
                </c:pt>
                <c:pt idx="5">
                  <c:v>160.44948789200001</c:v>
                </c:pt>
                <c:pt idx="6">
                  <c:v>185.72720337000001</c:v>
                </c:pt>
                <c:pt idx="7">
                  <c:v>198.80649710400004</c:v>
                </c:pt>
                <c:pt idx="8">
                  <c:v>222.29829538600001</c:v>
                </c:pt>
                <c:pt idx="9">
                  <c:v>217.26676309999192</c:v>
                </c:pt>
                <c:pt idx="10">
                  <c:v>243.06573686000004</c:v>
                </c:pt>
                <c:pt idx="11">
                  <c:v>263.51636631999969</c:v>
                </c:pt>
                <c:pt idx="12">
                  <c:v>282.71174658999894</c:v>
                </c:pt>
                <c:pt idx="13">
                  <c:v>309.05855907999899</c:v>
                </c:pt>
                <c:pt idx="14">
                  <c:v>341.42881824997687</c:v>
                </c:pt>
                <c:pt idx="15">
                  <c:v>360.17428704000002</c:v>
                </c:pt>
                <c:pt idx="16">
                  <c:v>381.63088494000004</c:v>
                </c:pt>
                <c:pt idx="17">
                  <c:v>416.78385075999893</c:v>
                </c:pt>
                <c:pt idx="18">
                  <c:v>448.78939684999864</c:v>
                </c:pt>
                <c:pt idx="19">
                  <c:v>499.73772719999965</c:v>
                </c:pt>
              </c:numCache>
            </c:numRef>
          </c:val>
        </c:ser>
        <c:ser>
          <c:idx val="3"/>
          <c:order val="2"/>
          <c:tx>
            <c:strRef>
              <c:f>'emisi optimal'!$L$892</c:f>
              <c:strCache>
                <c:ptCount val="1"/>
                <c:pt idx="0">
                  <c:v>Industri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cat>
            <c:numRef>
              <c:f>'emisi optimal'!$M$889:$AF$889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'emisi optimal'!$M$892:$AF$892</c:f>
              <c:numCache>
                <c:formatCode>0.00</c:formatCode>
                <c:ptCount val="20"/>
                <c:pt idx="0">
                  <c:v>95.947916000001527</c:v>
                </c:pt>
                <c:pt idx="1">
                  <c:v>102.37538299999537</c:v>
                </c:pt>
                <c:pt idx="2">
                  <c:v>109.0569031</c:v>
                </c:pt>
                <c:pt idx="3">
                  <c:v>115.85946834999955</c:v>
                </c:pt>
                <c:pt idx="4">
                  <c:v>122.26869934999999</c:v>
                </c:pt>
                <c:pt idx="5">
                  <c:v>129.00216798000127</c:v>
                </c:pt>
                <c:pt idx="6">
                  <c:v>132.68098149000002</c:v>
                </c:pt>
                <c:pt idx="7">
                  <c:v>142.81153620000001</c:v>
                </c:pt>
                <c:pt idx="8">
                  <c:v>151.29411886</c:v>
                </c:pt>
                <c:pt idx="9">
                  <c:v>160.46246529999996</c:v>
                </c:pt>
                <c:pt idx="10">
                  <c:v>170.46575414999998</c:v>
                </c:pt>
                <c:pt idx="11">
                  <c:v>180.98057584</c:v>
                </c:pt>
                <c:pt idx="12">
                  <c:v>192.99498626000005</c:v>
                </c:pt>
                <c:pt idx="13">
                  <c:v>205.46416944000003</c:v>
                </c:pt>
                <c:pt idx="14">
                  <c:v>218.39358135000001</c:v>
                </c:pt>
                <c:pt idx="15">
                  <c:v>231.45764068000167</c:v>
                </c:pt>
                <c:pt idx="16">
                  <c:v>245.87989726999999</c:v>
                </c:pt>
                <c:pt idx="17">
                  <c:v>260.82336575999869</c:v>
                </c:pt>
                <c:pt idx="18">
                  <c:v>277.00617125998309</c:v>
                </c:pt>
                <c:pt idx="19">
                  <c:v>293.42342219999995</c:v>
                </c:pt>
              </c:numCache>
            </c:numRef>
          </c:val>
        </c:ser>
        <c:ser>
          <c:idx val="2"/>
          <c:order val="3"/>
          <c:tx>
            <c:strRef>
              <c:f>'emisi optimal'!$L$891</c:f>
              <c:strCache>
                <c:ptCount val="1"/>
                <c:pt idx="0">
                  <c:v>Rumah Tangga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'emisi optimal'!$M$889:$AF$889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'emisi optimal'!$M$891:$AF$891</c:f>
              <c:numCache>
                <c:formatCode>0.00</c:formatCode>
                <c:ptCount val="20"/>
                <c:pt idx="0">
                  <c:v>24.448702999998602</c:v>
                </c:pt>
                <c:pt idx="1">
                  <c:v>24.298568000000003</c:v>
                </c:pt>
                <c:pt idx="2">
                  <c:v>22.309465000000031</c:v>
                </c:pt>
                <c:pt idx="3">
                  <c:v>20.162492999999689</c:v>
                </c:pt>
                <c:pt idx="4">
                  <c:v>23.480681999999689</c:v>
                </c:pt>
                <c:pt idx="5">
                  <c:v>21.908295999999989</c:v>
                </c:pt>
                <c:pt idx="6">
                  <c:v>21.814042999999987</c:v>
                </c:pt>
                <c:pt idx="7">
                  <c:v>22.527109999999986</c:v>
                </c:pt>
                <c:pt idx="8">
                  <c:v>23.253743999999589</c:v>
                </c:pt>
                <c:pt idx="9">
                  <c:v>24.006688999999987</c:v>
                </c:pt>
                <c:pt idx="10">
                  <c:v>24.782945999999889</c:v>
                </c:pt>
                <c:pt idx="11">
                  <c:v>25.509670999999987</c:v>
                </c:pt>
                <c:pt idx="12">
                  <c:v>26.306483999999987</c:v>
                </c:pt>
                <c:pt idx="13">
                  <c:v>27.131376999999997</c:v>
                </c:pt>
                <c:pt idx="14">
                  <c:v>27.820805999999997</c:v>
                </c:pt>
                <c:pt idx="15">
                  <c:v>28.587678999999987</c:v>
                </c:pt>
                <c:pt idx="16">
                  <c:v>29.472450000000002</c:v>
                </c:pt>
                <c:pt idx="17">
                  <c:v>30.423765</c:v>
                </c:pt>
                <c:pt idx="18">
                  <c:v>31.404859999999996</c:v>
                </c:pt>
                <c:pt idx="19">
                  <c:v>32.412589000000004</c:v>
                </c:pt>
              </c:numCache>
            </c:numRef>
          </c:val>
        </c:ser>
        <c:ser>
          <c:idx val="0"/>
          <c:order val="4"/>
          <c:tx>
            <c:strRef>
              <c:f>'emisi optimal'!$L$890</c:f>
              <c:strCache>
                <c:ptCount val="1"/>
                <c:pt idx="0">
                  <c:v>Transportasi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cat>
            <c:numRef>
              <c:f>'emisi optimal'!$M$889:$AF$889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'emisi optimal'!$M$890:$AF$890</c:f>
              <c:numCache>
                <c:formatCode>0.00</c:formatCode>
                <c:ptCount val="20"/>
                <c:pt idx="0">
                  <c:v>74.172205999999989</c:v>
                </c:pt>
                <c:pt idx="1">
                  <c:v>81.775322999999958</c:v>
                </c:pt>
                <c:pt idx="2">
                  <c:v>89.557056850000009</c:v>
                </c:pt>
                <c:pt idx="3">
                  <c:v>95.986930049999998</c:v>
                </c:pt>
                <c:pt idx="4">
                  <c:v>102.01668595999999</c:v>
                </c:pt>
                <c:pt idx="5">
                  <c:v>109.11003195000001</c:v>
                </c:pt>
                <c:pt idx="6">
                  <c:v>115.43359364300437</c:v>
                </c:pt>
                <c:pt idx="7">
                  <c:v>121.89679207199895</c:v>
                </c:pt>
                <c:pt idx="8">
                  <c:v>128.34733796200837</c:v>
                </c:pt>
                <c:pt idx="9">
                  <c:v>134.88154000000227</c:v>
                </c:pt>
                <c:pt idx="10">
                  <c:v>140.42382386</c:v>
                </c:pt>
                <c:pt idx="11">
                  <c:v>145.99019272999999</c:v>
                </c:pt>
                <c:pt idx="12">
                  <c:v>151.41997135999998</c:v>
                </c:pt>
                <c:pt idx="13">
                  <c:v>156.92617592999994</c:v>
                </c:pt>
                <c:pt idx="14">
                  <c:v>162.78548119999996</c:v>
                </c:pt>
                <c:pt idx="15">
                  <c:v>168.03159721999998</c:v>
                </c:pt>
                <c:pt idx="16">
                  <c:v>173.14157709999998</c:v>
                </c:pt>
                <c:pt idx="17">
                  <c:v>178.06250246000002</c:v>
                </c:pt>
                <c:pt idx="18">
                  <c:v>182.84571348000003</c:v>
                </c:pt>
                <c:pt idx="19">
                  <c:v>187.22712430000001</c:v>
                </c:pt>
              </c:numCache>
            </c:numRef>
          </c:val>
        </c:ser>
        <c:axId val="113212800"/>
        <c:axId val="124064896"/>
      </c:areaChart>
      <c:catAx>
        <c:axId val="113212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 sz="1300"/>
            </a:pPr>
            <a:endParaRPr lang="en-US"/>
          </a:p>
        </c:txPr>
        <c:crossAx val="124064896"/>
        <c:crosses val="autoZero"/>
        <c:auto val="1"/>
        <c:lblAlgn val="ctr"/>
        <c:lblOffset val="100"/>
      </c:catAx>
      <c:valAx>
        <c:axId val="124064896"/>
        <c:scaling>
          <c:orientation val="minMax"/>
          <c:max val="1100"/>
          <c:min val="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lang="id-ID" sz="1600"/>
            </a:pPr>
            <a:endParaRPr lang="en-US"/>
          </a:p>
        </c:txPr>
        <c:crossAx val="113212800"/>
        <c:crosses val="autoZero"/>
        <c:crossBetween val="midCat"/>
      </c:valAx>
      <c:spPr>
        <a:ln>
          <a:solidFill>
            <a:prstClr val="black"/>
          </a:solidFill>
        </a:ln>
      </c:spPr>
    </c:plotArea>
    <c:plotVisOnly val="1"/>
    <c:dispBlanksAs val="zero"/>
  </c:chart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cked"/>
        <c:ser>
          <c:idx val="2"/>
          <c:order val="0"/>
          <c:tx>
            <c:strRef>
              <c:f>Sheet1!$B$6</c:f>
              <c:strCache>
                <c:ptCount val="1"/>
                <c:pt idx="0">
                  <c:v>Minyak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Sheet1!$C$6:$R$6</c:f>
              <c:numCache>
                <c:formatCode>#,##0.0_);\(#,##0.0\)</c:formatCode>
                <c:ptCount val="16"/>
                <c:pt idx="0">
                  <c:v>67.795526400000227</c:v>
                </c:pt>
                <c:pt idx="1">
                  <c:v>67.711459199999993</c:v>
                </c:pt>
                <c:pt idx="2">
                  <c:v>66.931502399999999</c:v>
                </c:pt>
                <c:pt idx="3">
                  <c:v>73.456051200000033</c:v>
                </c:pt>
                <c:pt idx="4">
                  <c:v>76.725331199999417</c:v>
                </c:pt>
                <c:pt idx="5">
                  <c:v>78.614507999999987</c:v>
                </c:pt>
                <c:pt idx="6">
                  <c:v>81.437764800000025</c:v>
                </c:pt>
                <c:pt idx="7">
                  <c:v>84.536575200000001</c:v>
                </c:pt>
                <c:pt idx="8">
                  <c:v>90.81125759999999</c:v>
                </c:pt>
                <c:pt idx="9">
                  <c:v>94.131911999999986</c:v>
                </c:pt>
                <c:pt idx="10">
                  <c:v>95.005276799999919</c:v>
                </c:pt>
                <c:pt idx="11">
                  <c:v>98.517417600000343</c:v>
                </c:pt>
                <c:pt idx="12">
                  <c:v>102.17200560000001</c:v>
                </c:pt>
                <c:pt idx="13">
                  <c:v>108.6591912</c:v>
                </c:pt>
                <c:pt idx="14">
                  <c:v>112.59166800000033</c:v>
                </c:pt>
                <c:pt idx="15">
                  <c:v>115.63443360000002</c:v>
                </c:pt>
              </c:numCache>
            </c:numRef>
          </c:val>
        </c:ser>
        <c:ser>
          <c:idx val="3"/>
          <c:order val="1"/>
          <c:tx>
            <c:strRef>
              <c:f>Sheet1!$B$7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Sheet1!$C$7:$R$7</c:f>
              <c:numCache>
                <c:formatCode>#,##0.0_);\(#,##0.0\)</c:formatCode>
                <c:ptCount val="16"/>
                <c:pt idx="0">
                  <c:v>32.393894399999994</c:v>
                </c:pt>
                <c:pt idx="1">
                  <c:v>42.110661599999894</c:v>
                </c:pt>
                <c:pt idx="2">
                  <c:v>41.431118400000017</c:v>
                </c:pt>
                <c:pt idx="3">
                  <c:v>40.954737599999994</c:v>
                </c:pt>
                <c:pt idx="4">
                  <c:v>44.076900000000009</c:v>
                </c:pt>
                <c:pt idx="5">
                  <c:v>45.153427199999996</c:v>
                </c:pt>
                <c:pt idx="6">
                  <c:v>47.500303200000012</c:v>
                </c:pt>
                <c:pt idx="7">
                  <c:v>62.116320000000009</c:v>
                </c:pt>
                <c:pt idx="8">
                  <c:v>66.303333600000016</c:v>
                </c:pt>
                <c:pt idx="9">
                  <c:v>68.358309600000013</c:v>
                </c:pt>
                <c:pt idx="10">
                  <c:v>68.923428000000001</c:v>
                </c:pt>
                <c:pt idx="11">
                  <c:v>78.703245600000386</c:v>
                </c:pt>
                <c:pt idx="12">
                  <c:v>78.684564000000023</c:v>
                </c:pt>
                <c:pt idx="13">
                  <c:v>76.150871999999467</c:v>
                </c:pt>
                <c:pt idx="14">
                  <c:v>81.047786400000007</c:v>
                </c:pt>
                <c:pt idx="15">
                  <c:v>88.237867200000025</c:v>
                </c:pt>
              </c:numCache>
            </c:numRef>
          </c:val>
        </c:ser>
        <c:ser>
          <c:idx val="4"/>
          <c:order val="2"/>
          <c:tx>
            <c:strRef>
              <c:f>Sheet1!$B$8</c:f>
              <c:strCache>
                <c:ptCount val="1"/>
                <c:pt idx="0">
                  <c:v>Batubara</c:v>
                </c:pt>
              </c:strCache>
            </c:strRef>
          </c:tx>
          <c:spPr>
            <a:solidFill>
              <a:srgbClr val="800000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Sheet1!$C$8:$R$8</c:f>
              <c:numCache>
                <c:formatCode>#,##0.0_);\(#,##0.0\)</c:formatCode>
                <c:ptCount val="16"/>
                <c:pt idx="0">
                  <c:v>47.311152000000028</c:v>
                </c:pt>
                <c:pt idx="1">
                  <c:v>54.942585600000015</c:v>
                </c:pt>
                <c:pt idx="2">
                  <c:v>58.982481599999858</c:v>
                </c:pt>
                <c:pt idx="3">
                  <c:v>59.669030400000011</c:v>
                </c:pt>
                <c:pt idx="4">
                  <c:v>60.404618400000004</c:v>
                </c:pt>
                <c:pt idx="5">
                  <c:v>61.355044799999995</c:v>
                </c:pt>
                <c:pt idx="6">
                  <c:v>61.738017600000063</c:v>
                </c:pt>
                <c:pt idx="7">
                  <c:v>62.174700000000001</c:v>
                </c:pt>
                <c:pt idx="8">
                  <c:v>62.900947199999976</c:v>
                </c:pt>
                <c:pt idx="9">
                  <c:v>62.889271199999975</c:v>
                </c:pt>
                <c:pt idx="10">
                  <c:v>71.314672800000011</c:v>
                </c:pt>
                <c:pt idx="11">
                  <c:v>71.935836000000009</c:v>
                </c:pt>
                <c:pt idx="12">
                  <c:v>73.199179200000003</c:v>
                </c:pt>
                <c:pt idx="13">
                  <c:v>74.257024800000025</c:v>
                </c:pt>
                <c:pt idx="14">
                  <c:v>76.417084800000026</c:v>
                </c:pt>
                <c:pt idx="15">
                  <c:v>84.725726400000013</c:v>
                </c:pt>
              </c:numCache>
            </c:numRef>
          </c:val>
        </c:ser>
        <c:ser>
          <c:idx val="5"/>
          <c:order val="3"/>
          <c:tx>
            <c:strRef>
              <c:f>Sheet1!$B$9</c:f>
              <c:strCache>
                <c:ptCount val="1"/>
                <c:pt idx="0">
                  <c:v>CBM</c:v>
                </c:pt>
              </c:strCache>
            </c:strRef>
          </c:tx>
          <c:spPr>
            <a:solidFill>
              <a:srgbClr val="293F11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Sheet1!$C$9:$R$9</c:f>
              <c:numCache>
                <c:formatCode>#,##0.0_);\(#,##0.0\)</c:formatCode>
                <c:ptCount val="16"/>
                <c:pt idx="0">
                  <c:v>0</c:v>
                </c:pt>
                <c:pt idx="1">
                  <c:v>7.7061600000000285E-2</c:v>
                </c:pt>
                <c:pt idx="2">
                  <c:v>0.39698400000000256</c:v>
                </c:pt>
                <c:pt idx="3">
                  <c:v>1.1792760000000002</c:v>
                </c:pt>
                <c:pt idx="4">
                  <c:v>2.2161048000000005</c:v>
                </c:pt>
                <c:pt idx="5">
                  <c:v>4.2617400000000014</c:v>
                </c:pt>
                <c:pt idx="6">
                  <c:v>5.6465136000000005</c:v>
                </c:pt>
                <c:pt idx="7">
                  <c:v>7.0312872000000022</c:v>
                </c:pt>
                <c:pt idx="8">
                  <c:v>7.671132000000001</c:v>
                </c:pt>
                <c:pt idx="9">
                  <c:v>8.5234800000000028</c:v>
                </c:pt>
                <c:pt idx="10">
                  <c:v>9.3758280000000003</c:v>
                </c:pt>
                <c:pt idx="11">
                  <c:v>13.158852000000001</c:v>
                </c:pt>
                <c:pt idx="12">
                  <c:v>16.939540799999989</c:v>
                </c:pt>
                <c:pt idx="13">
                  <c:v>20.722564799999986</c:v>
                </c:pt>
                <c:pt idx="14">
                  <c:v>24.507924000000031</c:v>
                </c:pt>
                <c:pt idx="15">
                  <c:v>28.288612799999857</c:v>
                </c:pt>
              </c:numCache>
            </c:numRef>
          </c:val>
        </c:ser>
        <c:ser>
          <c:idx val="6"/>
          <c:order val="4"/>
          <c:tx>
            <c:strRef>
              <c:f>Sheet1!$B$10</c:f>
              <c:strCache>
                <c:ptCount val="1"/>
                <c:pt idx="0">
                  <c:v>Tenaga Air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Sheet1!$C$10:$R$10</c:f>
              <c:numCache>
                <c:formatCode>#,##0.0_);\(#,##0.0\)</c:formatCode>
                <c:ptCount val="16"/>
                <c:pt idx="0">
                  <c:v>2.8407708000000005</c:v>
                </c:pt>
                <c:pt idx="1">
                  <c:v>3.4075238400000112</c:v>
                </c:pt>
                <c:pt idx="2">
                  <c:v>3.9948266400000008</c:v>
                </c:pt>
                <c:pt idx="3">
                  <c:v>3.8040407999999997</c:v>
                </c:pt>
                <c:pt idx="4">
                  <c:v>3.8951135999999997</c:v>
                </c:pt>
                <c:pt idx="5">
                  <c:v>4.0821631200000024</c:v>
                </c:pt>
                <c:pt idx="6">
                  <c:v>4.4665370399999809</c:v>
                </c:pt>
                <c:pt idx="7">
                  <c:v>4.9268049599999761</c:v>
                </c:pt>
                <c:pt idx="8">
                  <c:v>5.1493495200000012</c:v>
                </c:pt>
                <c:pt idx="9">
                  <c:v>5.3716605600000014</c:v>
                </c:pt>
                <c:pt idx="10">
                  <c:v>5.4171969599999743</c:v>
                </c:pt>
                <c:pt idx="11">
                  <c:v>6.0642808799999637</c:v>
                </c:pt>
                <c:pt idx="12">
                  <c:v>6.2447918399999791</c:v>
                </c:pt>
                <c:pt idx="13">
                  <c:v>6.4241351999999772</c:v>
                </c:pt>
                <c:pt idx="14">
                  <c:v>6.4227340800000006</c:v>
                </c:pt>
                <c:pt idx="15">
                  <c:v>6.6588227999999985</c:v>
                </c:pt>
              </c:numCache>
            </c:numRef>
          </c:val>
        </c:ser>
        <c:ser>
          <c:idx val="7"/>
          <c:order val="5"/>
          <c:tx>
            <c:strRef>
              <c:f>Sheet1!$B$11</c:f>
              <c:strCache>
                <c:ptCount val="1"/>
                <c:pt idx="0">
                  <c:v>Panas Bumi</c:v>
                </c:pt>
              </c:strCache>
            </c:strRef>
          </c:tx>
          <c:spPr>
            <a:solidFill>
              <a:srgbClr val="006600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Sheet1!$C$11:$R$11</c:f>
              <c:numCache>
                <c:formatCode>#,##0.0_);\(#,##0.0\)</c:formatCode>
                <c:ptCount val="16"/>
                <c:pt idx="0">
                  <c:v>2.5684864799999998</c:v>
                </c:pt>
                <c:pt idx="1">
                  <c:v>3.3040744799999997</c:v>
                </c:pt>
                <c:pt idx="2">
                  <c:v>3.8213212800000012</c:v>
                </c:pt>
                <c:pt idx="3">
                  <c:v>6.8416689600000034</c:v>
                </c:pt>
                <c:pt idx="4">
                  <c:v>8.9519892000000247</c:v>
                </c:pt>
                <c:pt idx="5">
                  <c:v>9.8617831200000037</c:v>
                </c:pt>
                <c:pt idx="6">
                  <c:v>11.106211200000001</c:v>
                </c:pt>
                <c:pt idx="7">
                  <c:v>12.926032560000024</c:v>
                </c:pt>
                <c:pt idx="8">
                  <c:v>13.606276320000005</c:v>
                </c:pt>
                <c:pt idx="9">
                  <c:v>15.348802560000003</c:v>
                </c:pt>
                <c:pt idx="10">
                  <c:v>16.621720080000003</c:v>
                </c:pt>
                <c:pt idx="11">
                  <c:v>17.730940080000003</c:v>
                </c:pt>
                <c:pt idx="12">
                  <c:v>18.994750320000001</c:v>
                </c:pt>
                <c:pt idx="13">
                  <c:v>20.19270792</c:v>
                </c:pt>
                <c:pt idx="14">
                  <c:v>21.275073120000005</c:v>
                </c:pt>
                <c:pt idx="15">
                  <c:v>22.208452559999891</c:v>
                </c:pt>
              </c:numCache>
            </c:numRef>
          </c:val>
        </c:ser>
        <c:ser>
          <c:idx val="8"/>
          <c:order val="6"/>
          <c:tx>
            <c:strRef>
              <c:f>Sheet1!$B$12</c:f>
              <c:strCache>
                <c:ptCount val="1"/>
                <c:pt idx="0">
                  <c:v>Biofuel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Sheet1!$C$12:$R$12</c:f>
              <c:numCache>
                <c:formatCode>#,##0.0_);\(#,##0.0\)</c:formatCode>
                <c:ptCount val="16"/>
                <c:pt idx="0">
                  <c:v>1.4127959999999955</c:v>
                </c:pt>
                <c:pt idx="1">
                  <c:v>1.8789019200000003</c:v>
                </c:pt>
                <c:pt idx="2">
                  <c:v>2.1712689599999977</c:v>
                </c:pt>
                <c:pt idx="3">
                  <c:v>2.6100530400000004</c:v>
                </c:pt>
                <c:pt idx="4">
                  <c:v>3.1308026399999904</c:v>
                </c:pt>
                <c:pt idx="5">
                  <c:v>3.5417978400000121</c:v>
                </c:pt>
                <c:pt idx="6">
                  <c:v>4.3212876000000007</c:v>
                </c:pt>
                <c:pt idx="7">
                  <c:v>5.1843775199999742</c:v>
                </c:pt>
                <c:pt idx="8">
                  <c:v>6.1600240799999648</c:v>
                </c:pt>
                <c:pt idx="9">
                  <c:v>7.2309468000000008</c:v>
                </c:pt>
                <c:pt idx="10">
                  <c:v>8.4062529600000016</c:v>
                </c:pt>
                <c:pt idx="11">
                  <c:v>9.8916736799999985</c:v>
                </c:pt>
                <c:pt idx="12">
                  <c:v>11.530283520000001</c:v>
                </c:pt>
                <c:pt idx="13">
                  <c:v>13.363649040000055</c:v>
                </c:pt>
                <c:pt idx="14">
                  <c:v>15.345299760000001</c:v>
                </c:pt>
                <c:pt idx="15">
                  <c:v>17.529178800000004</c:v>
                </c:pt>
              </c:numCache>
            </c:numRef>
          </c:val>
        </c:ser>
        <c:ser>
          <c:idx val="9"/>
          <c:order val="7"/>
          <c:tx>
            <c:strRef>
              <c:f>Sheet1!$B$13</c:f>
              <c:strCache>
                <c:ptCount val="1"/>
                <c:pt idx="0">
                  <c:v>Nuklir</c:v>
                </c:pt>
              </c:strCache>
            </c:strRef>
          </c:tx>
          <c:spPr>
            <a:solidFill>
              <a:srgbClr val="336600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Sheet1!$C$13:$R$13</c:f>
              <c:numCache>
                <c:formatCode>#,##0.0_);\(#,##0.0\)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1.95853224</c:v>
                </c:pt>
                <c:pt idx="11">
                  <c:v>3.9191661599999987</c:v>
                </c:pt>
                <c:pt idx="12">
                  <c:v>5.8821352799999564</c:v>
                </c:pt>
                <c:pt idx="13">
                  <c:v>9.8101752000000015</c:v>
                </c:pt>
                <c:pt idx="14">
                  <c:v>11.778515280000001</c:v>
                </c:pt>
                <c:pt idx="15">
                  <c:v>13.749190560000001</c:v>
                </c:pt>
              </c:numCache>
            </c:numRef>
          </c:val>
        </c:ser>
        <c:ser>
          <c:idx val="10"/>
          <c:order val="8"/>
          <c:tx>
            <c:strRef>
              <c:f>Sheet1!$B$14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66FF66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Sheet1!$C$14:$R$14</c:f>
              <c:numCache>
                <c:formatCode>#,##0.0_);\(#,##0.0\)</c:formatCode>
                <c:ptCount val="16"/>
                <c:pt idx="0">
                  <c:v>0</c:v>
                </c:pt>
                <c:pt idx="1">
                  <c:v>1.1676000000000021E-2</c:v>
                </c:pt>
                <c:pt idx="2">
                  <c:v>0.12446616000000044</c:v>
                </c:pt>
                <c:pt idx="3">
                  <c:v>0.23538816000000004</c:v>
                </c:pt>
                <c:pt idx="4">
                  <c:v>0.34397496000000255</c:v>
                </c:pt>
                <c:pt idx="5">
                  <c:v>0.54386808000000009</c:v>
                </c:pt>
                <c:pt idx="6">
                  <c:v>1.6241315999999999</c:v>
                </c:pt>
                <c:pt idx="7">
                  <c:v>2.6838453600000003</c:v>
                </c:pt>
                <c:pt idx="8">
                  <c:v>3.674904240000012</c:v>
                </c:pt>
                <c:pt idx="9">
                  <c:v>4.6353720000000003</c:v>
                </c:pt>
                <c:pt idx="10">
                  <c:v>5.58416376</c:v>
                </c:pt>
                <c:pt idx="11">
                  <c:v>6.5203454400000016</c:v>
                </c:pt>
                <c:pt idx="12">
                  <c:v>7.4287382399999808</c:v>
                </c:pt>
                <c:pt idx="13">
                  <c:v>8.3259220800000016</c:v>
                </c:pt>
                <c:pt idx="14">
                  <c:v>9.1007414400000002</c:v>
                </c:pt>
                <c:pt idx="15">
                  <c:v>9.8785965600000267</c:v>
                </c:pt>
              </c:numCache>
            </c:numRef>
          </c:val>
        </c:ser>
        <c:ser>
          <c:idx val="11"/>
          <c:order val="9"/>
          <c:tx>
            <c:strRef>
              <c:f>Sheet1!$B$15</c:f>
              <c:strCache>
                <c:ptCount val="1"/>
                <c:pt idx="0">
                  <c:v>Lainnya</c:v>
                </c:pt>
              </c:strCache>
            </c:strRef>
          </c:tx>
          <c:spPr>
            <a:solidFill>
              <a:srgbClr val="339933"/>
            </a:solidFill>
          </c:spPr>
          <c:cat>
            <c:strRef>
              <c:f>Sheet1!$C$4:$R$5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Sheet1!$C$15:$R$15</c:f>
              <c:numCache>
                <c:formatCode>#,##0.0_);\(#,##0.0\)</c:formatCode>
                <c:ptCount val="16"/>
                <c:pt idx="0">
                  <c:v>1.0041360000000003E-2</c:v>
                </c:pt>
                <c:pt idx="1">
                  <c:v>4.6937520000000024E-2</c:v>
                </c:pt>
                <c:pt idx="2">
                  <c:v>8.2199040000000043E-2</c:v>
                </c:pt>
                <c:pt idx="3">
                  <c:v>0.11559240000000016</c:v>
                </c:pt>
                <c:pt idx="4">
                  <c:v>0.14805168000000021</c:v>
                </c:pt>
                <c:pt idx="5">
                  <c:v>0.17887632000000003</c:v>
                </c:pt>
                <c:pt idx="6">
                  <c:v>0.21343728000000145</c:v>
                </c:pt>
                <c:pt idx="7">
                  <c:v>0.24683064000000021</c:v>
                </c:pt>
                <c:pt idx="8">
                  <c:v>0.27812232000000031</c:v>
                </c:pt>
                <c:pt idx="9">
                  <c:v>0.30847992000000163</c:v>
                </c:pt>
                <c:pt idx="10">
                  <c:v>0.33696936000000227</c:v>
                </c:pt>
                <c:pt idx="11">
                  <c:v>0.36405768000000038</c:v>
                </c:pt>
                <c:pt idx="12">
                  <c:v>0.38951136000000192</c:v>
                </c:pt>
                <c:pt idx="13">
                  <c:v>0.41309688000000122</c:v>
                </c:pt>
                <c:pt idx="14">
                  <c:v>0.43551480000000192</c:v>
                </c:pt>
                <c:pt idx="15">
                  <c:v>2.2189070400000102</c:v>
                </c:pt>
              </c:numCache>
            </c:numRef>
          </c:val>
        </c:ser>
        <c:shape val="box"/>
        <c:axId val="124123776"/>
        <c:axId val="124010880"/>
        <c:axId val="0"/>
      </c:bar3DChart>
      <c:catAx>
        <c:axId val="1241237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124010880"/>
        <c:crosses val="autoZero"/>
        <c:auto val="1"/>
        <c:lblAlgn val="ctr"/>
        <c:lblOffset val="100"/>
      </c:catAx>
      <c:valAx>
        <c:axId val="124010880"/>
        <c:scaling>
          <c:orientation val="minMax"/>
        </c:scaling>
        <c:axPos val="l"/>
        <c:majorGridlines/>
        <c:numFmt formatCode="#,##0.0_);\(#,##0.0\)" sourceLinked="1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12412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04324035766701"/>
          <c:y val="8.559822329901097E-2"/>
          <c:w val="8.819524947911743E-2"/>
          <c:h val="0.62481954776502768"/>
        </c:manualLayout>
      </c:layout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Emisi GRK skenario BaU</c:v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lang="id-ID"/>
                </a:pPr>
                <a:endParaRPr lang="en-US"/>
              </a:p>
            </c:txPr>
            <c:showVal val="1"/>
          </c:dLbls>
          <c:cat>
            <c:numRef>
              <c:f>Sheet1!$B$2:$E$2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424</c:v>
                </c:pt>
                <c:pt idx="1">
                  <c:v>597</c:v>
                </c:pt>
                <c:pt idx="2">
                  <c:v>856</c:v>
                </c:pt>
                <c:pt idx="3">
                  <c:v>1176</c:v>
                </c:pt>
              </c:numCache>
            </c:numRef>
          </c:val>
        </c:ser>
        <c:ser>
          <c:idx val="1"/>
          <c:order val="1"/>
          <c:tx>
            <c:v>Emisi GRK "Visi 25/25"</c:v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lang="id-ID"/>
                </a:pPr>
                <a:endParaRPr lang="en-US"/>
              </a:p>
            </c:txPr>
            <c:showVal val="1"/>
          </c:dLbls>
          <c:cat>
            <c:numRef>
              <c:f>Sheet1!$B$2:$E$2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406</c:v>
                </c:pt>
                <c:pt idx="1">
                  <c:v>525</c:v>
                </c:pt>
                <c:pt idx="2">
                  <c:v>660</c:v>
                </c:pt>
                <c:pt idx="3">
                  <c:v>822</c:v>
                </c:pt>
              </c:numCache>
            </c:numRef>
          </c:val>
        </c:ser>
        <c:marker val="1"/>
        <c:axId val="131533824"/>
        <c:axId val="131543808"/>
      </c:lineChart>
      <c:catAx>
        <c:axId val="131533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131543808"/>
        <c:crosses val="autoZero"/>
        <c:auto val="1"/>
        <c:lblAlgn val="ctr"/>
        <c:lblOffset val="100"/>
      </c:catAx>
      <c:valAx>
        <c:axId val="131543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131533824"/>
        <c:crosses val="autoZero"/>
        <c:crossBetween val="between"/>
      </c:valAx>
      <c:spPr>
        <a:solidFill>
          <a:srgbClr val="339933">
            <a:alpha val="36000"/>
          </a:srgbClr>
        </a:solidFill>
      </c:spPr>
    </c:plotArea>
    <c:legend>
      <c:legendPos val="r"/>
      <c:layout/>
      <c:txPr>
        <a:bodyPr/>
        <a:lstStyle/>
        <a:p>
          <a:pPr>
            <a:defRPr lang="id-ID" sz="11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'supply (2)'!$E$3</c:f>
              <c:strCache>
                <c:ptCount val="1"/>
                <c:pt idx="0">
                  <c:v>Minyak bumi</c:v>
                </c:pt>
              </c:strCache>
            </c:strRef>
          </c:tx>
          <c:spPr>
            <a:solidFill>
              <a:srgbClr val="0000CC"/>
            </a:solidFill>
          </c:spPr>
          <c:cat>
            <c:numRef>
              <c:f>'supply (2)'!$C$6:$C$15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'supply (2)'!$E$6:$E$15</c:f>
              <c:numCache>
                <c:formatCode>0.00%</c:formatCode>
                <c:ptCount val="10"/>
                <c:pt idx="0">
                  <c:v>0.40676559644158505</c:v>
                </c:pt>
                <c:pt idx="1">
                  <c:v>0.41462226014305187</c:v>
                </c:pt>
                <c:pt idx="2">
                  <c:v>0.42502839755997929</c:v>
                </c:pt>
                <c:pt idx="3">
                  <c:v>0.42862319712702102</c:v>
                </c:pt>
                <c:pt idx="4">
                  <c:v>0.46754816926096165</c:v>
                </c:pt>
                <c:pt idx="5">
                  <c:v>0.46334243988844487</c:v>
                </c:pt>
                <c:pt idx="6">
                  <c:v>0.4311440435687921</c:v>
                </c:pt>
                <c:pt idx="7">
                  <c:v>0.44495076394448629</c:v>
                </c:pt>
                <c:pt idx="8">
                  <c:v>0.42500786972379667</c:v>
                </c:pt>
                <c:pt idx="9">
                  <c:v>0.42989068894185239</c:v>
                </c:pt>
              </c:numCache>
            </c:numRef>
          </c:val>
        </c:ser>
        <c:ser>
          <c:idx val="1"/>
          <c:order val="1"/>
          <c:tx>
            <c:strRef>
              <c:f>'supply (2)'!$G$3</c:f>
              <c:strCache>
                <c:ptCount val="1"/>
                <c:pt idx="0">
                  <c:v>Batubara</c:v>
                </c:pt>
              </c:strCache>
            </c:strRef>
          </c:tx>
          <c:spPr>
            <a:solidFill>
              <a:srgbClr val="663300"/>
            </a:solidFill>
          </c:spPr>
          <c:cat>
            <c:numRef>
              <c:f>'supply (2)'!$C$6:$C$15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'supply (2)'!$G$6:$G$15</c:f>
              <c:numCache>
                <c:formatCode>0.00%</c:formatCode>
                <c:ptCount val="10"/>
                <c:pt idx="0">
                  <c:v>8.8073097660681526E-2</c:v>
                </c:pt>
                <c:pt idx="1">
                  <c:v>0.11181464403137317</c:v>
                </c:pt>
                <c:pt idx="2">
                  <c:v>0.11533829075792311</c:v>
                </c:pt>
                <c:pt idx="3">
                  <c:v>0.15482716640010349</c:v>
                </c:pt>
                <c:pt idx="4">
                  <c:v>0.14224305935518092</c:v>
                </c:pt>
                <c:pt idx="5">
                  <c:v>0.16301476003381718</c:v>
                </c:pt>
                <c:pt idx="6">
                  <c:v>0.19315059690495059</c:v>
                </c:pt>
                <c:pt idx="7">
                  <c:v>0.24232983895191376</c:v>
                </c:pt>
                <c:pt idx="8">
                  <c:v>0.19288093791747729</c:v>
                </c:pt>
                <c:pt idx="9">
                  <c:v>0.34465675891457981</c:v>
                </c:pt>
              </c:numCache>
            </c:numRef>
          </c:val>
        </c:ser>
        <c:ser>
          <c:idx val="2"/>
          <c:order val="2"/>
          <c:tx>
            <c:strRef>
              <c:f>'supply (2)'!$I$3</c:f>
              <c:strCache>
                <c:ptCount val="1"/>
                <c:pt idx="0">
                  <c:v>Gas Bumi</c:v>
                </c:pt>
              </c:strCache>
            </c:strRef>
          </c:tx>
          <c:spPr>
            <a:solidFill>
              <a:srgbClr val="6699FF"/>
            </a:solidFill>
          </c:spPr>
          <c:cat>
            <c:numRef>
              <c:f>'supply (2)'!$C$6:$C$15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'supply (2)'!$I$6:$I$15</c:f>
              <c:numCache>
                <c:formatCode>0.00%</c:formatCode>
                <c:ptCount val="10"/>
                <c:pt idx="0">
                  <c:v>0.1545453418303398</c:v>
                </c:pt>
                <c:pt idx="1">
                  <c:v>0.1615231025181707</c:v>
                </c:pt>
                <c:pt idx="2">
                  <c:v>0.17723427201092343</c:v>
                </c:pt>
                <c:pt idx="3">
                  <c:v>0.19161383822202491</c:v>
                </c:pt>
                <c:pt idx="4">
                  <c:v>0.17604358429936307</c:v>
                </c:pt>
                <c:pt idx="5">
                  <c:v>0.17945606720814986</c:v>
                </c:pt>
                <c:pt idx="6">
                  <c:v>0.18453406441944395</c:v>
                </c:pt>
                <c:pt idx="7">
                  <c:v>0.17235463733623391</c:v>
                </c:pt>
                <c:pt idx="8">
                  <c:v>0.18148606276911944</c:v>
                </c:pt>
                <c:pt idx="9">
                  <c:v>0.18476707290767644</c:v>
                </c:pt>
              </c:numCache>
            </c:numRef>
          </c:val>
        </c:ser>
        <c:ser>
          <c:idx val="3"/>
          <c:order val="3"/>
          <c:tx>
            <c:strRef>
              <c:f>'supply (2)'!$K$3</c:f>
              <c:strCache>
                <c:ptCount val="1"/>
                <c:pt idx="0">
                  <c:v>EBT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'supply (2)'!$C$6:$C$15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'supply (2)'!$K$6:$K$15</c:f>
              <c:numCache>
                <c:formatCode>0.00%</c:formatCode>
                <c:ptCount val="10"/>
                <c:pt idx="0">
                  <c:v>3.2706588388081069E-2</c:v>
                </c:pt>
                <c:pt idx="1">
                  <c:v>3.6927152840710846E-2</c:v>
                </c:pt>
                <c:pt idx="2">
                  <c:v>3.3120700668080004E-2</c:v>
                </c:pt>
                <c:pt idx="3">
                  <c:v>3.1268332355532814E-2</c:v>
                </c:pt>
                <c:pt idx="4">
                  <c:v>3.3286301299401716E-2</c:v>
                </c:pt>
                <c:pt idx="5">
                  <c:v>3.5616594531644986E-2</c:v>
                </c:pt>
                <c:pt idx="6">
                  <c:v>3.326461046414661E-2</c:v>
                </c:pt>
                <c:pt idx="7">
                  <c:v>3.7425730508244423E-2</c:v>
                </c:pt>
                <c:pt idx="8">
                  <c:v>3.9885104320678641E-2</c:v>
                </c:pt>
                <c:pt idx="9">
                  <c:v>4.0685479235898173E-2</c:v>
                </c:pt>
              </c:numCache>
            </c:numRef>
          </c:val>
        </c:ser>
        <c:gapWidth val="99"/>
        <c:overlap val="100"/>
        <c:axId val="82981632"/>
        <c:axId val="82983168"/>
      </c:barChart>
      <c:catAx>
        <c:axId val="82981632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b="1">
                <a:latin typeface="Arial Narrow" pitchFamily="34" charset="0"/>
              </a:defRPr>
            </a:pPr>
            <a:endParaRPr lang="en-US"/>
          </a:p>
        </c:txPr>
        <c:crossAx val="82983168"/>
        <c:crosses val="autoZero"/>
        <c:auto val="1"/>
        <c:lblAlgn val="ctr"/>
        <c:lblOffset val="100"/>
      </c:catAx>
      <c:valAx>
        <c:axId val="82983168"/>
        <c:scaling>
          <c:orientation val="minMax"/>
        </c:scaling>
        <c:delete val="1"/>
        <c:axPos val="l"/>
        <c:numFmt formatCode="0.00%" sourceLinked="1"/>
        <c:tickLblPos val="none"/>
        <c:crossAx val="82981632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660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9894950389435753"/>
                  <c:y val="4.9673433677933122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>
                        <a:latin typeface="Calibri" pitchFamily="34" charset="0"/>
                      </a:rPr>
                      <a:t>Minyak</a:t>
                    </a:r>
                    <a:r>
                      <a:rPr lang="en-US" sz="900" dirty="0" smtClean="0">
                        <a:latin typeface="Calibri" pitchFamily="34" charset="0"/>
                      </a:rPr>
                      <a:t>,</a:t>
                    </a:r>
                  </a:p>
                  <a:p>
                    <a:r>
                      <a:rPr lang="en-US" sz="900" dirty="0" smtClean="0">
                        <a:latin typeface="Calibri" pitchFamily="34" charset="0"/>
                      </a:rPr>
                      <a:t>50.3</a:t>
                    </a:r>
                    <a:r>
                      <a:rPr lang="en-US" sz="900" dirty="0">
                        <a:latin typeface="Calibri" pitchFamily="34" charset="0"/>
                      </a:rPr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Batubara</a:t>
                    </a:r>
                    <a:r>
                      <a:rPr lang="en-US" smtClean="0"/>
                      <a:t>,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22%</a:t>
                    </a: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900" dirty="0">
                        <a:latin typeface="Calibri" pitchFamily="34" charset="0"/>
                      </a:rPr>
                      <a:t>Gas, </a:t>
                    </a:r>
                    <a:r>
                      <a:rPr lang="en-US" sz="900" dirty="0" smtClean="0">
                        <a:latin typeface="Calibri" pitchFamily="34" charset="0"/>
                      </a:rPr>
                      <a:t>  </a:t>
                    </a:r>
                  </a:p>
                  <a:p>
                    <a:r>
                      <a:rPr lang="en-US" sz="900" dirty="0" smtClean="0">
                        <a:latin typeface="Calibri" pitchFamily="34" charset="0"/>
                      </a:rPr>
                      <a:t> 22.9</a:t>
                    </a:r>
                    <a:r>
                      <a:rPr lang="en-US" sz="900" dirty="0">
                        <a:latin typeface="Calibri" pitchFamily="34" charset="0"/>
                      </a:rPr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0.11663097208976032"/>
                  <c:y val="2.7210884353741478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ysClr val="windowText" lastClr="000000"/>
                        </a:solidFill>
                        <a:latin typeface="Calibri" pitchFamily="34" charset="0"/>
                      </a:defRPr>
                    </a:pPr>
                    <a:r>
                      <a:rPr lang="en-US" sz="900" dirty="0">
                        <a:latin typeface="Calibri" pitchFamily="34" charset="0"/>
                      </a:rPr>
                      <a:t>Air, </a:t>
                    </a:r>
                    <a:r>
                      <a:rPr lang="en-US" sz="900" dirty="0" smtClean="0">
                        <a:latin typeface="Calibri" pitchFamily="34" charset="0"/>
                      </a:rPr>
                      <a:t>        </a:t>
                    </a:r>
                  </a:p>
                  <a:p>
                    <a:pPr>
                      <a:defRPr sz="900">
                        <a:solidFill>
                          <a:sysClr val="windowText" lastClr="000000"/>
                        </a:solidFill>
                        <a:latin typeface="Calibri" pitchFamily="34" charset="0"/>
                      </a:defRPr>
                    </a:pPr>
                    <a:r>
                      <a:rPr lang="en-US" sz="900" dirty="0" smtClean="0">
                        <a:latin typeface="Calibri" pitchFamily="34" charset="0"/>
                      </a:rPr>
                      <a:t>  3.0</a:t>
                    </a:r>
                    <a:r>
                      <a:rPr lang="en-US" sz="900" dirty="0">
                        <a:latin typeface="Calibri" pitchFamily="34" charset="0"/>
                      </a:rPr>
                      <a:t>%</a:t>
                    </a:r>
                  </a:p>
                </c:rich>
              </c:tx>
              <c:spPr/>
              <c:showVal val="1"/>
              <c:showCatName val="1"/>
            </c:dLbl>
            <c:dLbl>
              <c:idx val="4"/>
              <c:layout>
                <c:manualLayout>
                  <c:x val="0.2594410420400966"/>
                  <c:y val="1.0223722034745661E-3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ysClr val="windowText" lastClr="000000"/>
                        </a:solidFill>
                        <a:latin typeface="Calibri" pitchFamily="34" charset="0"/>
                      </a:defRPr>
                    </a:pPr>
                    <a:r>
                      <a:rPr lang="en-US" sz="900" dirty="0" err="1" smtClean="0">
                        <a:latin typeface="Calibri" pitchFamily="34" charset="0"/>
                      </a:rPr>
                      <a:t>Panas</a:t>
                    </a:r>
                    <a:r>
                      <a:rPr lang="en-US" sz="900" dirty="0" smtClean="0">
                        <a:latin typeface="Calibri" pitchFamily="34" charset="0"/>
                      </a:rPr>
                      <a:t> </a:t>
                    </a:r>
                    <a:r>
                      <a:rPr lang="en-US" sz="900" dirty="0" err="1">
                        <a:latin typeface="Calibri" pitchFamily="34" charset="0"/>
                      </a:rPr>
                      <a:t>Bumi</a:t>
                    </a:r>
                    <a:r>
                      <a:rPr lang="en-US" sz="900" dirty="0">
                        <a:latin typeface="Calibri" pitchFamily="34" charset="0"/>
                      </a:rPr>
                      <a:t>, </a:t>
                    </a:r>
                    <a:r>
                      <a:rPr lang="en-US" sz="900" dirty="0" smtClean="0">
                        <a:latin typeface="Calibri" pitchFamily="34" charset="0"/>
                      </a:rPr>
                      <a:t>     </a:t>
                    </a:r>
                  </a:p>
                  <a:p>
                    <a:pPr>
                      <a:defRPr sz="900">
                        <a:solidFill>
                          <a:sysClr val="windowText" lastClr="000000"/>
                        </a:solidFill>
                        <a:latin typeface="Calibri" pitchFamily="34" charset="0"/>
                      </a:defRPr>
                    </a:pPr>
                    <a:r>
                      <a:rPr lang="en-US" sz="900" dirty="0" smtClean="0">
                        <a:latin typeface="Calibri" pitchFamily="34" charset="0"/>
                      </a:rPr>
                      <a:t> 1.6</a:t>
                    </a:r>
                    <a:r>
                      <a:rPr lang="en-US" sz="900" dirty="0">
                        <a:latin typeface="Calibri" pitchFamily="34" charset="0"/>
                      </a:rPr>
                      <a:t>%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Sheet1!$A$5:$A$9</c:f>
              <c:strCache>
                <c:ptCount val="5"/>
                <c:pt idx="0">
                  <c:v>Minyak</c:v>
                </c:pt>
                <c:pt idx="1">
                  <c:v>Batubara</c:v>
                </c:pt>
                <c:pt idx="2">
                  <c:v>Gas</c:v>
                </c:pt>
                <c:pt idx="3">
                  <c:v>Air</c:v>
                </c:pt>
                <c:pt idx="4">
                  <c:v>Panas Bumi</c:v>
                </c:pt>
              </c:strCache>
            </c:strRef>
          </c:cat>
          <c:val>
            <c:numRef>
              <c:f>Sheet1!$C$5:$C$9</c:f>
              <c:numCache>
                <c:formatCode>0%</c:formatCode>
                <c:ptCount val="5"/>
                <c:pt idx="0">
                  <c:v>0.50255522122754448</c:v>
                </c:pt>
                <c:pt idx="1">
                  <c:v>0.22272371423884138</c:v>
                </c:pt>
                <c:pt idx="2">
                  <c:v>0.22938847045973221</c:v>
                </c:pt>
                <c:pt idx="3">
                  <c:v>2.9786341558633092E-2</c:v>
                </c:pt>
                <c:pt idx="4">
                  <c:v>1.5546252515247227E-2</c:v>
                </c:pt>
              </c:numCache>
            </c:numRef>
          </c:val>
        </c:ser>
        <c:firstSliceAng val="0"/>
      </c:pieChart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996600"/>
              </a:solidFill>
            </c:spPr>
          </c:dPt>
          <c:dPt>
            <c:idx val="1"/>
            <c:spPr>
              <a:solidFill>
                <a:srgbClr val="3399FF"/>
              </a:solidFill>
            </c:spPr>
          </c:dPt>
          <c:dPt>
            <c:idx val="2"/>
            <c:spPr>
              <a:solidFill>
                <a:srgbClr val="000099"/>
              </a:solidFill>
            </c:spPr>
          </c:dPt>
          <c:dPt>
            <c:idx val="3"/>
            <c:explosion val="54"/>
            <c:spPr>
              <a:solidFill>
                <a:srgbClr val="0066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n-US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lang="en-US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lang="en-US" sz="1050" b="1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US" b="1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Sheet1!$E$22:$E$25</c:f>
              <c:strCache>
                <c:ptCount val="4"/>
                <c:pt idx="0">
                  <c:v>Batubara</c:v>
                </c:pt>
                <c:pt idx="1">
                  <c:v>Gas Bumi</c:v>
                </c:pt>
                <c:pt idx="2">
                  <c:v>Minyak Bumi</c:v>
                </c:pt>
                <c:pt idx="3">
                  <c:v>EBT</c:v>
                </c:pt>
              </c:strCache>
            </c:strRef>
          </c:cat>
          <c:val>
            <c:numRef>
              <c:f>Sheet1!$F$22:$F$25</c:f>
              <c:numCache>
                <c:formatCode>0.0%</c:formatCode>
                <c:ptCount val="4"/>
                <c:pt idx="0">
                  <c:v>0.34600000000000036</c:v>
                </c:pt>
                <c:pt idx="1">
                  <c:v>0.20600000000000004</c:v>
                </c:pt>
                <c:pt idx="2">
                  <c:v>0.41700000000000031</c:v>
                </c:pt>
                <c:pt idx="3">
                  <c:v>3.1000000000000052E-2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996600"/>
              </a:solidFill>
            </c:spPr>
          </c:dPt>
          <c:dPt>
            <c:idx val="1"/>
            <c:spPr>
              <a:solidFill>
                <a:srgbClr val="3399FF"/>
              </a:solidFill>
            </c:spPr>
          </c:dPt>
          <c:dPt>
            <c:idx val="2"/>
            <c:spPr>
              <a:solidFill>
                <a:srgbClr val="000099"/>
              </a:solidFill>
            </c:spPr>
          </c:dPt>
          <c:dPt>
            <c:idx val="3"/>
            <c:explosion val="21"/>
            <c:spPr>
              <a:solidFill>
                <a:srgbClr val="0066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>
                        <a:solidFill>
                          <a:schemeClr val="bg1"/>
                        </a:solidFill>
                      </a:rPr>
                      <a:t>Gas Bumi, </a:t>
                    </a:r>
                    <a:endParaRPr smtClean="0">
                      <a:solidFill>
                        <a:schemeClr val="bg1"/>
                      </a:solidFill>
                    </a:endParaRPr>
                  </a:p>
                  <a:p>
                    <a:r>
                      <a:rPr smtClean="0">
                        <a:solidFill>
                          <a:schemeClr val="bg1"/>
                        </a:solidFill>
                      </a:rPr>
                      <a:t>30</a:t>
                    </a:r>
                    <a:r>
                      <a:rPr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7451428118805506"/>
                  <c:y val="-9.6229428761150232E-3"/>
                </c:manualLayout>
              </c:layout>
              <c:tx>
                <c:rich>
                  <a:bodyPr/>
                  <a:lstStyle/>
                  <a:p>
                    <a:pPr>
                      <a:defRPr lang="en-US" sz="700" b="1">
                        <a:solidFill>
                          <a:schemeClr val="bg1"/>
                        </a:solidFill>
                      </a:defRPr>
                    </a:pPr>
                    <a:r>
                      <a:rPr sz="700">
                        <a:solidFill>
                          <a:schemeClr val="bg1"/>
                        </a:solidFill>
                      </a:rPr>
                      <a:t>Minyak Bumi, </a:t>
                    </a:r>
                    <a:endParaRPr sz="70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lang="en-US" sz="700" b="1">
                        <a:solidFill>
                          <a:schemeClr val="bg1"/>
                        </a:solidFill>
                      </a:defRPr>
                    </a:pPr>
                    <a:r>
                      <a:rPr sz="800" smtClean="0">
                        <a:solidFill>
                          <a:schemeClr val="bg1"/>
                        </a:solidFill>
                      </a:rPr>
                      <a:t>20</a:t>
                    </a:r>
                    <a:r>
                      <a:rPr sz="80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0.11275818908977185"/>
                  <c:y val="0.16904159413267383"/>
                </c:manualLayout>
              </c:layout>
              <c:tx>
                <c:rich>
                  <a:bodyPr/>
                  <a:lstStyle/>
                  <a:p>
                    <a:pPr>
                      <a:defRPr lang="en-US" sz="800" b="1">
                        <a:solidFill>
                          <a:schemeClr val="bg1"/>
                        </a:solidFill>
                      </a:defRPr>
                    </a:pPr>
                    <a:r>
                      <a:rPr sz="800">
                        <a:solidFill>
                          <a:schemeClr val="bg1"/>
                        </a:solidFill>
                      </a:rPr>
                      <a:t>EBT, </a:t>
                    </a:r>
                    <a:endParaRPr sz="80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lang="en-US" sz="800" b="1">
                        <a:solidFill>
                          <a:schemeClr val="bg1"/>
                        </a:solidFill>
                      </a:defRPr>
                    </a:pPr>
                    <a:r>
                      <a:rPr sz="800" smtClean="0">
                        <a:solidFill>
                          <a:schemeClr val="bg1"/>
                        </a:solidFill>
                      </a:rPr>
                      <a:t>17</a:t>
                    </a:r>
                    <a:r>
                      <a:rPr sz="80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Sheet1!$E$40:$E$43</c:f>
              <c:strCache>
                <c:ptCount val="4"/>
                <c:pt idx="0">
                  <c:v>Batubara</c:v>
                </c:pt>
                <c:pt idx="1">
                  <c:v>Gas Bumi</c:v>
                </c:pt>
                <c:pt idx="2">
                  <c:v>Minyak Bumi</c:v>
                </c:pt>
                <c:pt idx="3">
                  <c:v>EBT</c:v>
                </c:pt>
              </c:strCache>
            </c:strRef>
          </c:cat>
          <c:val>
            <c:numRef>
              <c:f>Sheet1!$F$40:$F$43</c:f>
              <c:numCache>
                <c:formatCode>0%</c:formatCode>
                <c:ptCount val="4"/>
                <c:pt idx="0">
                  <c:v>0.33000000000000285</c:v>
                </c:pt>
                <c:pt idx="1">
                  <c:v>0.30000000000000032</c:v>
                </c:pt>
                <c:pt idx="2">
                  <c:v>0.2</c:v>
                </c:pt>
                <c:pt idx="3">
                  <c:v>0.17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1"/>
            <c:spPr>
              <a:solidFill>
                <a:srgbClr val="996600"/>
              </a:solidFill>
              <a:ln>
                <a:noFill/>
              </a:ln>
            </c:spPr>
          </c:dPt>
          <c:dPt>
            <c:idx val="2"/>
            <c:spPr>
              <a:solidFill>
                <a:srgbClr val="3399FF"/>
              </a:solidFill>
              <a:ln>
                <a:noFill/>
              </a:ln>
            </c:spPr>
          </c:dPt>
          <c:dPt>
            <c:idx val="3"/>
            <c:spPr>
              <a:solidFill>
                <a:srgbClr val="000099"/>
              </a:solidFill>
              <a:ln>
                <a:noFill/>
              </a:ln>
            </c:spPr>
          </c:dPt>
          <c:dPt>
            <c:idx val="4"/>
            <c:explosion val="23"/>
            <c:spPr>
              <a:solidFill>
                <a:srgbClr val="006600"/>
              </a:solidFill>
              <a:ln>
                <a:noFill/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Batubara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32%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1231137712198436"/>
                  <c:y val="-0.1520442779813954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Gas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Bumi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23%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5003853130170974"/>
                  <c:y val="-0.18471718254929739"/>
                </c:manualLayout>
              </c:layout>
              <c:tx>
                <c:rich>
                  <a:bodyPr/>
                  <a:lstStyle/>
                  <a:p>
                    <a:pPr>
                      <a:defRPr lang="en-US" sz="800" b="1">
                        <a:solidFill>
                          <a:schemeClr val="bg1"/>
                        </a:solidFill>
                      </a:defRPr>
                    </a:pPr>
                    <a:r>
                      <a:rPr lang="en-US" sz="800" dirty="0" err="1">
                        <a:solidFill>
                          <a:schemeClr val="bg1"/>
                        </a:solidFill>
                      </a:rPr>
                      <a:t>Minyak</a:t>
                    </a:r>
                    <a:r>
                      <a:rPr lang="en-US" sz="8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800" dirty="0" err="1">
                        <a:solidFill>
                          <a:schemeClr val="bg1"/>
                        </a:solidFill>
                      </a:rPr>
                      <a:t>Bumi</a:t>
                    </a:r>
                    <a:r>
                      <a:rPr lang="en-US" sz="800" dirty="0">
                        <a:solidFill>
                          <a:schemeClr val="bg1"/>
                        </a:solidFill>
                      </a:rPr>
                      <a:t>; </a:t>
                    </a:r>
                    <a:endParaRPr lang="en-US" sz="80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lang="en-US" sz="800" b="1">
                        <a:solidFill>
                          <a:schemeClr val="bg1"/>
                        </a:solidFill>
                      </a:defRPr>
                    </a:pPr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20%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lang="en-US" sz="1050" b="1">
                        <a:solidFill>
                          <a:schemeClr val="bg1"/>
                        </a:solidFill>
                      </a:defRPr>
                    </a:pPr>
                    <a:r>
                      <a:rPr lang="en-US" sz="1050" dirty="0">
                        <a:solidFill>
                          <a:schemeClr val="bg1"/>
                        </a:solidFill>
                      </a:rPr>
                      <a:t>EBT; </a:t>
                    </a:r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25%</a:t>
                    </a:r>
                    <a:endParaRPr lang="en-US" sz="105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Sheet1!$E$3:$E$7</c:f>
              <c:strCache>
                <c:ptCount val="5"/>
                <c:pt idx="1">
                  <c:v>Batubara</c:v>
                </c:pt>
                <c:pt idx="2">
                  <c:v>Gas Bumi</c:v>
                </c:pt>
                <c:pt idx="3">
                  <c:v>Minyak Bumi</c:v>
                </c:pt>
                <c:pt idx="4">
                  <c:v>EBT</c:v>
                </c:pt>
              </c:strCache>
            </c:strRef>
          </c:cat>
          <c:val>
            <c:numRef>
              <c:f>Sheet1!$F$3:$F$7</c:f>
              <c:numCache>
                <c:formatCode>0.0%</c:formatCode>
                <c:ptCount val="5"/>
                <c:pt idx="1">
                  <c:v>0.32000000000000256</c:v>
                </c:pt>
                <c:pt idx="2">
                  <c:v>0.23</c:v>
                </c:pt>
                <c:pt idx="3">
                  <c:v>0.2</c:v>
                </c:pt>
                <c:pt idx="4">
                  <c:v>0.25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noFill/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Sheet1!$E$86</c:f>
              <c:strCache>
                <c:ptCount val="1"/>
                <c:pt idx="0">
                  <c:v>Minyak Bumi</c:v>
                </c:pt>
              </c:strCache>
            </c:strRef>
          </c:tx>
          <c:spPr>
            <a:solidFill>
              <a:srgbClr val="000099"/>
            </a:solidFill>
          </c:spPr>
          <c:val>
            <c:numRef>
              <c:f>Sheet1!$F$86</c:f>
              <c:numCache>
                <c:formatCode>0.0%</c:formatCode>
                <c:ptCount val="1"/>
                <c:pt idx="0">
                  <c:v>0.41700000000000031</c:v>
                </c:pt>
              </c:numCache>
            </c:numRef>
          </c:val>
        </c:ser>
        <c:ser>
          <c:idx val="1"/>
          <c:order val="1"/>
          <c:tx>
            <c:strRef>
              <c:f>Sheet1!$E$87</c:f>
              <c:strCache>
                <c:ptCount val="1"/>
                <c:pt idx="0">
                  <c:v>Gas Bumi</c:v>
                </c:pt>
              </c:strCache>
            </c:strRef>
          </c:tx>
          <c:spPr>
            <a:solidFill>
              <a:srgbClr val="3399FF"/>
            </a:solidFill>
          </c:spPr>
          <c:val>
            <c:numRef>
              <c:f>Sheet1!$F$87</c:f>
              <c:numCache>
                <c:formatCode>0.0%</c:formatCode>
                <c:ptCount val="1"/>
                <c:pt idx="0">
                  <c:v>0.20600000000000004</c:v>
                </c:pt>
              </c:numCache>
            </c:numRef>
          </c:val>
        </c:ser>
        <c:ser>
          <c:idx val="2"/>
          <c:order val="2"/>
          <c:tx>
            <c:strRef>
              <c:f>Sheet1!$E$88</c:f>
              <c:strCache>
                <c:ptCount val="1"/>
                <c:pt idx="0">
                  <c:v>Batubara</c:v>
                </c:pt>
              </c:strCache>
            </c:strRef>
          </c:tx>
          <c:spPr>
            <a:solidFill>
              <a:srgbClr val="996600"/>
            </a:solidFill>
          </c:spPr>
          <c:val>
            <c:numRef>
              <c:f>Sheet1!$F$88</c:f>
              <c:numCache>
                <c:formatCode>0.0%</c:formatCode>
                <c:ptCount val="1"/>
                <c:pt idx="0">
                  <c:v>0.34600000000000031</c:v>
                </c:pt>
              </c:numCache>
            </c:numRef>
          </c:val>
        </c:ser>
        <c:ser>
          <c:idx val="3"/>
          <c:order val="3"/>
          <c:tx>
            <c:strRef>
              <c:f>Sheet1!$E$89</c:f>
              <c:strCache>
                <c:ptCount val="1"/>
                <c:pt idx="0">
                  <c:v>EBT</c:v>
                </c:pt>
              </c:strCache>
            </c:strRef>
          </c:tx>
          <c:spPr>
            <a:solidFill>
              <a:srgbClr val="006600"/>
            </a:solidFill>
          </c:spPr>
          <c:val>
            <c:numRef>
              <c:f>Sheet1!$F$89</c:f>
              <c:numCache>
                <c:formatCode>0.0%</c:formatCode>
                <c:ptCount val="1"/>
                <c:pt idx="0">
                  <c:v>3.1000000000000052E-2</c:v>
                </c:pt>
              </c:numCache>
            </c:numRef>
          </c:val>
        </c:ser>
        <c:overlap val="100"/>
        <c:axId val="102663680"/>
        <c:axId val="102665216"/>
      </c:barChart>
      <c:catAx>
        <c:axId val="102663680"/>
        <c:scaling>
          <c:orientation val="minMax"/>
        </c:scaling>
        <c:delete val="1"/>
        <c:axPos val="b"/>
        <c:tickLblPos val="none"/>
        <c:crossAx val="102665216"/>
        <c:crosses val="autoZero"/>
        <c:auto val="1"/>
        <c:lblAlgn val="ctr"/>
        <c:lblOffset val="100"/>
      </c:catAx>
      <c:valAx>
        <c:axId val="102665216"/>
        <c:scaling>
          <c:orientation val="minMax"/>
        </c:scaling>
        <c:delete val="1"/>
        <c:axPos val="l"/>
        <c:numFmt formatCode="0%" sourceLinked="1"/>
        <c:tickLblPos val="none"/>
        <c:crossAx val="102663680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Sheet1!$E$114</c:f>
              <c:strCache>
                <c:ptCount val="1"/>
                <c:pt idx="0">
                  <c:v>Minyak Bumi</c:v>
                </c:pt>
              </c:strCache>
            </c:strRef>
          </c:tx>
          <c:spPr>
            <a:solidFill>
              <a:srgbClr val="000099"/>
            </a:solidFill>
          </c:spPr>
          <c:val>
            <c:numRef>
              <c:f>Sheet1!$F$114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Sheet1!$E$115</c:f>
              <c:strCache>
                <c:ptCount val="1"/>
                <c:pt idx="0">
                  <c:v>Gas Bumi</c:v>
                </c:pt>
              </c:strCache>
            </c:strRef>
          </c:tx>
          <c:spPr>
            <a:solidFill>
              <a:srgbClr val="3399FF"/>
            </a:solidFill>
          </c:spPr>
          <c:val>
            <c:numRef>
              <c:f>Sheet1!$F$115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Sheet1!$E$116</c:f>
              <c:strCache>
                <c:ptCount val="1"/>
                <c:pt idx="0">
                  <c:v>Batubara</c:v>
                </c:pt>
              </c:strCache>
            </c:strRef>
          </c:tx>
          <c:spPr>
            <a:solidFill>
              <a:srgbClr val="996600"/>
            </a:solidFill>
          </c:spPr>
          <c:val>
            <c:numRef>
              <c:f>Sheet1!$F$116</c:f>
              <c:numCache>
                <c:formatCode>0%</c:formatCode>
                <c:ptCount val="1"/>
                <c:pt idx="0">
                  <c:v>0.3200000000000025</c:v>
                </c:pt>
              </c:numCache>
            </c:numRef>
          </c:val>
        </c:ser>
        <c:ser>
          <c:idx val="3"/>
          <c:order val="3"/>
          <c:tx>
            <c:strRef>
              <c:f>Sheet1!$E$117</c:f>
              <c:strCache>
                <c:ptCount val="1"/>
                <c:pt idx="0">
                  <c:v>EBT</c:v>
                </c:pt>
              </c:strCache>
            </c:strRef>
          </c:tx>
          <c:spPr>
            <a:solidFill>
              <a:srgbClr val="006600"/>
            </a:solidFill>
          </c:spPr>
          <c:val>
            <c:numRef>
              <c:f>Sheet1!$F$117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overlap val="100"/>
        <c:axId val="102691200"/>
        <c:axId val="102692736"/>
      </c:barChart>
      <c:catAx>
        <c:axId val="102691200"/>
        <c:scaling>
          <c:orientation val="minMax"/>
        </c:scaling>
        <c:delete val="1"/>
        <c:axPos val="b"/>
        <c:tickLblPos val="none"/>
        <c:crossAx val="102692736"/>
        <c:crosses val="autoZero"/>
        <c:auto val="1"/>
        <c:lblAlgn val="ctr"/>
        <c:lblOffset val="100"/>
      </c:catAx>
      <c:valAx>
        <c:axId val="102692736"/>
        <c:scaling>
          <c:orientation val="minMax"/>
        </c:scaling>
        <c:delete val="1"/>
        <c:axPos val="l"/>
        <c:numFmt formatCode="0%" sourceLinked="1"/>
        <c:tickLblPos val="none"/>
        <c:crossAx val="102691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Sheet1!$E$98</c:f>
              <c:strCache>
                <c:ptCount val="1"/>
                <c:pt idx="0">
                  <c:v>Minyak Bumi</c:v>
                </c:pt>
              </c:strCache>
            </c:strRef>
          </c:tx>
          <c:spPr>
            <a:solidFill>
              <a:srgbClr val="000099"/>
            </a:solidFill>
          </c:spPr>
          <c:val>
            <c:numRef>
              <c:f>Sheet1!$F$98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Sheet1!$E$99</c:f>
              <c:strCache>
                <c:ptCount val="1"/>
                <c:pt idx="0">
                  <c:v>Gas Bumi</c:v>
                </c:pt>
              </c:strCache>
            </c:strRef>
          </c:tx>
          <c:spPr>
            <a:solidFill>
              <a:srgbClr val="3399FF"/>
            </a:solidFill>
          </c:spPr>
          <c:val>
            <c:numRef>
              <c:f>Sheet1!$F$99</c:f>
              <c:numCache>
                <c:formatCode>0%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Sheet1!$E$100</c:f>
              <c:strCache>
                <c:ptCount val="1"/>
                <c:pt idx="0">
                  <c:v>Batubara</c:v>
                </c:pt>
              </c:strCache>
            </c:strRef>
          </c:tx>
          <c:spPr>
            <a:solidFill>
              <a:srgbClr val="996600"/>
            </a:solidFill>
          </c:spPr>
          <c:val>
            <c:numRef>
              <c:f>Sheet1!$F$100</c:f>
              <c:numCache>
                <c:formatCode>0%</c:formatCode>
                <c:ptCount val="1"/>
                <c:pt idx="0">
                  <c:v>0.33000000000000274</c:v>
                </c:pt>
              </c:numCache>
            </c:numRef>
          </c:val>
        </c:ser>
        <c:ser>
          <c:idx val="3"/>
          <c:order val="3"/>
          <c:tx>
            <c:strRef>
              <c:f>Sheet1!$E$101</c:f>
              <c:strCache>
                <c:ptCount val="1"/>
                <c:pt idx="0">
                  <c:v>EBT</c:v>
                </c:pt>
              </c:strCache>
            </c:strRef>
          </c:tx>
          <c:spPr>
            <a:solidFill>
              <a:srgbClr val="006600"/>
            </a:solidFill>
          </c:spPr>
          <c:val>
            <c:numRef>
              <c:f>Sheet1!$F$101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overlap val="100"/>
        <c:axId val="102800384"/>
        <c:axId val="102806272"/>
      </c:barChart>
      <c:catAx>
        <c:axId val="102800384"/>
        <c:scaling>
          <c:orientation val="minMax"/>
        </c:scaling>
        <c:delete val="1"/>
        <c:axPos val="b"/>
        <c:tickLblPos val="none"/>
        <c:crossAx val="102806272"/>
        <c:crosses val="autoZero"/>
        <c:auto val="1"/>
        <c:lblAlgn val="ctr"/>
        <c:lblOffset val="100"/>
      </c:catAx>
      <c:valAx>
        <c:axId val="102806272"/>
        <c:scaling>
          <c:orientation val="minMax"/>
        </c:scaling>
        <c:delete val="1"/>
        <c:axPos val="l"/>
        <c:numFmt formatCode="0%" sourceLinked="1"/>
        <c:tickLblPos val="none"/>
        <c:crossAx val="102800384"/>
        <c:crosses val="autoZero"/>
        <c:crossBetween val="between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0.0161</cdr:x>
      <cdr:y>0.21713</cdr:y>
    </cdr:from>
    <cdr:to>
      <cdr:x>0.06977</cdr:x>
      <cdr:y>0.66972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76249" y="1238250"/>
          <a:ext cx="14097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d-ID" sz="1200" b="1"/>
            <a:t>Emisi</a:t>
          </a:r>
          <a:r>
            <a:rPr lang="id-ID" sz="1200" b="1" baseline="0"/>
            <a:t> CO</a:t>
          </a:r>
          <a:r>
            <a:rPr lang="id-ID" sz="1200" b="1" baseline="-25000"/>
            <a:t>2 </a:t>
          </a:r>
          <a:r>
            <a:rPr lang="id-ID" sz="1200" b="1" baseline="0"/>
            <a:t>(Juta Ton)</a:t>
          </a:r>
          <a:endParaRPr lang="id-ID" sz="1200" b="1"/>
        </a:p>
      </cdr:txBody>
    </cdr:sp>
  </cdr:relSizeAnchor>
  <cdr:relSizeAnchor xmlns:cdr="http://schemas.openxmlformats.org/drawingml/2006/chartDrawing">
    <cdr:from>
      <cdr:x>0.40751</cdr:x>
      <cdr:y>0.83355</cdr:y>
    </cdr:from>
    <cdr:to>
      <cdr:x>0.67227</cdr:x>
      <cdr:y>0.92529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77175" y="2877409"/>
          <a:ext cx="1479469" cy="31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d-ID" sz="1200" b="1" dirty="0"/>
            <a:t>Tahun</a:t>
          </a:r>
        </a:p>
      </cdr:txBody>
    </cdr:sp>
  </cdr:relSizeAnchor>
  <cdr:relSizeAnchor xmlns:cdr="http://schemas.openxmlformats.org/drawingml/2006/chartDrawing">
    <cdr:from>
      <cdr:x>0.02308</cdr:x>
      <cdr:y>0.89315</cdr:y>
    </cdr:from>
    <cdr:to>
      <cdr:x>0.4906</cdr:x>
      <cdr:y>0.98489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8954" y="3083170"/>
          <a:ext cx="2612483" cy="31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/>
          <a:r>
            <a:rPr lang="en-US" sz="1200" dirty="0" err="1" smtClean="0"/>
            <a:t>Sumber</a:t>
          </a:r>
          <a:r>
            <a:rPr lang="en-US" sz="1200" dirty="0" smtClean="0"/>
            <a:t>: Blueprint PEN 2009 - 2025</a:t>
          </a:r>
          <a:endParaRPr lang="id-ID" sz="1200" b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0.00801</cdr:x>
      <cdr:y>0.38011</cdr:y>
    </cdr:from>
    <cdr:to>
      <cdr:x>0.05343</cdr:x>
      <cdr:y>0.55041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31912" y="2617306"/>
          <a:ext cx="1035326" cy="42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d-ID" sz="2000" b="1"/>
            <a:t>Mt CO</a:t>
          </a:r>
          <a:r>
            <a:rPr lang="id-ID" sz="2000" b="1" baseline="-25000"/>
            <a:t>2</a:t>
          </a:r>
          <a:r>
            <a:rPr lang="id-ID" sz="2000" b="1"/>
            <a:t>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94030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3421CE-8E7D-437E-9CCD-A87AEA20C138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870" y="9384855"/>
            <a:ext cx="2922270" cy="494030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44ABD6-2DAA-4C1A-929D-52B8D4F68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4030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6DE6D5-C8EB-4580-8527-5BEBFE7B9EB0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6" tIns="45423" rIns="90846" bIns="454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0846" tIns="45423" rIns="90846" bIns="454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70" y="9384855"/>
            <a:ext cx="2922270" cy="494030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92A3F8-23AD-492F-B6BA-053D3E097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41363"/>
            <a:ext cx="4940300" cy="3705225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1"/>
            <a:fld id="{5E8887D4-3200-40B1-8868-D6329A2D2279}" type="slidenum">
              <a:rPr lang="id-ID" smtClean="0">
                <a:latin typeface="Arial" pitchFamily="34" charset="0"/>
                <a:cs typeface="Arial" pitchFamily="34" charset="0"/>
              </a:rPr>
              <a:pPr defTabSz="904871"/>
              <a:t>10</a:t>
            </a:fld>
            <a:endParaRPr lang="id-ID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41363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EEA78C-5E00-45C5-8036-796EFA721D57}" type="slidenum">
              <a:rPr lang="id-ID" smtClean="0">
                <a:solidFill>
                  <a:prstClr val="black"/>
                </a:solidFill>
              </a:rPr>
              <a:pPr/>
              <a:t>15</a:t>
            </a:fld>
            <a:endParaRPr lang="id-ID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16"/>
            <a:fld id="{BA8ABB85-CABB-4002-9567-817EC7E648AB}" type="slidenum">
              <a:rPr lang="en-US" smtClean="0">
                <a:solidFill>
                  <a:prstClr val="black"/>
                </a:solidFill>
              </a:rPr>
              <a:pPr defTabSz="911316"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23" name="Rectangle 7"/>
          <p:cNvSpPr txBox="1">
            <a:spLocks noGrp="1" noChangeArrowheads="1"/>
          </p:cNvSpPr>
          <p:nvPr/>
        </p:nvSpPr>
        <p:spPr bwMode="auto">
          <a:xfrm>
            <a:off x="3821138" y="9383957"/>
            <a:ext cx="2921100" cy="49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8" tIns="46223" rIns="92448" bIns="46223" anchor="b"/>
          <a:lstStyle/>
          <a:p>
            <a:pPr algn="r" defTabSz="920793" eaLnBrk="0" hangingPunct="0"/>
            <a:fld id="{E50AD9AE-A277-4B7D-94A5-BE53B6D92CCC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920793" eaLnBrk="0" hangingPunct="0"/>
              <a:t>40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1363"/>
            <a:ext cx="4945062" cy="3708400"/>
          </a:xfrm>
          <a:ln/>
        </p:spPr>
      </p:sp>
      <p:sp>
        <p:nvSpPr>
          <p:cNvPr id="184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48" tIns="46223" rIns="92448" bIns="46223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2E573-9F7D-48F7-8AB4-49B731361F93}" type="slidenum">
              <a:rPr lang="en-US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391400" y="76200"/>
            <a:ext cx="1600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en-US" sz="2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6200" y="76200"/>
            <a:ext cx="4876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en-US" sz="2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/>
            </a:endParaRPr>
          </a:p>
        </p:txBody>
      </p:sp>
      <p:pic>
        <p:nvPicPr>
          <p:cNvPr id="6" name="Picture 2" descr="D:\DJLPE ESDM\2. 2010\IRYANPD @ Subdit Energi Perdesaan\Logo ESDM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8615"/>
            <a:ext cx="121443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2812-8126-4E59-BB8D-B1BD321C53BB}" type="datetime1">
              <a:rPr lang="en-US"/>
              <a:pPr>
                <a:defRPr/>
              </a:pPr>
              <a:t>1/6/2011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03BA-A87A-4A55-B59E-4B5FE38C6BD2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37EE-E057-42F2-992E-8AC218082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200" y="762000"/>
            <a:ext cx="2057400" cy="536416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9" y="762000"/>
            <a:ext cx="4876797" cy="536416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1438-B6C9-4505-A231-AA29D59899F5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369E-A723-4BF8-AD58-9A1A0FF2F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50A9-0A05-4F22-9891-969EE722EC71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6050-0264-456B-8736-23CE53A6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3" y="1600205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5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6EC4-9F31-4891-9CA4-5F7C73F3CC30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AD9E-51D9-41C4-9A08-92C00DF33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CBF8-C762-4F51-B785-2E79D7A662F3}" type="datetime1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1C180-9DB9-41AE-8F44-E468A987F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0"/>
            <a:ext cx="8229600" cy="53641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0B6C-7D02-4A86-A30B-E63B2CE2EF4E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DEDD-4CA9-48DB-95F7-E594A38B5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1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4DE13-4229-4B26-9013-1A3EF04A579A}" type="datetime1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6BB1-A15A-45AB-9D79-4DB8B9C4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6" y="762000"/>
            <a:ext cx="8000999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6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81" y="1905000"/>
            <a:ext cx="3927475" cy="20193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81" y="4076700"/>
            <a:ext cx="3927475" cy="20193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1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BA82-1172-4D20-B599-E92CC5CE7181}" type="datetime1">
              <a:rPr lang="en-US"/>
              <a:pPr>
                <a:defRPr/>
              </a:pPr>
              <a:t>1/6/2011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2CDF-6DE5-490B-A60D-0945B4EEE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7363" y="60309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748-C5D1-4314-BF9B-4A76D9ADE6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391400" y="76200"/>
            <a:ext cx="1600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en-US" sz="2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6200" y="76200"/>
            <a:ext cx="4876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en-US" sz="2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/>
            </a:endParaRPr>
          </a:p>
        </p:txBody>
      </p:sp>
      <p:pic>
        <p:nvPicPr>
          <p:cNvPr id="6" name="Picture 2" descr="D:\DJLPE ESDM\2. 2010\IRYANPD @ Subdit Energi Perdesaan\Logo ESDM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8615"/>
            <a:ext cx="121443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2812-8126-4E59-BB8D-B1BD321C53BB}" type="datetime1">
              <a:rPr lang="en-US"/>
              <a:pPr>
                <a:defRPr/>
              </a:pPr>
              <a:t>1/6/2011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0D0A-94B5-44A4-8204-44DA3A5DFC1A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F6A3-39D5-4A7C-B8AA-3B70CACB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0D0A-94B5-44A4-8204-44DA3A5DFC1A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F6A3-39D5-4A7C-B8AA-3B70CACB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7"/>
            <a:ext cx="7772400" cy="1362075"/>
          </a:xfrm>
          <a:solidFill>
            <a:srgbClr val="00330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F9B9-0CFB-4803-8DB3-815FF9501D80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B650-F775-46FB-B437-78E2A62F4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5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5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2988-C92C-4400-81FB-1E52C9B22F77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9458-D604-427B-B3F7-1460DBAB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8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8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8257-5605-4241-A1AD-D5D39A0754F3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F896-85CE-4EB9-8C37-E6347C6F8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0BD6-459D-4051-83A2-D69398A5C06C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FFB6-DFC0-4AD1-B036-0B679A18D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8329-7D5A-43A2-8B1C-3E5FB6F882D7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99300" y="6553200"/>
            <a:ext cx="19685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5F6C-4E67-46D0-859A-89C1DE4C0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685800"/>
            <a:ext cx="3008435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1447800"/>
            <a:ext cx="5111262" cy="4678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4C6C-98BE-47F3-AA42-DB4B7D15B113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2C13-7C09-4913-8EAE-5D5917824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10B1-4906-45F2-85EF-1B328F11DFD7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FD2C-ED97-4802-AA6B-24899156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03BA-A87A-4A55-B59E-4B5FE38C6BD2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37EE-E057-42F2-992E-8AC218082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200" y="762000"/>
            <a:ext cx="2057400" cy="536416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9" y="762000"/>
            <a:ext cx="4876797" cy="536416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1438-B6C9-4505-A231-AA29D59899F5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369E-A723-4BF8-AD58-9A1A0FF2F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7"/>
            <a:ext cx="7772400" cy="1362075"/>
          </a:xfrm>
          <a:solidFill>
            <a:srgbClr val="00330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F9B9-0CFB-4803-8DB3-815FF9501D80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B650-F775-46FB-B437-78E2A62F4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50A9-0A05-4F22-9891-969EE722EC71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6050-0264-456B-8736-23CE53A6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3" y="1600205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5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6EC4-9F31-4891-9CA4-5F7C73F3CC30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AD9E-51D9-41C4-9A08-92C00DF33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CBF8-C762-4F51-B785-2E79D7A662F3}" type="datetime1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1C180-9DB9-41AE-8F44-E468A987F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0"/>
            <a:ext cx="8229600" cy="53641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0B6C-7D02-4A86-A30B-E63B2CE2EF4E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DEDD-4CA9-48DB-95F7-E594A38B5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1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4DE13-4229-4B26-9013-1A3EF04A579A}" type="datetime1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6BB1-A15A-45AB-9D79-4DB8B9C4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6" y="762000"/>
            <a:ext cx="8000999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6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81" y="1905000"/>
            <a:ext cx="3927475" cy="20193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81" y="4076700"/>
            <a:ext cx="3927475" cy="20193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1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BA82-1172-4D20-B599-E92CC5CE7181}" type="datetime1">
              <a:rPr lang="en-US"/>
              <a:pPr>
                <a:defRPr/>
              </a:pPr>
              <a:t>1/6/2011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2CDF-6DE5-490B-A60D-0945B4EEE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7363" y="60309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748-C5D1-4314-BF9B-4A76D9ADE6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5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5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2988-C92C-4400-81FB-1E52C9B22F77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9458-D604-427B-B3F7-1460DBAB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8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8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8257-5605-4241-A1AD-D5D39A0754F3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F896-85CE-4EB9-8C37-E6347C6F8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0BD6-459D-4051-83A2-D69398A5C06C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FFB6-DFC0-4AD1-B036-0B679A18D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8329-7D5A-43A2-8B1C-3E5FB6F882D7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99300" y="6553200"/>
            <a:ext cx="19685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5F6C-4E67-46D0-859A-89C1DE4C0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685800"/>
            <a:ext cx="3008435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1447800"/>
            <a:ext cx="5111262" cy="4678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4C6C-98BE-47F3-AA42-DB4B7D15B113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2C13-7C09-4913-8EAE-5D5917824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10B1-4906-45F2-85EF-1B328F11DFD7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FD2C-ED97-4802-AA6B-24899156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Logo miring bw"/>
          <p:cNvPicPr>
            <a:picLocks noChangeAspect="1" noChangeArrowheads="1"/>
          </p:cNvPicPr>
          <p:nvPr/>
        </p:nvPicPr>
        <p:blipFill>
          <a:blip r:embed="rId2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19938" y="3848100"/>
            <a:ext cx="202406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66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0C1706F-98D2-4F66-B65B-6B8D144CA2A5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451" y="44450"/>
            <a:ext cx="9026525" cy="67691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553200"/>
            <a:ext cx="196850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3AC0A6E-BE42-4790-949C-E924ABF78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2" name="Picture 2" descr="D:\DJLPE ESDM\2. 2010\Logo ESDM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1288" y="146050"/>
            <a:ext cx="315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19064"/>
            <a:ext cx="6400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Kementerian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Energi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dan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Sumber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Daya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Mineral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Direktorat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Jenderal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Energi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Baru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Terbarukan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dan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Konservasi</a:t>
            </a:r>
            <a:r>
              <a:rPr lang="en-US" sz="8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800" b="1" dirty="0" err="1">
                <a:solidFill>
                  <a:srgbClr val="003300"/>
                </a:solidFill>
                <a:latin typeface="Arial"/>
                <a:cs typeface="Arial"/>
              </a:rPr>
              <a:t>Energi</a:t>
            </a:r>
            <a:endParaRPr lang="en-US" sz="800" b="1" dirty="0"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565900"/>
            <a:ext cx="1524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0000"/>
                </a:solidFill>
                <a:latin typeface="Arial"/>
              </a:rPr>
              <a:t>© EBTKE KESDM - 2010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00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00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00"/>
          </a:solidFill>
          <a:latin typeface="Arial Narrow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00"/>
          </a:solidFill>
          <a:latin typeface="Arial Narrow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Arial Narrow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Arial Narrow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Logo miring bw"/>
          <p:cNvPicPr>
            <a:picLocks noChangeAspect="1" noChangeArrowheads="1"/>
          </p:cNvPicPr>
          <p:nvPr/>
        </p:nvPicPr>
        <p:blipFill>
          <a:blip r:embed="rId2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19938" y="3848100"/>
            <a:ext cx="202406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66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0C1706F-98D2-4F66-B65B-6B8D144CA2A5}" type="datetime1">
              <a:rPr lang="en-US"/>
              <a:pPr>
                <a:defRPr/>
              </a:pPr>
              <a:t>1/6/2011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451" y="44450"/>
            <a:ext cx="9026525" cy="67691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553200"/>
            <a:ext cx="1968500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3AC0A6E-BE42-4790-949C-E924ABF78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2" name="Picture 2" descr="D:\DJLPE ESDM\2. 2010\Logo ESDM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1288" y="146050"/>
            <a:ext cx="315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19064"/>
            <a:ext cx="6400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03300"/>
                </a:solidFill>
                <a:latin typeface="Arial"/>
                <a:cs typeface="Arial"/>
              </a:rPr>
              <a:t>Ministry of Energy and Mineral Resources</a:t>
            </a:r>
            <a:endParaRPr lang="en-US" sz="800" b="1" dirty="0">
              <a:solidFill>
                <a:srgbClr val="0033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03300"/>
                </a:solidFill>
                <a:latin typeface="Arial"/>
                <a:cs typeface="Arial"/>
              </a:rPr>
              <a:t>Directorate General of New Renewable Energy and Energy Conservation</a:t>
            </a:r>
            <a:endParaRPr lang="en-US" sz="800" b="1" dirty="0"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0" y="6565900"/>
            <a:ext cx="1524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0000"/>
                </a:solidFill>
                <a:latin typeface="Arial"/>
              </a:rPr>
              <a:t>© EBTKE KESDM - 2010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00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00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00"/>
          </a:solidFill>
          <a:latin typeface="Arial Narrow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00"/>
          </a:solidFill>
          <a:latin typeface="Arial Narrow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Arial Narrow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Arial Narrow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50" Type="http://schemas.openxmlformats.org/officeDocument/2006/relationships/oleObject" Target="../embeddings/oleObject1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8" Type="http://schemas.openxmlformats.org/officeDocument/2006/relationships/tags" Target="../tags/tag7.xml"/><Relationship Id="rId51" Type="http://schemas.openxmlformats.org/officeDocument/2006/relationships/oleObject" Target="../embeddings/Microsoft_Office_Excel_97-2003_Worksheet1.xls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 bwMode="auto">
          <a:xfrm>
            <a:off x="0" y="414338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oleh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 smtClean="0">
                <a:solidFill>
                  <a:srgbClr val="006600"/>
                </a:solidFill>
                <a:latin typeface="Arial Narrow" pitchFamily="34" charset="0"/>
                <a:cs typeface="+mn-cs"/>
              </a:rPr>
              <a:t>Luluk</a:t>
            </a:r>
            <a:r>
              <a:rPr lang="en-US" sz="1400" b="1" kern="0" dirty="0" smtClean="0">
                <a:solidFill>
                  <a:srgbClr val="0066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1400" b="1" kern="0" dirty="0" err="1" smtClean="0">
                <a:solidFill>
                  <a:srgbClr val="006600"/>
                </a:solidFill>
                <a:latin typeface="Arial Narrow" pitchFamily="34" charset="0"/>
                <a:cs typeface="+mn-cs"/>
              </a:rPr>
              <a:t>Sumiarso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Direktur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Jenderal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Energi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Baru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Terbarukan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dan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Konservasi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Energi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5496" y="5544616"/>
            <a:ext cx="9144000" cy="13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DIREKTORAT JENDERAL ENERGI BARU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TERBARUKAN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DAN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KONSERVASI ENERGI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baseline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KEMENTERIAN</a:t>
            </a:r>
            <a:r>
              <a:rPr lang="en-US" sz="1200" b="1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ENERGI DAN SUMBER DAYA MINERAL REPUBLIK INDONESIA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1" kern="0" dirty="0" smtClean="0">
              <a:solidFill>
                <a:srgbClr val="003300"/>
              </a:solidFill>
              <a:latin typeface="Arial Narrow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Bandung, 7 </a:t>
            </a:r>
            <a:r>
              <a:rPr lang="en-US" sz="1400" b="1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Januari</a:t>
            </a:r>
            <a:r>
              <a:rPr lang="en-US" sz="1400" b="1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2011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80314" y="6597352"/>
            <a:ext cx="1368152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835968" y="224472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KEBIJAKAN ENERGI BARU,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ENERGI TERBARUKAN, DAN KONSERVASI ENERGI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76201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Update </a:t>
            </a:r>
            <a:r>
              <a:rPr lang="en-US" sz="1000" b="1" dirty="0" smtClean="0">
                <a:latin typeface="Arial Narrow" pitchFamily="34" charset="0"/>
              </a:rPr>
              <a:t> 26-11-2010</a:t>
            </a:r>
            <a:endParaRPr lang="en-US" sz="1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6669" y="1970951"/>
            <a:ext cx="1918189" cy="914400"/>
          </a:xfrm>
          <a:prstGeom prst="rect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Policy Directives </a:t>
            </a: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Presiden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RI </a:t>
            </a:r>
          </a:p>
          <a:p>
            <a:pPr algn="ctr">
              <a:defRPr/>
            </a:pP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Tampak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Siring (2010)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8199" y="4516660"/>
            <a:ext cx="1828800" cy="914400"/>
          </a:xfrm>
          <a:prstGeom prst="roundRect">
            <a:avLst/>
          </a:prstGeom>
          <a:solidFill>
            <a:srgbClr val="33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Konsumsi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Fosil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Meningkat</a:t>
            </a:r>
            <a:endParaRPr 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38" y="3283813"/>
            <a:ext cx="1828800" cy="914400"/>
          </a:xfrm>
          <a:prstGeom prst="rect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Mitigasi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33689" y="3207613"/>
            <a:ext cx="2028268" cy="914400"/>
          </a:xfrm>
          <a:prstGeom prst="roundRect">
            <a:avLst/>
          </a:prstGeom>
          <a:solidFill>
            <a:srgbClr val="33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519113" algn="l"/>
              </a:tabLst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No.8   : </a:t>
            </a:r>
            <a:r>
              <a:rPr lang="en-US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Ketahanan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Energi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No.10 : </a:t>
            </a:r>
            <a:r>
              <a:rPr lang="en-US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Perkuat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Green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Economy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7038" y="2064613"/>
            <a:ext cx="1828800" cy="914400"/>
          </a:xfrm>
          <a:prstGeom prst="rect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UNFCCC </a:t>
            </a:r>
            <a:r>
              <a:rPr lang="en-US" sz="13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*)</a:t>
            </a:r>
          </a:p>
        </p:txBody>
      </p:sp>
      <p:sp>
        <p:nvSpPr>
          <p:cNvPr id="61451" name="TextBox 11"/>
          <p:cNvSpPr txBox="1">
            <a:spLocks noChangeArrowheads="1"/>
          </p:cNvSpPr>
          <p:nvPr/>
        </p:nvSpPr>
        <p:spPr bwMode="auto">
          <a:xfrm>
            <a:off x="0" y="40585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3300"/>
                </a:solidFill>
              </a:rPr>
              <a:t>ALUR PIKIR PENGEMBANGAN EBTKE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1983281" y="3180626"/>
            <a:ext cx="26511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934747" y="3143320"/>
            <a:ext cx="32861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3528" y="5445224"/>
            <a:ext cx="381642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GREEN ENERGY CONCEPT</a:t>
            </a:r>
            <a:r>
              <a:rPr lang="en-US" sz="1400" b="1" dirty="0"/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 err="1"/>
              <a:t>Efisienkan</a:t>
            </a:r>
            <a:r>
              <a:rPr lang="en-US" sz="1200" b="1" dirty="0"/>
              <a:t> </a:t>
            </a:r>
            <a:r>
              <a:rPr lang="en-US" sz="1200" b="1" dirty="0" err="1"/>
              <a:t>Penggunaan</a:t>
            </a:r>
            <a:r>
              <a:rPr lang="en-US" sz="1200" b="1" dirty="0"/>
              <a:t> </a:t>
            </a:r>
            <a:r>
              <a:rPr lang="en-US" sz="1200" b="1" dirty="0" err="1"/>
              <a:t>Energi</a:t>
            </a:r>
            <a:endParaRPr lang="en-US" sz="12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 err="1"/>
              <a:t>Gunakan</a:t>
            </a:r>
            <a:r>
              <a:rPr lang="en-US" sz="1200" b="1" dirty="0"/>
              <a:t> </a:t>
            </a:r>
            <a:r>
              <a:rPr lang="en-US" sz="1200" b="1" dirty="0" err="1"/>
              <a:t>Energi</a:t>
            </a:r>
            <a:r>
              <a:rPr lang="en-US" sz="1200" b="1" dirty="0"/>
              <a:t> </a:t>
            </a:r>
            <a:r>
              <a:rPr lang="en-US" sz="1200" b="1" dirty="0" err="1"/>
              <a:t>Terbarukan</a:t>
            </a:r>
            <a:endParaRPr lang="en-US" sz="12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 err="1"/>
              <a:t>Gunakan</a:t>
            </a:r>
            <a:r>
              <a:rPr lang="en-US" sz="1200" b="1" dirty="0"/>
              <a:t> </a:t>
            </a:r>
            <a:r>
              <a:rPr lang="en-US" sz="1200" b="1" dirty="0" err="1"/>
              <a:t>Teknologi</a:t>
            </a:r>
            <a:r>
              <a:rPr lang="en-US" sz="1200" b="1" dirty="0"/>
              <a:t> </a:t>
            </a:r>
            <a:r>
              <a:rPr lang="en-US" sz="1200" b="1" dirty="0" err="1"/>
              <a:t>Energi</a:t>
            </a:r>
            <a:r>
              <a:rPr lang="en-US" sz="1200" b="1" dirty="0"/>
              <a:t> </a:t>
            </a:r>
            <a:r>
              <a:rPr lang="en-US" sz="1200" b="1" dirty="0" err="1"/>
              <a:t>Bersih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energi</a:t>
            </a:r>
            <a:r>
              <a:rPr lang="en-US" sz="1200" b="1" dirty="0"/>
              <a:t> </a:t>
            </a:r>
            <a:r>
              <a:rPr lang="en-US" sz="1200" b="1" dirty="0" err="1"/>
              <a:t>fosil</a:t>
            </a:r>
            <a:r>
              <a:rPr lang="en-US" sz="1200" b="1" dirty="0"/>
              <a:t> </a:t>
            </a:r>
            <a:r>
              <a:rPr lang="en-US" sz="1200" b="1" dirty="0" err="1"/>
              <a:t>maupun</a:t>
            </a:r>
            <a:r>
              <a:rPr lang="en-US" sz="1200" b="1" dirty="0"/>
              <a:t> non-</a:t>
            </a:r>
            <a:r>
              <a:rPr lang="en-US" sz="1200" b="1" dirty="0" err="1"/>
              <a:t>fosil</a:t>
            </a:r>
            <a:endParaRPr lang="en-US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2406162" y="921613"/>
            <a:ext cx="1828800" cy="914400"/>
          </a:xfrm>
          <a:prstGeom prst="rect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UU 10/1997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UU 27/2003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UU 30/2007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UU 30/2009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43908" y="4517301"/>
            <a:ext cx="1563566" cy="914400"/>
          </a:xfrm>
          <a:prstGeom prst="rect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81197" y="2493698"/>
            <a:ext cx="1732085" cy="1008062"/>
          </a:xfrm>
          <a:prstGeom prst="ellipse">
            <a:avLst/>
          </a:prstGeom>
          <a:solidFill>
            <a:srgbClr val="336600"/>
          </a:solidFill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Green Values</a:t>
            </a:r>
          </a:p>
        </p:txBody>
      </p:sp>
      <p:sp>
        <p:nvSpPr>
          <p:cNvPr id="61461" name="TextBox 37"/>
          <p:cNvSpPr txBox="1">
            <a:spLocks noChangeArrowheads="1"/>
          </p:cNvSpPr>
          <p:nvPr/>
        </p:nvSpPr>
        <p:spPr bwMode="auto">
          <a:xfrm>
            <a:off x="323534" y="6479758"/>
            <a:ext cx="41764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*) </a:t>
            </a:r>
            <a:r>
              <a:rPr lang="en-US" sz="1100" i="1" dirty="0"/>
              <a:t>United Nations Framework Convention on Climate Change</a:t>
            </a:r>
          </a:p>
        </p:txBody>
      </p:sp>
      <p:cxnSp>
        <p:nvCxnSpPr>
          <p:cNvPr id="54" name="Shape 53"/>
          <p:cNvCxnSpPr/>
          <p:nvPr/>
        </p:nvCxnSpPr>
        <p:spPr>
          <a:xfrm rot="10800000" flipV="1">
            <a:off x="3544767" y="4264888"/>
            <a:ext cx="1834662" cy="273050"/>
          </a:xfrm>
          <a:prstGeom prst="bentConnector3">
            <a:avLst>
              <a:gd name="adj1" fmla="val 99451"/>
            </a:avLst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485558" y="4558576"/>
            <a:ext cx="2341685" cy="1409700"/>
            <a:chOff x="3822700" y="4394199"/>
            <a:chExt cx="2537149" cy="1410660"/>
          </a:xfrm>
        </p:grpSpPr>
        <p:sp>
          <p:nvSpPr>
            <p:cNvPr id="59" name="Rounded Rectangle 58"/>
            <p:cNvSpPr/>
            <p:nvPr/>
          </p:nvSpPr>
          <p:spPr>
            <a:xfrm>
              <a:off x="4223036" y="4890071"/>
              <a:ext cx="2013991" cy="914788"/>
            </a:xfrm>
            <a:prstGeom prst="roundRect">
              <a:avLst/>
            </a:prstGeom>
            <a:solidFill>
              <a:srgbClr val="33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029692" y="4628487"/>
              <a:ext cx="2013991" cy="914788"/>
            </a:xfrm>
            <a:prstGeom prst="roundRect">
              <a:avLst/>
            </a:prstGeom>
            <a:solidFill>
              <a:srgbClr val="33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822700" y="4394199"/>
              <a:ext cx="2013991" cy="914788"/>
            </a:xfrm>
            <a:prstGeom prst="roundRect">
              <a:avLst/>
            </a:prstGeom>
            <a:solidFill>
              <a:srgbClr val="33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Green Energy</a:t>
              </a:r>
            </a:p>
          </p:txBody>
        </p:sp>
        <p:sp>
          <p:nvSpPr>
            <p:cNvPr id="61486" name="TextBox 60"/>
            <p:cNvSpPr txBox="1">
              <a:spLocks noChangeArrowheads="1"/>
            </p:cNvSpPr>
            <p:nvPr/>
          </p:nvSpPr>
          <p:spPr bwMode="auto">
            <a:xfrm>
              <a:off x="4067034" y="5227112"/>
              <a:ext cx="1924334" cy="27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solidFill>
                    <a:schemeClr val="bg1"/>
                  </a:solidFill>
                </a:rPr>
                <a:t>Green Industry</a:t>
              </a:r>
            </a:p>
          </p:txBody>
        </p:sp>
        <p:sp>
          <p:nvSpPr>
            <p:cNvPr id="61487" name="TextBox 61"/>
            <p:cNvSpPr txBox="1">
              <a:spLocks noChangeArrowheads="1"/>
            </p:cNvSpPr>
            <p:nvPr/>
          </p:nvSpPr>
          <p:spPr bwMode="auto">
            <a:xfrm>
              <a:off x="4151190" y="5488696"/>
              <a:ext cx="2208659" cy="27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solidFill>
                    <a:schemeClr val="bg1"/>
                  </a:solidFill>
                </a:rPr>
                <a:t>Green Transportation</a:t>
              </a:r>
            </a:p>
          </p:txBody>
        </p:sp>
      </p:grpSp>
      <p:sp>
        <p:nvSpPr>
          <p:cNvPr id="63" name="Right Arrow 62"/>
          <p:cNvSpPr/>
          <p:nvPr/>
        </p:nvSpPr>
        <p:spPr>
          <a:xfrm>
            <a:off x="6815520" y="4757044"/>
            <a:ext cx="301869" cy="4365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208351" y="4757044"/>
            <a:ext cx="301869" cy="4365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5154490" y="4312513"/>
            <a:ext cx="4762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149627" y="4583976"/>
            <a:ext cx="1732085" cy="1008062"/>
            <a:chOff x="7718734" y="3157445"/>
            <a:chExt cx="1876425" cy="1008062"/>
          </a:xfrm>
        </p:grpSpPr>
        <p:sp>
          <p:nvSpPr>
            <p:cNvPr id="40" name="Oval 39"/>
            <p:cNvSpPr/>
            <p:nvPr/>
          </p:nvSpPr>
          <p:spPr>
            <a:xfrm>
              <a:off x="7718734" y="3157445"/>
              <a:ext cx="1876425" cy="1008062"/>
            </a:xfrm>
            <a:prstGeom prst="ellipse">
              <a:avLst/>
            </a:prstGeom>
            <a:solidFill>
              <a:srgbClr val="336600"/>
            </a:solidFill>
            <a:ln>
              <a:noFill/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6" name="TextBox 35"/>
            <p:cNvSpPr txBox="1">
              <a:spLocks noChangeArrowheads="1"/>
            </p:cNvSpPr>
            <p:nvPr/>
          </p:nvSpPr>
          <p:spPr bwMode="auto">
            <a:xfrm>
              <a:off x="7738282" y="3275462"/>
              <a:ext cx="182652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325" indent="-60325" algn="ctr"/>
              <a:r>
                <a:rPr lang="en-US" sz="1050" b="1" dirty="0" err="1">
                  <a:solidFill>
                    <a:schemeClr val="bg1"/>
                  </a:solidFill>
                </a:rPr>
                <a:t>Ketahanan</a:t>
              </a:r>
              <a:r>
                <a:rPr lang="en-US" sz="1050" b="1" dirty="0">
                  <a:solidFill>
                    <a:schemeClr val="bg1"/>
                  </a:solidFill>
                </a:rPr>
                <a:t> </a:t>
              </a:r>
              <a:r>
                <a:rPr lang="en-US" sz="1050" b="1" dirty="0" err="1">
                  <a:solidFill>
                    <a:schemeClr val="bg1"/>
                  </a:solidFill>
                </a:rPr>
                <a:t>Energi</a:t>
              </a:r>
              <a:r>
                <a:rPr lang="en-US" sz="1050" b="1" dirty="0">
                  <a:solidFill>
                    <a:schemeClr val="bg1"/>
                  </a:solidFill>
                </a:rPr>
                <a:t>, </a:t>
              </a:r>
              <a:r>
                <a:rPr lang="en-US" sz="1050" b="1" dirty="0" err="1">
                  <a:solidFill>
                    <a:schemeClr val="bg1"/>
                  </a:solidFill>
                </a:rPr>
                <a:t>Kesejahteraan</a:t>
              </a:r>
              <a:r>
                <a:rPr lang="en-US" sz="1050" b="1" dirty="0">
                  <a:solidFill>
                    <a:schemeClr val="bg1"/>
                  </a:solidFill>
                </a:rPr>
                <a:t> Rakyat  </a:t>
              </a:r>
            </a:p>
            <a:p>
              <a:pPr marL="60325" indent="-60325" algn="ctr"/>
              <a:r>
                <a:rPr lang="en-US" sz="1050" b="1" dirty="0" err="1">
                  <a:solidFill>
                    <a:schemeClr val="bg1"/>
                  </a:solidFill>
                </a:rPr>
                <a:t>dan</a:t>
              </a:r>
              <a:r>
                <a:rPr lang="en-US" sz="1050" b="1" dirty="0">
                  <a:solidFill>
                    <a:schemeClr val="bg1"/>
                  </a:solidFill>
                </a:rPr>
                <a:t> Pembangunan </a:t>
              </a:r>
            </a:p>
            <a:p>
              <a:pPr marL="60325" indent="-60325" algn="ctr"/>
              <a:r>
                <a:rPr lang="en-US" sz="1050" b="1" dirty="0" err="1">
                  <a:solidFill>
                    <a:schemeClr val="bg1"/>
                  </a:solidFill>
                </a:rPr>
                <a:t>Berkelanjutan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1468" name="TextBox 42"/>
          <p:cNvSpPr txBox="1">
            <a:spLocks noChangeArrowheads="1"/>
          </p:cNvSpPr>
          <p:nvPr/>
        </p:nvSpPr>
        <p:spPr bwMode="auto">
          <a:xfrm>
            <a:off x="2432540" y="4539527"/>
            <a:ext cx="173648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325" indent="-60325" algn="ctr"/>
            <a:r>
              <a:rPr lang="en-US" sz="1050" b="1" dirty="0" err="1">
                <a:solidFill>
                  <a:schemeClr val="bg1"/>
                </a:solidFill>
              </a:rPr>
              <a:t>Upaya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err="1">
                <a:solidFill>
                  <a:schemeClr val="bg1"/>
                </a:solidFill>
              </a:rPr>
              <a:t>Pengembangan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err="1">
                <a:solidFill>
                  <a:schemeClr val="bg1"/>
                </a:solidFill>
              </a:rPr>
              <a:t>Energi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err="1">
                <a:solidFill>
                  <a:schemeClr val="bg1"/>
                </a:solidFill>
              </a:rPr>
              <a:t>Baru</a:t>
            </a:r>
            <a:r>
              <a:rPr lang="en-US" sz="1050" b="1" dirty="0">
                <a:solidFill>
                  <a:schemeClr val="bg1"/>
                </a:solidFill>
              </a:rPr>
              <a:t>, </a:t>
            </a:r>
            <a:r>
              <a:rPr lang="en-US" sz="1050" b="1" dirty="0" err="1">
                <a:solidFill>
                  <a:schemeClr val="bg1"/>
                </a:solidFill>
              </a:rPr>
              <a:t>Energi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err="1">
                <a:solidFill>
                  <a:schemeClr val="bg1"/>
                </a:solidFill>
              </a:rPr>
              <a:t>Terbarukan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err="1">
                <a:solidFill>
                  <a:schemeClr val="bg1"/>
                </a:solidFill>
              </a:rPr>
              <a:t>dan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err="1">
                <a:solidFill>
                  <a:schemeClr val="bg1"/>
                </a:solidFill>
              </a:rPr>
              <a:t>Efisien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err="1">
                <a:solidFill>
                  <a:schemeClr val="bg1"/>
                </a:solidFill>
              </a:rPr>
              <a:t>Pemanfaatan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err="1">
                <a:solidFill>
                  <a:schemeClr val="bg1"/>
                </a:solidFill>
              </a:rPr>
              <a:t>Energi</a:t>
            </a:r>
            <a:endParaRPr lang="en-US" sz="1050" b="1" dirty="0">
              <a:solidFill>
                <a:schemeClr val="bg1"/>
              </a:solidFill>
            </a:endParaRPr>
          </a:p>
        </p:txBody>
      </p:sp>
      <p:cxnSp>
        <p:nvCxnSpPr>
          <p:cNvPr id="44" name="Shape 43"/>
          <p:cNvCxnSpPr/>
          <p:nvPr/>
        </p:nvCxnSpPr>
        <p:spPr>
          <a:xfrm>
            <a:off x="2165839" y="3780457"/>
            <a:ext cx="908538" cy="728663"/>
          </a:xfrm>
          <a:prstGeom prst="bentConnector3">
            <a:avLst>
              <a:gd name="adj1" fmla="val 99945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5245528" y="3043307"/>
            <a:ext cx="26193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endCxn id="32" idx="4"/>
          </p:cNvCxnSpPr>
          <p:nvPr/>
        </p:nvCxnSpPr>
        <p:spPr>
          <a:xfrm flipV="1">
            <a:off x="5404345" y="3501309"/>
            <a:ext cx="2042746" cy="763587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ight Arrow 66"/>
          <p:cNvSpPr/>
          <p:nvPr/>
        </p:nvSpPr>
        <p:spPr>
          <a:xfrm>
            <a:off x="4163174" y="4758601"/>
            <a:ext cx="301869" cy="4365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43"/>
          <p:cNvSpPr txBox="1">
            <a:spLocks/>
          </p:cNvSpPr>
          <p:nvPr/>
        </p:nvSpPr>
        <p:spPr bwMode="auto">
          <a:xfrm>
            <a:off x="1" y="532730"/>
            <a:ext cx="8748346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kern="0" dirty="0" smtClean="0">
                <a:solidFill>
                  <a:srgbClr val="003300"/>
                </a:solidFill>
                <a:latin typeface="Arial"/>
                <a:cs typeface="Arial" pitchFamily="34" charset="0"/>
              </a:rPr>
              <a:t>SISTEM </a:t>
            </a:r>
            <a:r>
              <a:rPr lang="id-ID" b="1" kern="0" dirty="0">
                <a:solidFill>
                  <a:srgbClr val="003300"/>
                </a:solidFill>
                <a:latin typeface="Arial"/>
                <a:cs typeface="Arial" pitchFamily="34" charset="0"/>
              </a:rPr>
              <a:t>PENYEDIAAN DAN PEMANFAATAN  ENERGI NASIONAL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kern="0" dirty="0">
                <a:solidFill>
                  <a:srgbClr val="003300"/>
                </a:solidFill>
                <a:latin typeface="Arial"/>
                <a:cs typeface="Arial" pitchFamily="34" charset="0"/>
              </a:rPr>
              <a:t>(</a:t>
            </a:r>
            <a:r>
              <a:rPr lang="en-US" b="1" kern="0" dirty="0" err="1">
                <a:solidFill>
                  <a:srgbClr val="003300"/>
                </a:solidFill>
                <a:latin typeface="Arial"/>
                <a:cs typeface="Arial" pitchFamily="34" charset="0"/>
              </a:rPr>
              <a:t>Dengan</a:t>
            </a:r>
            <a:r>
              <a:rPr lang="en-US" b="1" kern="0" dirty="0">
                <a:solidFill>
                  <a:srgbClr val="003300"/>
                </a:solidFill>
                <a:latin typeface="Arial"/>
                <a:cs typeface="Arial" pitchFamily="34" charset="0"/>
              </a:rPr>
              <a:t> </a:t>
            </a:r>
            <a:r>
              <a:rPr lang="id-ID" b="1" kern="0" dirty="0">
                <a:solidFill>
                  <a:srgbClr val="003300"/>
                </a:solidFill>
                <a:latin typeface="Arial"/>
                <a:cs typeface="Arial" pitchFamily="34" charset="0"/>
              </a:rPr>
              <a:t>Pendekatan </a:t>
            </a:r>
            <a:r>
              <a:rPr lang="id-ID" b="1" i="1" kern="0" dirty="0">
                <a:solidFill>
                  <a:srgbClr val="003300"/>
                </a:solidFill>
                <a:latin typeface="Arial"/>
                <a:cs typeface="Arial" pitchFamily="34" charset="0"/>
              </a:rPr>
              <a:t>Supply</a:t>
            </a:r>
            <a:r>
              <a:rPr lang="en-US" b="1" i="1" kern="0" dirty="0">
                <a:solidFill>
                  <a:srgbClr val="003300"/>
                </a:solidFill>
                <a:latin typeface="Arial"/>
                <a:cs typeface="Arial" pitchFamily="34" charset="0"/>
              </a:rPr>
              <a:t> Side Management</a:t>
            </a:r>
            <a:r>
              <a:rPr lang="id-ID" b="1" kern="0" dirty="0">
                <a:solidFill>
                  <a:srgbClr val="003300"/>
                </a:solidFill>
                <a:latin typeface="Arial"/>
                <a:cs typeface="Arial" pitchFamily="34" charset="0"/>
              </a:rPr>
              <a:t>)</a:t>
            </a:r>
          </a:p>
        </p:txBody>
      </p:sp>
      <p:grpSp>
        <p:nvGrpSpPr>
          <p:cNvPr id="79" name="Group 8"/>
          <p:cNvGrpSpPr>
            <a:grpSpLocks/>
          </p:cNvGrpSpPr>
          <p:nvPr/>
        </p:nvGrpSpPr>
        <p:grpSpPr bwMode="auto">
          <a:xfrm>
            <a:off x="228612" y="1357298"/>
            <a:ext cx="8660423" cy="5105400"/>
            <a:chOff x="247650" y="1152525"/>
            <a:chExt cx="9382125" cy="5105400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650" y="1152525"/>
              <a:ext cx="9382125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Box 7"/>
            <p:cNvSpPr txBox="1">
              <a:spLocks noChangeArrowheads="1"/>
            </p:cNvSpPr>
            <p:nvPr/>
          </p:nvSpPr>
          <p:spPr bwMode="auto">
            <a:xfrm>
              <a:off x="1347563" y="3994756"/>
              <a:ext cx="1187167" cy="215444"/>
            </a:xfrm>
            <a:prstGeom prst="rect">
              <a:avLst/>
            </a:prstGeom>
            <a:solidFill>
              <a:srgbClr val="397C2C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Energi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id-ID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Hijau</a:t>
              </a:r>
            </a:p>
          </p:txBody>
        </p:sp>
      </p:grpSp>
      <p:sp>
        <p:nvSpPr>
          <p:cNvPr id="82" name="TextBox 7"/>
          <p:cNvSpPr txBox="1">
            <a:spLocks noChangeArrowheads="1"/>
          </p:cNvSpPr>
          <p:nvPr/>
        </p:nvSpPr>
        <p:spPr bwMode="auto">
          <a:xfrm>
            <a:off x="3958016" y="4190891"/>
            <a:ext cx="1824403" cy="246221"/>
          </a:xfrm>
          <a:prstGeom prst="rect">
            <a:avLst/>
          </a:prstGeom>
          <a:solidFill>
            <a:srgbClr val="397C2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sebagai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alternatif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)</a:t>
            </a:r>
            <a:endParaRPr kumimoji="0" lang="id-ID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56185" y="4899033"/>
            <a:ext cx="734158" cy="276999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Pengangkutan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/ </a:t>
            </a: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Penyaluran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95762" y="3578218"/>
            <a:ext cx="735623" cy="276999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Pengangkutan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/ </a:t>
            </a: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Penyaluran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22483" y="2828933"/>
            <a:ext cx="852854" cy="307777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Pengangkutan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/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Penyaluran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37135" y="2066915"/>
            <a:ext cx="852854" cy="307777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Pengangkutan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/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Penyaluran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7" name="TextBox 11"/>
          <p:cNvSpPr txBox="1">
            <a:spLocks noChangeArrowheads="1"/>
          </p:cNvSpPr>
          <p:nvPr/>
        </p:nvSpPr>
        <p:spPr bwMode="auto">
          <a:xfrm>
            <a:off x="3187214" y="1406511"/>
            <a:ext cx="2041280" cy="2308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INDUSTRI ENERGI PRIMER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239977" y="5897570"/>
            <a:ext cx="734157" cy="276999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Pembangkitan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Tenaga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Listrik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TextBox 14"/>
          <p:cNvSpPr txBox="1">
            <a:spLocks noChangeArrowheads="1"/>
          </p:cNvSpPr>
          <p:nvPr/>
        </p:nvSpPr>
        <p:spPr bwMode="auto">
          <a:xfrm>
            <a:off x="342900" y="2595559"/>
            <a:ext cx="75320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OTORITAS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GEOLOGI</a:t>
            </a:r>
          </a:p>
        </p:txBody>
      </p: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7533543" y="2047861"/>
            <a:ext cx="1348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Pemanfaatan Energi Belum Efisien</a:t>
            </a:r>
          </a:p>
        </p:txBody>
      </p:sp>
      <p:grpSp>
        <p:nvGrpSpPr>
          <p:cNvPr id="91" name="Group 17"/>
          <p:cNvGrpSpPr>
            <a:grpSpLocks/>
          </p:cNvGrpSpPr>
          <p:nvPr/>
        </p:nvGrpSpPr>
        <p:grpSpPr bwMode="auto">
          <a:xfrm>
            <a:off x="1247043" y="5759445"/>
            <a:ext cx="580292" cy="744356"/>
            <a:chOff x="2156346" y="5581934"/>
            <a:chExt cx="627797" cy="744511"/>
          </a:xfrm>
        </p:grpSpPr>
        <p:sp>
          <p:nvSpPr>
            <p:cNvPr id="92" name="Oval 91"/>
            <p:cNvSpPr/>
            <p:nvPr/>
          </p:nvSpPr>
          <p:spPr>
            <a:xfrm>
              <a:off x="2156346" y="5581934"/>
              <a:ext cx="627797" cy="573206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15"/>
            <p:cNvSpPr txBox="1">
              <a:spLocks noChangeArrowheads="1"/>
            </p:cNvSpPr>
            <p:nvPr/>
          </p:nvSpPr>
          <p:spPr bwMode="auto">
            <a:xfrm>
              <a:off x="2210929" y="5618412"/>
              <a:ext cx="532269" cy="70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Bahan Baku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Nabati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1928451" y="4598843"/>
            <a:ext cx="6000750" cy="2214563"/>
          </a:xfrm>
          <a:prstGeom prst="rect">
            <a:avLst/>
          </a:prstGeom>
          <a:solidFill>
            <a:srgbClr val="FFC000">
              <a:alpha val="25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7089531" y="5837093"/>
            <a:ext cx="168520" cy="31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15" name="Straight Arrow Connector 114"/>
          <p:cNvCxnSpPr/>
          <p:nvPr/>
        </p:nvCxnSpPr>
        <p:spPr>
          <a:xfrm>
            <a:off x="6302621" y="5837093"/>
            <a:ext cx="168519" cy="31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>
          <a:xfrm>
            <a:off x="4753714" y="5838681"/>
            <a:ext cx="168520" cy="31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>
          <a:xfrm>
            <a:off x="3752850" y="5838681"/>
            <a:ext cx="168519" cy="31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18" name="Rectangle 117"/>
          <p:cNvSpPr/>
          <p:nvPr/>
        </p:nvSpPr>
        <p:spPr>
          <a:xfrm>
            <a:off x="6430108" y="4956031"/>
            <a:ext cx="657958" cy="1785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Line 51"/>
          <p:cNvSpPr>
            <a:spLocks noChangeShapeType="1"/>
          </p:cNvSpPr>
          <p:nvPr/>
        </p:nvSpPr>
        <p:spPr bwMode="auto">
          <a:xfrm flipV="1">
            <a:off x="6491671" y="5887893"/>
            <a:ext cx="131885" cy="55563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 type="none"/>
            <a:tailEnd type="none" w="med" len="med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5427" y="1761946"/>
            <a:ext cx="1669073" cy="5051425"/>
          </a:xfrm>
          <a:prstGeom prst="rect">
            <a:avLst/>
          </a:prstGeom>
          <a:solidFill>
            <a:srgbClr val="397C2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 Box 81"/>
          <p:cNvSpPr txBox="1">
            <a:spLocks noChangeArrowheads="1"/>
          </p:cNvSpPr>
          <p:nvPr/>
        </p:nvSpPr>
        <p:spPr bwMode="auto">
          <a:xfrm>
            <a:off x="57150" y="1241246"/>
            <a:ext cx="1729154" cy="246062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PEMANFAATAN AKHIR</a:t>
            </a:r>
          </a:p>
        </p:txBody>
      </p:sp>
      <p:sp>
        <p:nvSpPr>
          <p:cNvPr id="123" name="Rectangle 28"/>
          <p:cNvSpPr>
            <a:spLocks noChangeArrowheads="1"/>
          </p:cNvSpPr>
          <p:nvPr/>
        </p:nvSpPr>
        <p:spPr bwMode="auto">
          <a:xfrm>
            <a:off x="1160590" y="5694218"/>
            <a:ext cx="524608" cy="531813"/>
          </a:xfrm>
          <a:prstGeom prst="ellipse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Bahan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Bakar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Minyak</a:t>
            </a:r>
            <a:endParaRPr kumimoji="0" lang="id-ID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24" name="Rectangle 30"/>
          <p:cNvSpPr>
            <a:spLocks noChangeArrowheads="1"/>
          </p:cNvSpPr>
          <p:nvPr/>
        </p:nvSpPr>
        <p:spPr bwMode="auto">
          <a:xfrm>
            <a:off x="1179635" y="1944508"/>
            <a:ext cx="499696" cy="484188"/>
          </a:xfrm>
          <a:prstGeom prst="ellipse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Tenaga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Listrik</a:t>
            </a:r>
          </a:p>
        </p:txBody>
      </p:sp>
      <p:sp>
        <p:nvSpPr>
          <p:cNvPr id="125" name="Text Box 79"/>
          <p:cNvSpPr txBox="1">
            <a:spLocks noChangeArrowheads="1"/>
          </p:cNvSpPr>
          <p:nvPr/>
        </p:nvSpPr>
        <p:spPr bwMode="auto">
          <a:xfrm>
            <a:off x="1143000" y="1498421"/>
            <a:ext cx="548054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rgbClr val="000000"/>
                </a:solidFill>
                <a:latin typeface="Calibri"/>
                <a:cs typeface="Arial" pitchFamily="34" charset="0"/>
              </a:rPr>
              <a:t>Hasil</a:t>
            </a:r>
            <a:r>
              <a:rPr lang="en-US" sz="10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 :</a:t>
            </a:r>
          </a:p>
        </p:txBody>
      </p:sp>
      <p:grpSp>
        <p:nvGrpSpPr>
          <p:cNvPr id="126" name="Group 164"/>
          <p:cNvGrpSpPr>
            <a:grpSpLocks/>
          </p:cNvGrpSpPr>
          <p:nvPr/>
        </p:nvGrpSpPr>
        <p:grpSpPr bwMode="auto">
          <a:xfrm>
            <a:off x="61546" y="3158956"/>
            <a:ext cx="873369" cy="1597025"/>
            <a:chOff x="8251654" y="3389461"/>
            <a:chExt cx="1290918" cy="1418126"/>
          </a:xfrm>
        </p:grpSpPr>
        <p:grpSp>
          <p:nvGrpSpPr>
            <p:cNvPr id="127" name="Group 133"/>
            <p:cNvGrpSpPr>
              <a:grpSpLocks/>
            </p:cNvGrpSpPr>
            <p:nvPr/>
          </p:nvGrpSpPr>
          <p:grpSpPr bwMode="auto">
            <a:xfrm>
              <a:off x="8312300" y="3428931"/>
              <a:ext cx="1180454" cy="1337775"/>
              <a:chOff x="8454804" y="3521542"/>
              <a:chExt cx="918131" cy="1101594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8454804" y="4348028"/>
                <a:ext cx="918131" cy="275108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Komersial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8454804" y="4072919"/>
                <a:ext cx="918131" cy="273947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Industri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8454804" y="3521542"/>
                <a:ext cx="918131" cy="275108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Rumah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Tangga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8454804" y="3797811"/>
                <a:ext cx="918131" cy="275108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Transportasi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8251654" y="3389461"/>
              <a:ext cx="1290918" cy="1418126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 rot="10800000" flipV="1">
            <a:off x="1078523" y="3074808"/>
            <a:ext cx="101112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34" name="Text Box 74"/>
          <p:cNvSpPr txBox="1">
            <a:spLocks noChangeArrowheads="1"/>
          </p:cNvSpPr>
          <p:nvPr/>
        </p:nvSpPr>
        <p:spPr bwMode="auto">
          <a:xfrm>
            <a:off x="755576" y="1728617"/>
            <a:ext cx="96129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Produk</a:t>
            </a:r>
            <a:r>
              <a:rPr lang="en-US" sz="10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Energi</a:t>
            </a:r>
            <a:endParaRPr lang="en-US" sz="10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5" name="Text Box 74"/>
          <p:cNvSpPr txBox="1">
            <a:spLocks noChangeArrowheads="1"/>
          </p:cNvSpPr>
          <p:nvPr/>
        </p:nvSpPr>
        <p:spPr bwMode="auto">
          <a:xfrm>
            <a:off x="14655" y="2780928"/>
            <a:ext cx="946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d-ID" sz="9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Sektor Pengguna </a:t>
            </a:r>
            <a:endParaRPr lang="en-US" sz="9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962900" y="3027183"/>
            <a:ext cx="1143000" cy="3786188"/>
          </a:xfrm>
          <a:prstGeom prst="rect">
            <a:avLst/>
          </a:prstGeom>
          <a:solidFill>
            <a:srgbClr val="996600">
              <a:alpha val="2470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Text Box 81"/>
          <p:cNvSpPr txBox="1">
            <a:spLocks noChangeArrowheads="1"/>
          </p:cNvSpPr>
          <p:nvPr/>
        </p:nvSpPr>
        <p:spPr bwMode="auto">
          <a:xfrm>
            <a:off x="8066943" y="1233326"/>
            <a:ext cx="1052146" cy="400110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SUMBER DAYA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 rot="10800000" flipV="1">
            <a:off x="8050841" y="1569858"/>
            <a:ext cx="106386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139" name="Group 149"/>
          <p:cNvGrpSpPr>
            <a:grpSpLocks/>
          </p:cNvGrpSpPr>
          <p:nvPr/>
        </p:nvGrpSpPr>
        <p:grpSpPr bwMode="auto">
          <a:xfrm>
            <a:off x="8244254" y="3660606"/>
            <a:ext cx="653562" cy="617537"/>
            <a:chOff x="503900" y="1782770"/>
            <a:chExt cx="857256" cy="788974"/>
          </a:xfrm>
        </p:grpSpPr>
        <p:sp>
          <p:nvSpPr>
            <p:cNvPr id="140" name="Oval 139"/>
            <p:cNvSpPr/>
            <p:nvPr/>
          </p:nvSpPr>
          <p:spPr>
            <a:xfrm>
              <a:off x="513511" y="1782770"/>
              <a:ext cx="838035" cy="788974"/>
            </a:xfrm>
            <a:prstGeom prst="ellipse">
              <a:avLst/>
            </a:prstGeom>
            <a:solidFill>
              <a:srgbClr val="EEECE1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1" name="TextBox 142"/>
            <p:cNvSpPr txBox="1">
              <a:spLocks noChangeArrowheads="1"/>
            </p:cNvSpPr>
            <p:nvPr/>
          </p:nvSpPr>
          <p:spPr bwMode="auto">
            <a:xfrm>
              <a:off x="503900" y="1874039"/>
              <a:ext cx="857256" cy="59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Geologi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Sumber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Daya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142" name="Group 188"/>
          <p:cNvGrpSpPr>
            <a:grpSpLocks/>
          </p:cNvGrpSpPr>
          <p:nvPr/>
        </p:nvGrpSpPr>
        <p:grpSpPr bwMode="auto">
          <a:xfrm>
            <a:off x="8244254" y="5516383"/>
            <a:ext cx="719504" cy="617538"/>
            <a:chOff x="212939" y="4718930"/>
            <a:chExt cx="779071" cy="642949"/>
          </a:xfrm>
        </p:grpSpPr>
        <p:sp>
          <p:nvSpPr>
            <p:cNvPr id="143" name="Oval 142"/>
            <p:cNvSpPr/>
            <p:nvPr/>
          </p:nvSpPr>
          <p:spPr bwMode="auto">
            <a:xfrm>
              <a:off x="254193" y="4718930"/>
              <a:ext cx="690216" cy="642949"/>
            </a:xfrm>
            <a:prstGeom prst="ellipse">
              <a:avLst/>
            </a:prstGeom>
            <a:solidFill>
              <a:srgbClr val="EEECE1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4" name="TextBox 143"/>
            <p:cNvSpPr txBox="1">
              <a:spLocks noChangeArrowheads="1"/>
            </p:cNvSpPr>
            <p:nvPr/>
          </p:nvSpPr>
          <p:spPr bwMode="auto">
            <a:xfrm>
              <a:off x="212939" y="4857767"/>
              <a:ext cx="779071" cy="32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Geologi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Kebencanaan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145" name="Group 146"/>
          <p:cNvGrpSpPr>
            <a:grpSpLocks/>
          </p:cNvGrpSpPr>
          <p:nvPr/>
        </p:nvGrpSpPr>
        <p:grpSpPr bwMode="auto">
          <a:xfrm>
            <a:off x="8244254" y="4616278"/>
            <a:ext cx="653562" cy="615950"/>
            <a:chOff x="463039" y="2617916"/>
            <a:chExt cx="857256" cy="787658"/>
          </a:xfrm>
        </p:grpSpPr>
        <p:sp>
          <p:nvSpPr>
            <p:cNvPr id="146" name="Oval 145"/>
            <p:cNvSpPr/>
            <p:nvPr/>
          </p:nvSpPr>
          <p:spPr>
            <a:xfrm>
              <a:off x="472650" y="2617916"/>
              <a:ext cx="838035" cy="787658"/>
            </a:xfrm>
            <a:prstGeom prst="ellipse">
              <a:avLst/>
            </a:prstGeom>
            <a:solidFill>
              <a:srgbClr val="EEECE1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7" name="TextBox 144"/>
            <p:cNvSpPr txBox="1">
              <a:spLocks noChangeArrowheads="1"/>
            </p:cNvSpPr>
            <p:nvPr/>
          </p:nvSpPr>
          <p:spPr bwMode="auto">
            <a:xfrm>
              <a:off x="463039" y="2709267"/>
              <a:ext cx="857256" cy="53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Geologi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Tata </a:t>
              </a:r>
              <a:r>
                <a:rPr kumimoji="0" lang="en-US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Lingkungan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sp>
        <p:nvSpPr>
          <p:cNvPr id="148" name="TextBox 173"/>
          <p:cNvSpPr txBox="1">
            <a:spLocks noChangeArrowheads="1"/>
          </p:cNvSpPr>
          <p:nvPr/>
        </p:nvSpPr>
        <p:spPr bwMode="auto">
          <a:xfrm>
            <a:off x="8144608" y="3098656"/>
            <a:ext cx="87190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OTORITAS</a:t>
            </a:r>
            <a:endParaRPr lang="en-US" sz="9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GEOLOGI</a:t>
            </a:r>
            <a:endParaRPr lang="id-ID" sz="9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7961435" y="1741308"/>
            <a:ext cx="1147396" cy="1214438"/>
          </a:xfrm>
          <a:prstGeom prst="rect">
            <a:avLst/>
          </a:prstGeom>
          <a:solidFill>
            <a:srgbClr val="397C2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OTORITAS TERKAIT </a:t>
            </a:r>
            <a:endParaRPr kumimoji="0" lang="id-ID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sumber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</a:t>
            </a: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air,</a:t>
            </a:r>
            <a:endParaRPr kumimoji="0" lang="id-ID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pertanian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endParaRPr kumimoji="0" lang="id-ID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kehutanan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endParaRPr kumimoji="0" lang="id-ID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kelautan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endParaRPr kumimoji="0" lang="id-ID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dirgantara</a:t>
            </a: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072571" y="1741308"/>
            <a:ext cx="1856643" cy="642938"/>
          </a:xfrm>
          <a:prstGeom prst="rect">
            <a:avLst/>
          </a:prstGeom>
          <a:solidFill>
            <a:srgbClr val="397C2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1853712" y="2384246"/>
            <a:ext cx="6071088" cy="2114550"/>
          </a:xfrm>
          <a:prstGeom prst="rect">
            <a:avLst/>
          </a:prstGeom>
          <a:solidFill>
            <a:srgbClr val="397C2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928450" y="1790521"/>
            <a:ext cx="4072304" cy="571500"/>
          </a:xfrm>
          <a:prstGeom prst="rect">
            <a:avLst/>
          </a:prstGeom>
          <a:solidFill>
            <a:srgbClr val="FFCC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Rectangle 21"/>
          <p:cNvSpPr>
            <a:spLocks noChangeArrowheads="1"/>
          </p:cNvSpPr>
          <p:nvPr/>
        </p:nvSpPr>
        <p:spPr bwMode="auto">
          <a:xfrm>
            <a:off x="4771310" y="1990546"/>
            <a:ext cx="737089" cy="296862"/>
          </a:xfrm>
          <a:prstGeom prst="rect">
            <a:avLst/>
          </a:prstGeom>
          <a:solidFill>
            <a:srgbClr val="C0000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Pembangkitan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Tenaga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  <a:r>
              <a:rPr kumimoji="0" lang="id-ID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Listrik</a:t>
            </a:r>
          </a:p>
        </p:txBody>
      </p:sp>
      <p:sp>
        <p:nvSpPr>
          <p:cNvPr id="154" name="Rectangle 24"/>
          <p:cNvSpPr>
            <a:spLocks noChangeArrowheads="1"/>
          </p:cNvSpPr>
          <p:nvPr/>
        </p:nvSpPr>
        <p:spPr bwMode="auto">
          <a:xfrm>
            <a:off x="3962400" y="1977852"/>
            <a:ext cx="681404" cy="295275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Transmisi</a:t>
            </a:r>
          </a:p>
        </p:txBody>
      </p:sp>
      <p:sp>
        <p:nvSpPr>
          <p:cNvPr id="155" name="Rectangle 27"/>
          <p:cNvSpPr>
            <a:spLocks noChangeArrowheads="1"/>
          </p:cNvSpPr>
          <p:nvPr/>
        </p:nvSpPr>
        <p:spPr bwMode="auto">
          <a:xfrm>
            <a:off x="2999643" y="1990546"/>
            <a:ext cx="851388" cy="296862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Distribusi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Listrik</a:t>
            </a:r>
          </a:p>
        </p:txBody>
      </p:sp>
      <p:sp>
        <p:nvSpPr>
          <p:cNvPr id="156" name="Rectangle 38"/>
          <p:cNvSpPr>
            <a:spLocks noChangeArrowheads="1"/>
          </p:cNvSpPr>
          <p:nvPr/>
        </p:nvSpPr>
        <p:spPr bwMode="auto">
          <a:xfrm>
            <a:off x="2000252" y="1990546"/>
            <a:ext cx="848457" cy="296862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Penjualan</a:t>
            </a:r>
          </a:p>
        </p:txBody>
      </p:sp>
      <p:sp>
        <p:nvSpPr>
          <p:cNvPr id="157" name="Text Box 39"/>
          <p:cNvSpPr txBox="1">
            <a:spLocks noChangeArrowheads="1"/>
          </p:cNvSpPr>
          <p:nvPr/>
        </p:nvSpPr>
        <p:spPr bwMode="auto">
          <a:xfrm>
            <a:off x="4268666" y="1768302"/>
            <a:ext cx="883626" cy="2301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rgbClr val="000000"/>
                </a:solidFill>
                <a:latin typeface="Calibri"/>
                <a:cs typeface="Arial" pitchFamily="34" charset="0"/>
              </a:rPr>
              <a:t>Tenaga</a:t>
            </a: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"/>
                <a:cs typeface="Arial" pitchFamily="34" charset="0"/>
              </a:rPr>
              <a:t>Listrik</a:t>
            </a:r>
            <a:endParaRPr lang="id-ID" sz="9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8" name="Oval 15"/>
          <p:cNvSpPr>
            <a:spLocks noChangeArrowheads="1"/>
          </p:cNvSpPr>
          <p:nvPr/>
        </p:nvSpPr>
        <p:spPr bwMode="auto">
          <a:xfrm>
            <a:off x="6463817" y="5027468"/>
            <a:ext cx="549519" cy="500063"/>
          </a:xfrm>
          <a:prstGeom prst="ellipse">
            <a:avLst/>
          </a:prstGeom>
          <a:solidFill>
            <a:srgbClr val="4F81BD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</a:t>
            </a:r>
            <a:r>
              <a:rPr kumimoji="0" lang="id-ID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Bumi</a:t>
            </a:r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>
            <a:off x="4900248" y="5724346"/>
            <a:ext cx="672612" cy="279400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Pengolahan</a:t>
            </a:r>
          </a:p>
        </p:txBody>
      </p:sp>
      <p:sp>
        <p:nvSpPr>
          <p:cNvPr id="160" name="Rectangle 37"/>
          <p:cNvSpPr>
            <a:spLocks noChangeArrowheads="1"/>
          </p:cNvSpPr>
          <p:nvPr/>
        </p:nvSpPr>
        <p:spPr bwMode="auto">
          <a:xfrm>
            <a:off x="2044216" y="6026006"/>
            <a:ext cx="754673" cy="287337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Niaga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Tanpa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Aset</a:t>
            </a:r>
            <a:endParaRPr kumimoji="0" lang="id-ID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61" name="Text Box 39"/>
          <p:cNvSpPr txBox="1">
            <a:spLocks noChangeArrowheads="1"/>
          </p:cNvSpPr>
          <p:nvPr/>
        </p:nvSpPr>
        <p:spPr bwMode="auto">
          <a:xfrm>
            <a:off x="3971210" y="5527497"/>
            <a:ext cx="73122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d-ID" sz="9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Bahan Bakar</a:t>
            </a:r>
          </a:p>
        </p:txBody>
      </p:sp>
      <p:sp>
        <p:nvSpPr>
          <p:cNvPr id="162" name="Rectangle 16"/>
          <p:cNvSpPr>
            <a:spLocks noChangeArrowheads="1"/>
          </p:cNvSpPr>
          <p:nvPr/>
        </p:nvSpPr>
        <p:spPr bwMode="auto">
          <a:xfrm>
            <a:off x="5715000" y="5670406"/>
            <a:ext cx="596412" cy="287337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Eksploitasi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7221415" y="5670371"/>
            <a:ext cx="652097" cy="284162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Eksplora</a:t>
            </a:r>
            <a:r>
              <a:rPr kumimoji="0" lang="id-ID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4" name="Rectangle 22"/>
          <p:cNvSpPr>
            <a:spLocks noChangeArrowheads="1"/>
          </p:cNvSpPr>
          <p:nvPr/>
        </p:nvSpPr>
        <p:spPr bwMode="auto">
          <a:xfrm>
            <a:off x="3911112" y="5714821"/>
            <a:ext cx="866042" cy="279400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Pengangkutan/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Penyaluran</a:t>
            </a:r>
            <a:endParaRPr kumimoji="0" lang="id-ID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65" name="Rectangle 25"/>
          <p:cNvSpPr>
            <a:spLocks noChangeArrowheads="1"/>
          </p:cNvSpPr>
          <p:nvPr/>
        </p:nvSpPr>
        <p:spPr bwMode="auto">
          <a:xfrm>
            <a:off x="2910254" y="5714821"/>
            <a:ext cx="867508" cy="279400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Penyimpanan /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Penimbunan</a:t>
            </a:r>
          </a:p>
        </p:txBody>
      </p:sp>
      <p:sp>
        <p:nvSpPr>
          <p:cNvPr id="166" name="Oval 32"/>
          <p:cNvSpPr>
            <a:spLocks noChangeArrowheads="1"/>
          </p:cNvSpPr>
          <p:nvPr/>
        </p:nvSpPr>
        <p:spPr bwMode="auto">
          <a:xfrm>
            <a:off x="6532702" y="3673307"/>
            <a:ext cx="537797" cy="549275"/>
          </a:xfrm>
          <a:prstGeom prst="ellipse">
            <a:avLst/>
          </a:prstGeom>
          <a:solidFill>
            <a:srgbClr val="92D05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Cadangan</a:t>
            </a:r>
            <a:endParaRPr kumimoji="0" lang="id-ID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Panas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Bumi</a:t>
            </a:r>
          </a:p>
        </p:txBody>
      </p:sp>
      <p:sp>
        <p:nvSpPr>
          <p:cNvPr id="167" name="Text Box 41"/>
          <p:cNvSpPr txBox="1">
            <a:spLocks noChangeArrowheads="1"/>
          </p:cNvSpPr>
          <p:nvPr/>
        </p:nvSpPr>
        <p:spPr bwMode="auto">
          <a:xfrm>
            <a:off x="5716483" y="3608208"/>
            <a:ext cx="764931" cy="230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d-ID" sz="9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Panas Bumi</a:t>
            </a:r>
          </a:p>
        </p:txBody>
      </p:sp>
      <p:sp>
        <p:nvSpPr>
          <p:cNvPr id="168" name="Rectangle 16"/>
          <p:cNvSpPr>
            <a:spLocks noChangeArrowheads="1"/>
          </p:cNvSpPr>
          <p:nvPr/>
        </p:nvSpPr>
        <p:spPr bwMode="auto">
          <a:xfrm>
            <a:off x="5792683" y="3795533"/>
            <a:ext cx="581757" cy="266700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Eksploitasi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208227" y="3820935"/>
            <a:ext cx="586154" cy="206375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Eksplorasi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0" name="TextBox 187"/>
          <p:cNvSpPr txBox="1">
            <a:spLocks noChangeArrowheads="1"/>
          </p:cNvSpPr>
          <p:nvPr/>
        </p:nvSpPr>
        <p:spPr bwMode="auto">
          <a:xfrm>
            <a:off x="2798902" y="3724096"/>
            <a:ext cx="177311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(</a:t>
            </a:r>
            <a:r>
              <a:rPr lang="en-US" sz="10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Pemanfaatan</a:t>
            </a:r>
            <a:r>
              <a:rPr lang="en-US" sz="10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Langsung</a:t>
            </a:r>
            <a:r>
              <a:rPr lang="en-US" sz="10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)</a:t>
            </a:r>
            <a:endParaRPr lang="en-US" sz="24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1" name="Text Box 80"/>
          <p:cNvSpPr txBox="1">
            <a:spLocks noChangeArrowheads="1"/>
          </p:cNvSpPr>
          <p:nvPr/>
        </p:nvSpPr>
        <p:spPr bwMode="auto">
          <a:xfrm>
            <a:off x="1928446" y="1241246"/>
            <a:ext cx="6097466" cy="246062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INDUSTRI ENERGI PRIMER</a:t>
            </a:r>
          </a:p>
        </p:txBody>
      </p:sp>
      <p:sp>
        <p:nvSpPr>
          <p:cNvPr id="172" name="Text Box 8"/>
          <p:cNvSpPr txBox="1">
            <a:spLocks noChangeArrowheads="1"/>
          </p:cNvSpPr>
          <p:nvPr/>
        </p:nvSpPr>
        <p:spPr bwMode="auto">
          <a:xfrm>
            <a:off x="6069641" y="1547633"/>
            <a:ext cx="1880089" cy="230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d-ID" sz="9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Hulu (</a:t>
            </a:r>
            <a:r>
              <a:rPr lang="id-ID" sz="900" b="1" i="1" dirty="0">
                <a:solidFill>
                  <a:srgbClr val="000000"/>
                </a:solidFill>
                <a:latin typeface="Calibri"/>
                <a:cs typeface="Arial" pitchFamily="34" charset="0"/>
              </a:rPr>
              <a:t>Mengangkat dari perut bumi</a:t>
            </a:r>
            <a:r>
              <a:rPr lang="id-ID" sz="9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)</a:t>
            </a:r>
          </a:p>
        </p:txBody>
      </p:sp>
      <p:sp>
        <p:nvSpPr>
          <p:cNvPr id="173" name="Line 6"/>
          <p:cNvSpPr>
            <a:spLocks noChangeShapeType="1"/>
          </p:cNvSpPr>
          <p:nvPr/>
        </p:nvSpPr>
        <p:spPr bwMode="auto">
          <a:xfrm>
            <a:off x="6072559" y="1568271"/>
            <a:ext cx="1941635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74" name="Text Box 9"/>
          <p:cNvSpPr txBox="1">
            <a:spLocks noChangeArrowheads="1"/>
          </p:cNvSpPr>
          <p:nvPr/>
        </p:nvSpPr>
        <p:spPr bwMode="auto">
          <a:xfrm>
            <a:off x="2584956" y="1555606"/>
            <a:ext cx="3503735" cy="2301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d-ID" sz="9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Hilir (</a:t>
            </a:r>
            <a:r>
              <a:rPr lang="id-ID" sz="900" b="1" i="1" dirty="0">
                <a:solidFill>
                  <a:srgbClr val="000000"/>
                </a:solidFill>
                <a:latin typeface="Calibri"/>
                <a:cs typeface="Arial" pitchFamily="34" charset="0"/>
              </a:rPr>
              <a:t>Mengolah menjadi produk </a:t>
            </a:r>
            <a:r>
              <a:rPr lang="en-US" sz="900" b="1" i="1" dirty="0" err="1">
                <a:solidFill>
                  <a:srgbClr val="000000"/>
                </a:solidFill>
                <a:latin typeface="Calibri"/>
                <a:cs typeface="Arial" pitchFamily="34" charset="0"/>
              </a:rPr>
              <a:t>energi</a:t>
            </a:r>
            <a:r>
              <a:rPr lang="id-ID" sz="9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)</a:t>
            </a:r>
          </a:p>
        </p:txBody>
      </p:sp>
      <p:sp>
        <p:nvSpPr>
          <p:cNvPr id="175" name="Line 7"/>
          <p:cNvSpPr>
            <a:spLocks noChangeShapeType="1"/>
          </p:cNvSpPr>
          <p:nvPr/>
        </p:nvSpPr>
        <p:spPr bwMode="auto">
          <a:xfrm flipV="1">
            <a:off x="1884485" y="1568271"/>
            <a:ext cx="4186604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>
            <a:off x="1663212" y="3962221"/>
            <a:ext cx="413678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>
          <a:xfrm flipV="1">
            <a:off x="222738" y="1727021"/>
            <a:ext cx="764491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78" name="Straight Connector 177"/>
          <p:cNvCxnSpPr/>
          <p:nvPr/>
        </p:nvCxnSpPr>
        <p:spPr>
          <a:xfrm>
            <a:off x="7069016" y="3927296"/>
            <a:ext cx="12309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>
          <a:xfrm>
            <a:off x="6375889" y="3930471"/>
            <a:ext cx="12309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0" name="Straight Arrow Connector 179"/>
          <p:cNvCxnSpPr/>
          <p:nvPr/>
        </p:nvCxnSpPr>
        <p:spPr>
          <a:xfrm>
            <a:off x="4643804" y="2138183"/>
            <a:ext cx="115765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1" name="Straight Arrow Connector 180"/>
          <p:cNvCxnSpPr/>
          <p:nvPr/>
        </p:nvCxnSpPr>
        <p:spPr>
          <a:xfrm>
            <a:off x="2857500" y="2163583"/>
            <a:ext cx="115766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>
          <a:xfrm>
            <a:off x="3856892" y="2142980"/>
            <a:ext cx="117231" cy="15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83" name="Oval 15"/>
          <p:cNvSpPr>
            <a:spLocks noChangeArrowheads="1"/>
          </p:cNvSpPr>
          <p:nvPr/>
        </p:nvSpPr>
        <p:spPr bwMode="auto">
          <a:xfrm>
            <a:off x="6463817" y="5598968"/>
            <a:ext cx="549519" cy="538163"/>
          </a:xfrm>
          <a:prstGeom prst="ellipse">
            <a:avLst/>
          </a:prstGeom>
          <a:solidFill>
            <a:srgbClr val="FF000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</a:t>
            </a:r>
            <a:r>
              <a:rPr kumimoji="0" lang="id-ID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inyak </a:t>
            </a:r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Bumi</a:t>
            </a:r>
            <a:endParaRPr kumimoji="0" lang="id-ID" sz="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Oval 15"/>
          <p:cNvSpPr>
            <a:spLocks noChangeArrowheads="1"/>
          </p:cNvSpPr>
          <p:nvPr/>
        </p:nvSpPr>
        <p:spPr bwMode="auto">
          <a:xfrm>
            <a:off x="6463817" y="6203771"/>
            <a:ext cx="549519" cy="538162"/>
          </a:xfrm>
          <a:prstGeom prst="ellipse">
            <a:avLst/>
          </a:prstGeom>
          <a:solidFill>
            <a:srgbClr val="C0504D">
              <a:lumMod val="50000"/>
            </a:srgbClr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id-ID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atubara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286500" y="4617858"/>
            <a:ext cx="877766" cy="3698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Cadangan Energi Fosil</a:t>
            </a:r>
            <a:endParaRPr lang="en-US" sz="9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186" name="Straight Arrow Connector 185"/>
          <p:cNvCxnSpPr/>
          <p:nvPr/>
        </p:nvCxnSpPr>
        <p:spPr>
          <a:xfrm>
            <a:off x="2790110" y="5819631"/>
            <a:ext cx="126023" cy="31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7" name="Straight Arrow Connector 186"/>
          <p:cNvCxnSpPr/>
          <p:nvPr/>
        </p:nvCxnSpPr>
        <p:spPr>
          <a:xfrm>
            <a:off x="5501054" y="2068333"/>
            <a:ext cx="929054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8" name="Shape 247"/>
          <p:cNvCxnSpPr>
            <a:stCxn id="153" idx="3"/>
            <a:endCxn id="162" idx="1"/>
          </p:cNvCxnSpPr>
          <p:nvPr/>
        </p:nvCxnSpPr>
        <p:spPr>
          <a:xfrm>
            <a:off x="5508399" y="2139771"/>
            <a:ext cx="206619" cy="367506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9" name="Straight Arrow Connector 188"/>
          <p:cNvCxnSpPr/>
          <p:nvPr/>
        </p:nvCxnSpPr>
        <p:spPr>
          <a:xfrm flipV="1">
            <a:off x="918814" y="3933646"/>
            <a:ext cx="25351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>
          <a:xfrm rot="5400000">
            <a:off x="-857249" y="4098020"/>
            <a:ext cx="5429250" cy="146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</p:cxnSp>
      <p:cxnSp>
        <p:nvCxnSpPr>
          <p:cNvPr id="191" name="Straight Arrow Connector 190"/>
          <p:cNvCxnSpPr/>
          <p:nvPr/>
        </p:nvCxnSpPr>
        <p:spPr>
          <a:xfrm>
            <a:off x="1679331" y="2169933"/>
            <a:ext cx="266700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92" name="Title 143"/>
          <p:cNvSpPr txBox="1">
            <a:spLocks/>
          </p:cNvSpPr>
          <p:nvPr/>
        </p:nvSpPr>
        <p:spPr bwMode="auto">
          <a:xfrm>
            <a:off x="0" y="18864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PARADIGMA BARU </a:t>
            </a:r>
            <a:b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SISTEM PENYEDIAAN DAN PEMANFAATAN ENERGI NASIONAL </a:t>
            </a:r>
            <a:b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Dengan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Pendekatan </a:t>
            </a:r>
            <a:r>
              <a:rPr kumimoji="0" lang="id-ID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Demand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Side Management</a:t>
            </a: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  <a:endParaRPr kumimoji="0" lang="id-ID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93" name="Rectangle 33"/>
          <p:cNvSpPr>
            <a:spLocks noChangeArrowheads="1"/>
          </p:cNvSpPr>
          <p:nvPr/>
        </p:nvSpPr>
        <p:spPr bwMode="auto">
          <a:xfrm>
            <a:off x="2044216" y="5633858"/>
            <a:ext cx="754673" cy="298450"/>
          </a:xfrm>
          <a:prstGeom prst="rect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Niaga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Dengan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Aset</a:t>
            </a:r>
            <a:endParaRPr kumimoji="0" lang="id-ID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grpSp>
        <p:nvGrpSpPr>
          <p:cNvPr id="194" name="Group 124"/>
          <p:cNvGrpSpPr>
            <a:grpSpLocks/>
          </p:cNvGrpSpPr>
          <p:nvPr/>
        </p:nvGrpSpPr>
        <p:grpSpPr bwMode="auto">
          <a:xfrm>
            <a:off x="1192823" y="2608083"/>
            <a:ext cx="5874727" cy="831850"/>
            <a:chOff x="1400770" y="3523257"/>
            <a:chExt cx="6364168" cy="831850"/>
          </a:xfrm>
        </p:grpSpPr>
        <p:sp>
          <p:nvSpPr>
            <p:cNvPr id="195" name="Rectangle 29"/>
            <p:cNvSpPr>
              <a:spLocks noChangeArrowheads="1"/>
            </p:cNvSpPr>
            <p:nvPr/>
          </p:nvSpPr>
          <p:spPr bwMode="auto">
            <a:xfrm>
              <a:off x="1400770" y="3742332"/>
              <a:ext cx="541328" cy="496888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Bahan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Bakar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Nabati</a:t>
              </a:r>
            </a:p>
          </p:txBody>
        </p:sp>
        <p:sp>
          <p:nvSpPr>
            <p:cNvPr id="196" name="Oval 32"/>
            <p:cNvSpPr>
              <a:spLocks noChangeArrowheads="1"/>
            </p:cNvSpPr>
            <p:nvPr/>
          </p:nvSpPr>
          <p:spPr bwMode="auto">
            <a:xfrm>
              <a:off x="7112487" y="3523257"/>
              <a:ext cx="652451" cy="587375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Energi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Surya,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Nuklir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Bayu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,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dll</a:t>
              </a:r>
              <a:endPara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97" name="Rectangle 23"/>
            <p:cNvSpPr>
              <a:spLocks noChangeArrowheads="1"/>
            </p:cNvSpPr>
            <p:nvPr/>
          </p:nvSpPr>
          <p:spPr bwMode="auto">
            <a:xfrm>
              <a:off x="4469350" y="3658195"/>
              <a:ext cx="801672" cy="319087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Pengangkutan/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Penyaluran</a:t>
              </a:r>
              <a:endPara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98" name="Rectangle 26"/>
            <p:cNvSpPr>
              <a:spLocks noChangeArrowheads="1"/>
            </p:cNvSpPr>
            <p:nvPr/>
          </p:nvSpPr>
          <p:spPr bwMode="auto">
            <a:xfrm>
              <a:off x="3416857" y="3647082"/>
              <a:ext cx="920733" cy="319088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Penyimpanan /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Penimbunan</a:t>
              </a:r>
            </a:p>
          </p:txBody>
        </p:sp>
        <p:sp>
          <p:nvSpPr>
            <p:cNvPr id="199" name="Rectangle 34"/>
            <p:cNvSpPr>
              <a:spLocks noChangeArrowheads="1"/>
            </p:cNvSpPr>
            <p:nvPr/>
          </p:nvSpPr>
          <p:spPr bwMode="auto">
            <a:xfrm>
              <a:off x="2350077" y="4036020"/>
              <a:ext cx="901683" cy="319087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Niaga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Tanpa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Aset</a:t>
              </a:r>
              <a:endPara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5256735" y="3820120"/>
              <a:ext cx="133347" cy="63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>
            <a:xfrm>
              <a:off x="4329653" y="3820120"/>
              <a:ext cx="133347" cy="63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>
            <a:xfrm>
              <a:off x="3240648" y="3837582"/>
              <a:ext cx="14604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03" name="Straight Arrow Connector 202"/>
            <p:cNvCxnSpPr/>
            <p:nvPr/>
          </p:nvCxnSpPr>
          <p:spPr>
            <a:xfrm>
              <a:off x="6082220" y="3805832"/>
              <a:ext cx="1006456" cy="1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204" name="Rectangle 36"/>
            <p:cNvSpPr>
              <a:spLocks noChangeArrowheads="1"/>
            </p:cNvSpPr>
            <p:nvPr/>
          </p:nvSpPr>
          <p:spPr bwMode="auto">
            <a:xfrm>
              <a:off x="2350077" y="3645495"/>
              <a:ext cx="901683" cy="319087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Niaga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Dengan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Aset</a:t>
              </a:r>
              <a:endPara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205" name="Rectangle 20"/>
            <p:cNvSpPr>
              <a:spLocks noChangeArrowheads="1"/>
            </p:cNvSpPr>
            <p:nvPr/>
          </p:nvSpPr>
          <p:spPr bwMode="auto">
            <a:xfrm>
              <a:off x="5407544" y="3655020"/>
              <a:ext cx="738174" cy="312737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Pengolahan</a:t>
              </a:r>
            </a:p>
          </p:txBody>
        </p:sp>
      </p:grpSp>
      <p:sp>
        <p:nvSpPr>
          <p:cNvPr id="206" name="Rectangle 30"/>
          <p:cNvSpPr>
            <a:spLocks noChangeArrowheads="1"/>
          </p:cNvSpPr>
          <p:nvPr/>
        </p:nvSpPr>
        <p:spPr bwMode="auto">
          <a:xfrm>
            <a:off x="1143004" y="3682826"/>
            <a:ext cx="499697" cy="484187"/>
          </a:xfrm>
          <a:prstGeom prst="ellipse">
            <a:avLst/>
          </a:prstGeom>
          <a:solidFill>
            <a:srgbClr val="C0C0C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Heat</a:t>
            </a:r>
          </a:p>
        </p:txBody>
      </p:sp>
      <p:cxnSp>
        <p:nvCxnSpPr>
          <p:cNvPr id="207" name="Straight Arrow Connector 206"/>
          <p:cNvCxnSpPr/>
          <p:nvPr/>
        </p:nvCxnSpPr>
        <p:spPr>
          <a:xfrm flipV="1">
            <a:off x="5572859" y="5883096"/>
            <a:ext cx="14214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08" name="Text Box 41"/>
          <p:cNvSpPr txBox="1">
            <a:spLocks noChangeArrowheads="1"/>
          </p:cNvSpPr>
          <p:nvPr/>
        </p:nvSpPr>
        <p:spPr bwMode="auto">
          <a:xfrm>
            <a:off x="1965082" y="4668675"/>
            <a:ext cx="2658208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ENERGI FOSIL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(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sebagai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Balance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)</a:t>
            </a:r>
            <a:endParaRPr lang="id-ID" sz="1600" b="1" dirty="0">
              <a:solidFill>
                <a:srgbClr val="FF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9" name="Text Box 74"/>
          <p:cNvSpPr txBox="1">
            <a:spLocks noChangeArrowheads="1"/>
          </p:cNvSpPr>
          <p:nvPr/>
        </p:nvSpPr>
        <p:spPr bwMode="auto">
          <a:xfrm>
            <a:off x="-38100" y="1916832"/>
            <a:ext cx="1096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Efisiensi</a:t>
            </a:r>
            <a:r>
              <a:rPr lang="en-US" sz="10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Energi</a:t>
            </a:r>
            <a:r>
              <a:rPr lang="en-US" sz="10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dan</a:t>
            </a:r>
            <a:r>
              <a:rPr lang="en-US" sz="10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Pemanfaatan</a:t>
            </a:r>
            <a:r>
              <a:rPr lang="en-US" sz="10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Akhir</a:t>
            </a:r>
            <a:endParaRPr lang="en-US" sz="10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0" name="Oval 32"/>
          <p:cNvSpPr>
            <a:spLocks noChangeArrowheads="1"/>
          </p:cNvSpPr>
          <p:nvPr/>
        </p:nvSpPr>
        <p:spPr bwMode="auto">
          <a:xfrm>
            <a:off x="6428643" y="1804811"/>
            <a:ext cx="575896" cy="555625"/>
          </a:xfrm>
          <a:prstGeom prst="ellipse">
            <a:avLst/>
          </a:prstGeom>
          <a:solidFill>
            <a:srgbClr val="92D05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Tenaga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Air</a:t>
            </a:r>
            <a:endParaRPr kumimoji="0" lang="id-ID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cxnSp>
        <p:nvCxnSpPr>
          <p:cNvPr id="211" name="Elbow Connector 210"/>
          <p:cNvCxnSpPr/>
          <p:nvPr/>
        </p:nvCxnSpPr>
        <p:spPr>
          <a:xfrm rot="10800000" flipV="1">
            <a:off x="2069123" y="2890693"/>
            <a:ext cx="1466" cy="390525"/>
          </a:xfrm>
          <a:prstGeom prst="bentConnector3">
            <a:avLst>
              <a:gd name="adj1" fmla="val 8379474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2" name="Straight Arrow Connector 211"/>
          <p:cNvCxnSpPr/>
          <p:nvPr/>
        </p:nvCxnSpPr>
        <p:spPr>
          <a:xfrm rot="10800000" flipV="1">
            <a:off x="1721827" y="3077983"/>
            <a:ext cx="203688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13" name="Shape 212"/>
          <p:cNvCxnSpPr/>
          <p:nvPr/>
        </p:nvCxnSpPr>
        <p:spPr>
          <a:xfrm rot="5400000">
            <a:off x="2760680" y="3061638"/>
            <a:ext cx="365125" cy="83527"/>
          </a:xfrm>
          <a:prstGeom prst="bentConnector2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4" name="Elbow Connector 213"/>
          <p:cNvCxnSpPr>
            <a:stCxn id="169" idx="3"/>
            <a:endCxn id="163" idx="3"/>
          </p:cNvCxnSpPr>
          <p:nvPr/>
        </p:nvCxnSpPr>
        <p:spPr>
          <a:xfrm>
            <a:off x="7794399" y="3924125"/>
            <a:ext cx="79131" cy="1889125"/>
          </a:xfrm>
          <a:prstGeom prst="bentConnector3">
            <a:avLst>
              <a:gd name="adj1" fmla="val 318906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15" name="Elbow Connector 214"/>
          <p:cNvCxnSpPr>
            <a:stCxn id="193" idx="1"/>
            <a:endCxn id="160" idx="1"/>
          </p:cNvCxnSpPr>
          <p:nvPr/>
        </p:nvCxnSpPr>
        <p:spPr>
          <a:xfrm rot="10800000" flipV="1">
            <a:off x="2044229" y="5783118"/>
            <a:ext cx="1465" cy="385763"/>
          </a:xfrm>
          <a:prstGeom prst="bentConnector3">
            <a:avLst>
              <a:gd name="adj1" fmla="val 5801135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6" name="Shape 215"/>
          <p:cNvCxnSpPr/>
          <p:nvPr/>
        </p:nvCxnSpPr>
        <p:spPr>
          <a:xfrm rot="5400000">
            <a:off x="2661689" y="5970731"/>
            <a:ext cx="366712" cy="83526"/>
          </a:xfrm>
          <a:prstGeom prst="bentConnector2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7" name="Straight Arrow Connector 216"/>
          <p:cNvCxnSpPr/>
          <p:nvPr/>
        </p:nvCxnSpPr>
        <p:spPr>
          <a:xfrm rot="10800000">
            <a:off x="1686676" y="5964058"/>
            <a:ext cx="25351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18" name="Elbow Connector 217"/>
          <p:cNvCxnSpPr>
            <a:stCxn id="124" idx="2"/>
            <a:endCxn id="123" idx="2"/>
          </p:cNvCxnSpPr>
          <p:nvPr/>
        </p:nvCxnSpPr>
        <p:spPr>
          <a:xfrm rot="10800000" flipV="1">
            <a:off x="1160585" y="2185808"/>
            <a:ext cx="19050" cy="3773488"/>
          </a:xfrm>
          <a:prstGeom prst="bentConnector3">
            <a:avLst>
              <a:gd name="adj1" fmla="val 546371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9" name="Straight Connector 218"/>
          <p:cNvCxnSpPr/>
          <p:nvPr/>
        </p:nvCxnSpPr>
        <p:spPr>
          <a:xfrm rot="10800000">
            <a:off x="8024446" y="3935233"/>
            <a:ext cx="21980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0" name="Text Box 41"/>
          <p:cNvSpPr txBox="1">
            <a:spLocks noChangeArrowheads="1"/>
          </p:cNvSpPr>
          <p:nvPr/>
        </p:nvSpPr>
        <p:spPr bwMode="auto">
          <a:xfrm>
            <a:off x="1891830" y="2377931"/>
            <a:ext cx="3096357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“</a:t>
            </a:r>
            <a:r>
              <a:rPr lang="id-ID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ENERGI</a:t>
            </a:r>
            <a:r>
              <a:rPr lang="en-US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HIJAU” (</a:t>
            </a:r>
            <a:r>
              <a:rPr lang="en-US" sz="16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Maksimalkan</a:t>
            </a:r>
            <a:r>
              <a:rPr lang="en-US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)</a:t>
            </a:r>
            <a:endParaRPr lang="id-ID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1" name="Oval 32"/>
          <p:cNvSpPr>
            <a:spLocks noChangeArrowheads="1"/>
          </p:cNvSpPr>
          <p:nvPr/>
        </p:nvSpPr>
        <p:spPr bwMode="auto">
          <a:xfrm>
            <a:off x="7159887" y="1846089"/>
            <a:ext cx="536331" cy="587375"/>
          </a:xfrm>
          <a:prstGeom prst="ellipse">
            <a:avLst/>
          </a:prstGeom>
          <a:solidFill>
            <a:srgbClr val="92D050"/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Bahan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Baku</a:t>
            </a:r>
            <a:endParaRPr kumimoji="0" lang="id-ID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Nabati</a:t>
            </a:r>
          </a:p>
        </p:txBody>
      </p:sp>
      <p:cxnSp>
        <p:nvCxnSpPr>
          <p:cNvPr id="222" name="Shape 221"/>
          <p:cNvCxnSpPr>
            <a:stCxn id="221" idx="4"/>
          </p:cNvCxnSpPr>
          <p:nvPr/>
        </p:nvCxnSpPr>
        <p:spPr>
          <a:xfrm rot="5400000">
            <a:off x="6365875" y="2241266"/>
            <a:ext cx="869950" cy="1254369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>
          <a:xfrm rot="5400000" flipH="1" flipV="1">
            <a:off x="5972070" y="3108146"/>
            <a:ext cx="40322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29"/>
          <p:cNvGraphicFramePr>
            <a:graphicFrameLocks noGrp="1"/>
          </p:cNvGraphicFramePr>
          <p:nvPr/>
        </p:nvGraphicFramePr>
        <p:xfrm>
          <a:off x="1258903" y="4881593"/>
          <a:ext cx="2447925" cy="1000443"/>
        </p:xfrm>
        <a:graphic>
          <a:graphicData uri="http://schemas.openxmlformats.org/drawingml/2006/table">
            <a:tbl>
              <a:tblPr/>
              <a:tblGrid>
                <a:gridCol w="1516062"/>
                <a:gridCol w="931863"/>
              </a:tblGrid>
              <a:tr h="3603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Kehutanan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Sampah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AutoShape 54"/>
          <p:cNvSpPr>
            <a:spLocks noChangeArrowheads="1"/>
          </p:cNvSpPr>
          <p:nvPr/>
        </p:nvSpPr>
        <p:spPr bwMode="auto">
          <a:xfrm rot="7255554">
            <a:off x="2411427" y="4376753"/>
            <a:ext cx="576263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94377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" name="AutoShape 98"/>
          <p:cNvSpPr>
            <a:spLocks noChangeArrowheads="1"/>
          </p:cNvSpPr>
          <p:nvPr/>
        </p:nvSpPr>
        <p:spPr bwMode="auto">
          <a:xfrm>
            <a:off x="4724400" y="4648200"/>
            <a:ext cx="3124200" cy="1600200"/>
          </a:xfrm>
          <a:prstGeom prst="wedgeEllipseCallout">
            <a:avLst>
              <a:gd name="adj1" fmla="val -77329"/>
              <a:gd name="adj2" fmla="val -2806"/>
            </a:avLst>
          </a:prstGeom>
          <a:solidFill>
            <a:srgbClr val="FFCC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alibri" pitchFamily="34" charset="0"/>
              </a:rPr>
              <a:t>Melalui pengembangan energi baru terbarukan dan pelaksanaan konservasi energi dari seluruh sektor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" name="Rectangle 61"/>
          <p:cNvSpPr>
            <a:spLocks noChangeArrowheads="1"/>
          </p:cNvSpPr>
          <p:nvPr/>
        </p:nvSpPr>
        <p:spPr bwMode="auto">
          <a:xfrm>
            <a:off x="1258888" y="1784351"/>
            <a:ext cx="6265862" cy="815975"/>
          </a:xfrm>
          <a:prstGeom prst="rect">
            <a:avLst/>
          </a:prstGeom>
          <a:solidFill>
            <a:srgbClr val="9BCBF7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pitchFamily="34" charset="0"/>
              </a:rPr>
              <a:t>Komitmen Presiden pada G-20 Pittsburgh dan COP15                           Untuk mengurangi emisi gas rumah kaca pada tahun 2020</a:t>
            </a:r>
          </a:p>
        </p:txBody>
      </p:sp>
      <p:sp>
        <p:nvSpPr>
          <p:cNvPr id="18" name="Oval 62"/>
          <p:cNvSpPr>
            <a:spLocks noChangeArrowheads="1"/>
          </p:cNvSpPr>
          <p:nvPr/>
        </p:nvSpPr>
        <p:spPr bwMode="auto">
          <a:xfrm>
            <a:off x="2195513" y="3152776"/>
            <a:ext cx="1511300" cy="936625"/>
          </a:xfrm>
          <a:prstGeom prst="ellipse">
            <a:avLst/>
          </a:prstGeom>
          <a:solidFill>
            <a:srgbClr val="0033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>
                <a:solidFill>
                  <a:schemeClr val="bg1"/>
                </a:solidFill>
                <a:latin typeface="Calibri" pitchFamily="34" charset="0"/>
              </a:rPr>
              <a:t>26%</a:t>
            </a:r>
          </a:p>
        </p:txBody>
      </p:sp>
      <p:sp>
        <p:nvSpPr>
          <p:cNvPr id="19" name="Oval 63"/>
          <p:cNvSpPr>
            <a:spLocks noChangeArrowheads="1"/>
          </p:cNvSpPr>
          <p:nvPr/>
        </p:nvSpPr>
        <p:spPr bwMode="auto">
          <a:xfrm>
            <a:off x="5003800" y="3152776"/>
            <a:ext cx="1512888" cy="936625"/>
          </a:xfrm>
          <a:prstGeom prst="ellipse">
            <a:avLst/>
          </a:prstGeom>
          <a:solidFill>
            <a:srgbClr val="0033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</a:rPr>
              <a:t>41%</a:t>
            </a:r>
          </a:p>
        </p:txBody>
      </p:sp>
      <p:cxnSp>
        <p:nvCxnSpPr>
          <p:cNvPr id="20" name="AutoShape 66"/>
          <p:cNvCxnSpPr>
            <a:cxnSpLocks noChangeShapeType="1"/>
          </p:cNvCxnSpPr>
          <p:nvPr/>
        </p:nvCxnSpPr>
        <p:spPr bwMode="auto">
          <a:xfrm rot="10800000" flipH="1" flipV="1">
            <a:off x="1238250" y="2133600"/>
            <a:ext cx="6265863" cy="1588"/>
          </a:xfrm>
          <a:prstGeom prst="bentConnector5">
            <a:avLst>
              <a:gd name="adj1" fmla="val -3648"/>
              <a:gd name="adj2" fmla="val -40100014"/>
              <a:gd name="adj3" fmla="val 103625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1" name="AutoShape 67"/>
          <p:cNvCxnSpPr>
            <a:cxnSpLocks noChangeShapeType="1"/>
            <a:stCxn id="17" idx="1"/>
            <a:endCxn id="18" idx="0"/>
          </p:cNvCxnSpPr>
          <p:nvPr/>
        </p:nvCxnSpPr>
        <p:spPr bwMode="auto">
          <a:xfrm rot="10800000" flipH="1" flipV="1">
            <a:off x="1258891" y="2192368"/>
            <a:ext cx="1692275" cy="960437"/>
          </a:xfrm>
          <a:prstGeom prst="bentConnector4">
            <a:avLst>
              <a:gd name="adj1" fmla="val -13509"/>
              <a:gd name="adj2" fmla="val 71241"/>
            </a:avLst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22" name="AutoShape 68"/>
          <p:cNvCxnSpPr>
            <a:cxnSpLocks noChangeShapeType="1"/>
            <a:stCxn id="17" idx="3"/>
            <a:endCxn id="19" idx="0"/>
          </p:cNvCxnSpPr>
          <p:nvPr/>
        </p:nvCxnSpPr>
        <p:spPr bwMode="auto">
          <a:xfrm flipH="1">
            <a:off x="5761038" y="2192368"/>
            <a:ext cx="1763712" cy="960437"/>
          </a:xfrm>
          <a:prstGeom prst="bentConnector4">
            <a:avLst>
              <a:gd name="adj1" fmla="val -12870"/>
              <a:gd name="adj2" fmla="val 71241"/>
            </a:avLst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3" name="Rectangle 69"/>
          <p:cNvSpPr>
            <a:spLocks noChangeArrowheads="1"/>
          </p:cNvSpPr>
          <p:nvPr/>
        </p:nvSpPr>
        <p:spPr bwMode="auto">
          <a:xfrm>
            <a:off x="900113" y="3297240"/>
            <a:ext cx="1225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FD13B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alibri" pitchFamily="34" charset="0"/>
              </a:rPr>
              <a:t>Upaya sendiri</a:t>
            </a: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6781800" y="3276600"/>
            <a:ext cx="1908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FD13B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ysClr val="windowText" lastClr="000000"/>
                </a:solidFill>
                <a:latin typeface="Calibri" pitchFamily="34" charset="0"/>
              </a:rPr>
              <a:t>Upaya</a:t>
            </a: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Calibri" pitchFamily="34" charset="0"/>
              </a:rPr>
              <a:t>sendiri</a:t>
            </a: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Calibri" pitchFamily="34" charset="0"/>
              </a:rPr>
              <a:t>dan</a:t>
            </a: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Calibri" pitchFamily="34" charset="0"/>
              </a:rPr>
              <a:t>dukungan</a:t>
            </a:r>
            <a:r>
              <a:rPr lang="en-US" sz="1600" b="1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Calibri" pitchFamily="34" charset="0"/>
              </a:rPr>
              <a:t>internasional</a:t>
            </a:r>
            <a:endParaRPr lang="en-US" sz="1600" b="1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0" y="620692"/>
            <a:ext cx="9144000" cy="504057"/>
          </a:xfrm>
          <a:prstGeom prst="rect">
            <a:avLst/>
          </a:prstGeom>
        </p:spPr>
        <p:txBody>
          <a:bodyPr/>
          <a:lstStyle/>
          <a:p>
            <a:pPr marL="363538" indent="-363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kern="0" dirty="0" smtClean="0">
                <a:solidFill>
                  <a:srgbClr val="003300"/>
                </a:solidFill>
                <a:latin typeface="Arial"/>
                <a:ea typeface="+mj-ea"/>
                <a:cs typeface="+mj-cs"/>
              </a:rPr>
              <a:t>KOMITMEN PADA PERUBAHAN IKLIM</a:t>
            </a:r>
            <a:endParaRPr lang="id-ID" sz="2400" b="1" kern="0" dirty="0">
              <a:solidFill>
                <a:srgbClr val="0033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6" name="Action Button: Home 25">
            <a:hlinkClick r:id="rId2" action="ppaction://hlinksldjump" highlightClick="1"/>
          </p:cNvPr>
          <p:cNvSpPr/>
          <p:nvPr/>
        </p:nvSpPr>
        <p:spPr bwMode="auto">
          <a:xfrm>
            <a:off x="8676456" y="202288"/>
            <a:ext cx="274320" cy="274320"/>
          </a:xfrm>
          <a:prstGeom prst="actionButtonHome">
            <a:avLst/>
          </a:prstGeom>
          <a:solidFill>
            <a:srgbClr val="66FF33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782888"/>
            <a:ext cx="6172200" cy="64611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18288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8975" indent="-571500">
              <a:spcBef>
                <a:spcPts val="600"/>
              </a:spcBef>
              <a:buSzPct val="90000"/>
              <a:buFont typeface="Arial" charset="0"/>
              <a:buAutoNum type="romanUcPeriod"/>
            </a:pP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Pendahuluan</a:t>
            </a:r>
            <a:endParaRPr lang="en-US" sz="2800" b="1" dirty="0">
              <a:solidFill>
                <a:srgbClr val="0D5A50"/>
              </a:solidFill>
              <a:latin typeface="Arial Narrow" pitchFamily="34" charset="0"/>
            </a:endParaRPr>
          </a:p>
          <a:p>
            <a:pPr marL="688975" indent="-571500">
              <a:spcBef>
                <a:spcPts val="600"/>
              </a:spcBef>
              <a:buSzPct val="90000"/>
              <a:buFont typeface="Arial" charset="0"/>
              <a:buAutoNum type="romanUcPeriod"/>
            </a:pP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Paradigma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Pengelolaan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Nasional</a:t>
            </a:r>
            <a:endParaRPr lang="en-US" sz="2800" b="1" dirty="0">
              <a:solidFill>
                <a:srgbClr val="0D5A50"/>
              </a:solidFill>
              <a:latin typeface="Arial Narrow" pitchFamily="34" charset="0"/>
            </a:endParaRPr>
          </a:p>
          <a:p>
            <a:pPr marL="688975" indent="-571500">
              <a:spcBef>
                <a:spcPts val="600"/>
              </a:spcBef>
              <a:buSzPct val="90000"/>
              <a:buFont typeface="Arial" charset="0"/>
              <a:buAutoNum type="romanUcPeriod"/>
            </a:pP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Arah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Kebijakan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Nasional</a:t>
            </a:r>
            <a:endParaRPr lang="en-US" sz="2800" b="1" dirty="0">
              <a:solidFill>
                <a:srgbClr val="0D5A50"/>
              </a:solidFill>
              <a:latin typeface="Arial Narrow" pitchFamily="34" charset="0"/>
            </a:endParaRPr>
          </a:p>
          <a:p>
            <a:pPr marL="688975" indent="-571500">
              <a:spcBef>
                <a:spcPts val="600"/>
              </a:spcBef>
              <a:buSzPct val="90000"/>
              <a:buFont typeface="Arial" charset="0"/>
              <a:buAutoNum type="romanUcPeriod"/>
            </a:pP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Strategi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Pengembangan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Baru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Terbarukan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dan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Konservasi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Energi</a:t>
            </a:r>
            <a:endParaRPr lang="en-US" sz="2800" b="1" dirty="0" smtClean="0">
              <a:solidFill>
                <a:srgbClr val="0D5A50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889000"/>
            <a:ext cx="5867400" cy="7112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cap="small" dirty="0" err="1">
                <a:solidFill>
                  <a:srgbClr val="1AB39F">
                    <a:lumMod val="50000"/>
                  </a:srgbClr>
                </a:solidFill>
                <a:latin typeface="Arial Narrow" pitchFamily="34" charset="0"/>
                <a:ea typeface="+mj-ea"/>
                <a:cs typeface="+mj-cs"/>
              </a:rPr>
              <a:t>Daftar</a:t>
            </a:r>
            <a:r>
              <a:rPr lang="en-US" sz="4400" b="1" cap="small" dirty="0">
                <a:solidFill>
                  <a:srgbClr val="1AB39F">
                    <a:lumMod val="50000"/>
                  </a:srgbClr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4400" b="1" cap="small" dirty="0" err="1">
                <a:solidFill>
                  <a:srgbClr val="1AB39F">
                    <a:lumMod val="50000"/>
                  </a:srgbClr>
                </a:solidFill>
                <a:latin typeface="Arial Narrow" pitchFamily="34" charset="0"/>
                <a:ea typeface="+mj-ea"/>
                <a:cs typeface="+mj-cs"/>
              </a:rPr>
              <a:t>Isi</a:t>
            </a:r>
            <a:endParaRPr lang="en-US" sz="4400" b="1" cap="small" dirty="0">
              <a:solidFill>
                <a:srgbClr val="1AB39F">
                  <a:lumMod val="50000"/>
                </a:srgbClr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Chart 124"/>
          <p:cNvGraphicFramePr/>
          <p:nvPr/>
        </p:nvGraphicFramePr>
        <p:xfrm>
          <a:off x="2643174" y="714356"/>
          <a:ext cx="4143388" cy="208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7" name="Chart 126"/>
          <p:cNvGraphicFramePr/>
          <p:nvPr/>
        </p:nvGraphicFramePr>
        <p:xfrm>
          <a:off x="4714876" y="928670"/>
          <a:ext cx="2928958" cy="167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3" name="Chart 122"/>
          <p:cNvGraphicFramePr/>
          <p:nvPr/>
        </p:nvGraphicFramePr>
        <p:xfrm>
          <a:off x="6143640" y="928670"/>
          <a:ext cx="2714676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6" name="Chart 125"/>
          <p:cNvGraphicFramePr/>
          <p:nvPr/>
        </p:nvGraphicFramePr>
        <p:xfrm>
          <a:off x="4071936" y="3143248"/>
          <a:ext cx="1285884" cy="33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9" name="Chart 128"/>
          <p:cNvGraphicFramePr/>
          <p:nvPr/>
        </p:nvGraphicFramePr>
        <p:xfrm>
          <a:off x="6858016" y="4214818"/>
          <a:ext cx="128588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8" name="Chart 127"/>
          <p:cNvGraphicFramePr/>
          <p:nvPr/>
        </p:nvGraphicFramePr>
        <p:xfrm>
          <a:off x="5500694" y="4214818"/>
          <a:ext cx="1285884" cy="230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2" name="Chart 121"/>
          <p:cNvGraphicFramePr/>
          <p:nvPr/>
        </p:nvGraphicFramePr>
        <p:xfrm>
          <a:off x="214284" y="5357826"/>
          <a:ext cx="1285884" cy="11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3" name="Chart 132"/>
          <p:cNvGraphicFramePr/>
          <p:nvPr/>
        </p:nvGraphicFramePr>
        <p:xfrm>
          <a:off x="-500098" y="1142984"/>
          <a:ext cx="2786082" cy="130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1643042" y="4929198"/>
            <a:ext cx="285752" cy="142876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Rectangle 19"/>
          <p:cNvSpPr>
            <a:spLocks noChangeArrowheads="1"/>
          </p:cNvSpPr>
          <p:nvPr/>
        </p:nvSpPr>
        <p:spPr bwMode="auto">
          <a:xfrm>
            <a:off x="2000234" y="5181651"/>
            <a:ext cx="285752" cy="11763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2357426" y="5181651"/>
            <a:ext cx="285752" cy="11763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3" name="Rectangle 21"/>
          <p:cNvSpPr>
            <a:spLocks noChangeArrowheads="1"/>
          </p:cNvSpPr>
          <p:nvPr/>
        </p:nvSpPr>
        <p:spPr bwMode="auto">
          <a:xfrm>
            <a:off x="2981316" y="4214818"/>
            <a:ext cx="304800" cy="214314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4" name="Rectangle 22"/>
          <p:cNvSpPr>
            <a:spLocks noChangeArrowheads="1"/>
          </p:cNvSpPr>
          <p:nvPr/>
        </p:nvSpPr>
        <p:spPr bwMode="auto">
          <a:xfrm>
            <a:off x="3357554" y="4929198"/>
            <a:ext cx="357190" cy="142876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5" name="Rectangle 23"/>
          <p:cNvSpPr>
            <a:spLocks noChangeArrowheads="1"/>
          </p:cNvSpPr>
          <p:nvPr/>
        </p:nvSpPr>
        <p:spPr bwMode="auto">
          <a:xfrm>
            <a:off x="3767134" y="4929198"/>
            <a:ext cx="304800" cy="142876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6" name="TextBox 24"/>
          <p:cNvSpPr txBox="1">
            <a:spLocks noChangeArrowheads="1"/>
          </p:cNvSpPr>
          <p:nvPr/>
        </p:nvSpPr>
        <p:spPr bwMode="auto">
          <a:xfrm>
            <a:off x="4189602" y="188640"/>
            <a:ext cx="4414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rgbClr val="003300"/>
                </a:solidFill>
              </a:rPr>
              <a:t>ARAH </a:t>
            </a:r>
            <a:r>
              <a:rPr lang="id-ID" sz="2400" b="1" dirty="0" smtClean="0">
                <a:solidFill>
                  <a:srgbClr val="003300"/>
                </a:solidFill>
              </a:rPr>
              <a:t>KEBIJAKAN ENERGI </a:t>
            </a:r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2" y="5310233"/>
            <a:ext cx="6858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EBT</a:t>
            </a:r>
          </a:p>
        </p:txBody>
      </p:sp>
      <p:sp>
        <p:nvSpPr>
          <p:cNvPr id="1038" name="TextBox 26"/>
          <p:cNvSpPr txBox="1">
            <a:spLocks noChangeArrowheads="1"/>
          </p:cNvSpPr>
          <p:nvPr/>
        </p:nvSpPr>
        <p:spPr bwMode="auto">
          <a:xfrm>
            <a:off x="-142875" y="576264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Arial Narrow" pitchFamily="34" charset="0"/>
              </a:rPr>
              <a:t>Gas </a:t>
            </a:r>
            <a:r>
              <a:rPr lang="en-US" sz="1100" dirty="0" err="1">
                <a:solidFill>
                  <a:srgbClr val="000000"/>
                </a:solidFill>
                <a:latin typeface="Arial Narrow" pitchFamily="34" charset="0"/>
              </a:rPr>
              <a:t>Bumi</a:t>
            </a:r>
            <a:endParaRPr lang="en-US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39" name="TextBox 27"/>
          <p:cNvSpPr txBox="1">
            <a:spLocks noChangeArrowheads="1"/>
          </p:cNvSpPr>
          <p:nvPr/>
        </p:nvSpPr>
        <p:spPr bwMode="auto">
          <a:xfrm>
            <a:off x="-71437" y="5500702"/>
            <a:ext cx="762001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Arial Narrow" pitchFamily="34" charset="0"/>
              </a:rPr>
              <a:t>Batubara</a:t>
            </a:r>
          </a:p>
        </p:txBody>
      </p:sp>
      <p:sp>
        <p:nvSpPr>
          <p:cNvPr id="1040" name="TextBox 28"/>
          <p:cNvSpPr txBox="1">
            <a:spLocks noChangeArrowheads="1"/>
          </p:cNvSpPr>
          <p:nvPr/>
        </p:nvSpPr>
        <p:spPr bwMode="auto">
          <a:xfrm>
            <a:off x="-357222" y="6072206"/>
            <a:ext cx="99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id-ID" sz="11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latin typeface="Arial Narrow" pitchFamily="34" charset="0"/>
              </a:rPr>
              <a:t>Bumi</a:t>
            </a:r>
            <a:endParaRPr lang="en-US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25" y="5810268"/>
            <a:ext cx="533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id-ID" sz="1050" dirty="0">
                <a:solidFill>
                  <a:srgbClr val="000000"/>
                </a:solidFill>
                <a:latin typeface="Arial Narrow" pitchFamily="34" charset="0"/>
              </a:rPr>
              <a:t>1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 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0125" y="5595954"/>
            <a:ext cx="533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>
                <a:solidFill>
                  <a:srgbClr val="000000"/>
                </a:solidFill>
                <a:latin typeface="Arial Narrow" pitchFamily="34" charset="0"/>
              </a:rPr>
              <a:t>30,7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0125" y="6072206"/>
            <a:ext cx="533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>
                <a:solidFill>
                  <a:srgbClr val="000000"/>
                </a:solidFill>
                <a:latin typeface="Arial Narrow" pitchFamily="34" charset="0"/>
              </a:rPr>
              <a:t>43,9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0128" y="5429264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>
                <a:solidFill>
                  <a:srgbClr val="000000"/>
                </a:solidFill>
                <a:latin typeface="Arial Narrow" pitchFamily="34" charset="0"/>
              </a:rPr>
              <a:t>4,4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29614" y="4603760"/>
            <a:ext cx="428615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EBT</a:t>
            </a:r>
          </a:p>
        </p:txBody>
      </p:sp>
      <p:sp>
        <p:nvSpPr>
          <p:cNvPr id="1046" name="TextBox 34"/>
          <p:cNvSpPr txBox="1">
            <a:spLocks noChangeArrowheads="1"/>
          </p:cNvSpPr>
          <p:nvPr/>
        </p:nvSpPr>
        <p:spPr bwMode="auto">
          <a:xfrm>
            <a:off x="7929586" y="5643578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 Narrow" pitchFamily="34" charset="0"/>
              </a:rPr>
              <a:t>Gas </a:t>
            </a:r>
            <a:r>
              <a:rPr lang="en-US" sz="1100" dirty="0" err="1">
                <a:solidFill>
                  <a:srgbClr val="000000"/>
                </a:solidFill>
                <a:latin typeface="Arial Narrow" pitchFamily="34" charset="0"/>
              </a:rPr>
              <a:t>Bumi</a:t>
            </a:r>
            <a:endParaRPr lang="en-US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47" name="TextBox 35"/>
          <p:cNvSpPr txBox="1">
            <a:spLocks noChangeArrowheads="1"/>
          </p:cNvSpPr>
          <p:nvPr/>
        </p:nvSpPr>
        <p:spPr bwMode="auto">
          <a:xfrm>
            <a:off x="7953404" y="5167326"/>
            <a:ext cx="76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 Narrow" pitchFamily="34" charset="0"/>
              </a:rPr>
              <a:t>Batubara</a:t>
            </a:r>
          </a:p>
        </p:txBody>
      </p:sp>
      <p:sp>
        <p:nvSpPr>
          <p:cNvPr id="1048" name="TextBox 36"/>
          <p:cNvSpPr txBox="1">
            <a:spLocks noChangeArrowheads="1"/>
          </p:cNvSpPr>
          <p:nvPr/>
        </p:nvSpPr>
        <p:spPr bwMode="auto">
          <a:xfrm>
            <a:off x="7929586" y="6096051"/>
            <a:ext cx="71438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id-ID" sz="11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latin typeface="Arial Narrow" pitchFamily="34" charset="0"/>
              </a:rPr>
              <a:t>Bumi</a:t>
            </a:r>
            <a:endParaRPr lang="en-US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1049" name="Straight Connector 39"/>
          <p:cNvCxnSpPr>
            <a:cxnSpLocks noChangeShapeType="1"/>
          </p:cNvCxnSpPr>
          <p:nvPr/>
        </p:nvCxnSpPr>
        <p:spPr bwMode="auto">
          <a:xfrm flipV="1">
            <a:off x="857224" y="4357694"/>
            <a:ext cx="5286412" cy="112296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50" name="Straight Connector 40"/>
          <p:cNvCxnSpPr>
            <a:cxnSpLocks noChangeShapeType="1"/>
          </p:cNvCxnSpPr>
          <p:nvPr/>
        </p:nvCxnSpPr>
        <p:spPr bwMode="auto">
          <a:xfrm flipV="1">
            <a:off x="857224" y="3286124"/>
            <a:ext cx="3857652" cy="219453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51" name="Straight Connector 43"/>
          <p:cNvCxnSpPr>
            <a:cxnSpLocks noChangeShapeType="1"/>
          </p:cNvCxnSpPr>
          <p:nvPr/>
        </p:nvCxnSpPr>
        <p:spPr bwMode="auto">
          <a:xfrm>
            <a:off x="4572000" y="3283396"/>
            <a:ext cx="4104456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52" name="Straight Connector 44"/>
          <p:cNvCxnSpPr>
            <a:cxnSpLocks noChangeShapeType="1"/>
          </p:cNvCxnSpPr>
          <p:nvPr/>
        </p:nvCxnSpPr>
        <p:spPr bwMode="auto">
          <a:xfrm>
            <a:off x="6143606" y="4357694"/>
            <a:ext cx="25718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53" name="Straight Connector 45"/>
          <p:cNvCxnSpPr>
            <a:cxnSpLocks noChangeShapeType="1"/>
          </p:cNvCxnSpPr>
          <p:nvPr/>
        </p:nvCxnSpPr>
        <p:spPr bwMode="auto">
          <a:xfrm rot="5400000">
            <a:off x="7662891" y="5348293"/>
            <a:ext cx="1962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54" name="Straight Connector 46"/>
          <p:cNvCxnSpPr>
            <a:cxnSpLocks noChangeShapeType="1"/>
          </p:cNvCxnSpPr>
          <p:nvPr/>
        </p:nvCxnSpPr>
        <p:spPr bwMode="auto">
          <a:xfrm rot="16200000" flipH="1">
            <a:off x="7455708" y="3809048"/>
            <a:ext cx="10906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1055" name="TextBox 48"/>
          <p:cNvSpPr txBox="1">
            <a:spLocks noChangeArrowheads="1"/>
          </p:cNvSpPr>
          <p:nvPr/>
        </p:nvSpPr>
        <p:spPr bwMode="auto">
          <a:xfrm>
            <a:off x="571472" y="6357988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2010</a:t>
            </a:r>
            <a:r>
              <a:rPr lang="id-ID" sz="1200" dirty="0">
                <a:solidFill>
                  <a:srgbClr val="000000"/>
                </a:solidFill>
                <a:latin typeface="Arial Narrow" pitchFamily="34" charset="0"/>
              </a:rPr>
              <a:t>*</a:t>
            </a:r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56" name="TextBox 49"/>
          <p:cNvSpPr txBox="1">
            <a:spLocks noChangeArrowheads="1"/>
          </p:cNvSpPr>
          <p:nvPr/>
        </p:nvSpPr>
        <p:spPr bwMode="auto">
          <a:xfrm>
            <a:off x="1895460" y="6357988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2015</a:t>
            </a:r>
          </a:p>
        </p:txBody>
      </p:sp>
      <p:sp>
        <p:nvSpPr>
          <p:cNvPr id="1057" name="TextBox 50"/>
          <p:cNvSpPr txBox="1">
            <a:spLocks noChangeArrowheads="1"/>
          </p:cNvSpPr>
          <p:nvPr/>
        </p:nvSpPr>
        <p:spPr bwMode="auto">
          <a:xfrm>
            <a:off x="3286116" y="6357988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2020</a:t>
            </a:r>
          </a:p>
        </p:txBody>
      </p:sp>
      <p:sp>
        <p:nvSpPr>
          <p:cNvPr id="1058" name="TextBox 51"/>
          <p:cNvSpPr txBox="1">
            <a:spLocks noChangeArrowheads="1"/>
          </p:cNvSpPr>
          <p:nvPr/>
        </p:nvSpPr>
        <p:spPr bwMode="auto">
          <a:xfrm>
            <a:off x="5857884" y="6581829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2025</a:t>
            </a:r>
          </a:p>
        </p:txBody>
      </p:sp>
      <p:sp>
        <p:nvSpPr>
          <p:cNvPr id="1060" name="Right Brace 53"/>
          <p:cNvSpPr>
            <a:spLocks/>
          </p:cNvSpPr>
          <p:nvPr/>
        </p:nvSpPr>
        <p:spPr bwMode="auto">
          <a:xfrm>
            <a:off x="7786710" y="4867282"/>
            <a:ext cx="142876" cy="574848"/>
          </a:xfrm>
          <a:prstGeom prst="rightBrace">
            <a:avLst>
              <a:gd name="adj1" fmla="val 834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61" name="Right Brace 54"/>
          <p:cNvSpPr>
            <a:spLocks/>
          </p:cNvSpPr>
          <p:nvPr/>
        </p:nvSpPr>
        <p:spPr bwMode="auto">
          <a:xfrm>
            <a:off x="7786725" y="5500732"/>
            <a:ext cx="142875" cy="428625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62" name="Right Brace 55"/>
          <p:cNvSpPr>
            <a:spLocks/>
          </p:cNvSpPr>
          <p:nvPr/>
        </p:nvSpPr>
        <p:spPr bwMode="auto">
          <a:xfrm>
            <a:off x="7786710" y="6013663"/>
            <a:ext cx="133350" cy="272873"/>
          </a:xfrm>
          <a:prstGeom prst="rightBrace">
            <a:avLst>
              <a:gd name="adj1" fmla="val 832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01024" y="3652683"/>
            <a:ext cx="1143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Arial Narrow" pitchFamily="34" charset="0"/>
              </a:rPr>
              <a:t>KONSERVASI ENERGI</a:t>
            </a:r>
            <a:r>
              <a:rPr lang="id-ID" sz="1100" b="1" dirty="0">
                <a:solidFill>
                  <a:srgbClr val="000000"/>
                </a:solidFill>
                <a:latin typeface="Arial Narrow" pitchFamily="34" charset="0"/>
              </a:rPr>
              <a:t> (37,25%)</a:t>
            </a:r>
            <a:endParaRPr lang="en-US" sz="11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5400000">
            <a:off x="8280429" y="5070963"/>
            <a:ext cx="1143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  <a:latin typeface="Arial Narrow" pitchFamily="34" charset="0"/>
              </a:rPr>
              <a:t>DIVERSIFIKASI</a:t>
            </a:r>
          </a:p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  <a:latin typeface="Arial Narrow" pitchFamily="34" charset="0"/>
              </a:rPr>
              <a:t>ENERGI</a:t>
            </a:r>
          </a:p>
        </p:txBody>
      </p:sp>
      <p:sp>
        <p:nvSpPr>
          <p:cNvPr id="1066" name="TextBox 61"/>
          <p:cNvSpPr txBox="1">
            <a:spLocks noChangeArrowheads="1"/>
          </p:cNvSpPr>
          <p:nvPr/>
        </p:nvSpPr>
        <p:spPr bwMode="auto">
          <a:xfrm>
            <a:off x="3643306" y="795322"/>
            <a:ext cx="85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200" b="1" dirty="0">
                <a:solidFill>
                  <a:srgbClr val="000000"/>
                </a:solidFill>
              </a:rPr>
              <a:t>BAU** </a:t>
            </a:r>
          </a:p>
        </p:txBody>
      </p:sp>
      <p:sp>
        <p:nvSpPr>
          <p:cNvPr id="1067" name="TextBox 67"/>
          <p:cNvSpPr txBox="1">
            <a:spLocks noChangeArrowheads="1"/>
          </p:cNvSpPr>
          <p:nvPr/>
        </p:nvSpPr>
        <p:spPr bwMode="auto">
          <a:xfrm>
            <a:off x="147638" y="6540395"/>
            <a:ext cx="33527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i="1" dirty="0">
                <a:solidFill>
                  <a:srgbClr val="000000"/>
                </a:solidFill>
              </a:rPr>
              <a:t>Sumber: </a:t>
            </a:r>
            <a:r>
              <a:rPr lang="id-ID" sz="1000" i="1" dirty="0" smtClean="0">
                <a:solidFill>
                  <a:srgbClr val="000000"/>
                </a:solidFill>
              </a:rPr>
              <a:t>*</a:t>
            </a:r>
            <a:r>
              <a:rPr lang="en-US" sz="1000" i="1" dirty="0" err="1" smtClean="0">
                <a:solidFill>
                  <a:srgbClr val="000000"/>
                </a:solidFill>
              </a:rPr>
              <a:t>Prakiraan</a:t>
            </a:r>
            <a:r>
              <a:rPr lang="en-US" sz="1000" i="1" dirty="0" smtClean="0">
                <a:solidFill>
                  <a:srgbClr val="000000"/>
                </a:solidFill>
              </a:rPr>
              <a:t> 2010</a:t>
            </a:r>
            <a:r>
              <a:rPr lang="id-ID" sz="1000" i="1" dirty="0" smtClean="0">
                <a:solidFill>
                  <a:srgbClr val="000000"/>
                </a:solidFill>
              </a:rPr>
              <a:t>, </a:t>
            </a:r>
            <a:r>
              <a:rPr lang="id-ID" sz="1000" i="1" dirty="0">
                <a:solidFill>
                  <a:srgbClr val="000000"/>
                </a:solidFill>
              </a:rPr>
              <a:t>**Blueprint PEN 2006-2025 </a:t>
            </a:r>
          </a:p>
        </p:txBody>
      </p:sp>
      <p:sp>
        <p:nvSpPr>
          <p:cNvPr id="1068" name="TextBox 68"/>
          <p:cNvSpPr txBox="1">
            <a:spLocks noChangeArrowheads="1"/>
          </p:cNvSpPr>
          <p:nvPr/>
        </p:nvSpPr>
        <p:spPr bwMode="auto">
          <a:xfrm>
            <a:off x="5429256" y="785797"/>
            <a:ext cx="143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200" b="1" dirty="0" smtClean="0">
                <a:solidFill>
                  <a:srgbClr val="000000"/>
                </a:solidFill>
              </a:rPr>
              <a:t>PERPRES </a:t>
            </a:r>
            <a:r>
              <a:rPr lang="id-ID" sz="1200" b="1" dirty="0">
                <a:solidFill>
                  <a:srgbClr val="000000"/>
                </a:solidFill>
              </a:rPr>
              <a:t>5/2006</a:t>
            </a:r>
          </a:p>
        </p:txBody>
      </p:sp>
      <p:sp>
        <p:nvSpPr>
          <p:cNvPr id="1069" name="TextBox 70"/>
          <p:cNvSpPr txBox="1">
            <a:spLocks noChangeArrowheads="1"/>
          </p:cNvSpPr>
          <p:nvPr/>
        </p:nvSpPr>
        <p:spPr bwMode="auto">
          <a:xfrm>
            <a:off x="7026792" y="785797"/>
            <a:ext cx="9028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200" b="1" dirty="0" smtClean="0">
                <a:solidFill>
                  <a:srgbClr val="000000"/>
                </a:solidFill>
              </a:rPr>
              <a:t>VISI </a:t>
            </a:r>
            <a:r>
              <a:rPr lang="id-ID" sz="1200" b="1" dirty="0">
                <a:solidFill>
                  <a:srgbClr val="000000"/>
                </a:solidFill>
              </a:rPr>
              <a:t>25/25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929586" y="4429162"/>
            <a:ext cx="4572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5 %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972452" y="5000636"/>
            <a:ext cx="4572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>
                <a:solidFill>
                  <a:srgbClr val="000000"/>
                </a:solidFill>
                <a:latin typeface="Arial Narrow" pitchFamily="34" charset="0"/>
              </a:rPr>
              <a:t>32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 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29586" y="5929360"/>
            <a:ext cx="4572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>
                <a:solidFill>
                  <a:srgbClr val="000000"/>
                </a:solidFill>
                <a:latin typeface="Arial Narrow" pitchFamily="34" charset="0"/>
              </a:rPr>
              <a:t>20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929586" y="5500702"/>
            <a:ext cx="4572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>
                <a:solidFill>
                  <a:srgbClr val="000000"/>
                </a:solidFill>
                <a:latin typeface="Arial Narrow" pitchFamily="34" charset="0"/>
              </a:rPr>
              <a:t>23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 %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895856" y="5738861"/>
            <a:ext cx="5334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 smtClean="0">
                <a:solidFill>
                  <a:srgbClr val="000000"/>
                </a:solidFill>
                <a:latin typeface="Arial Narrow" pitchFamily="34" charset="0"/>
              </a:rPr>
              <a:t>41.7</a:t>
            </a:r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%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57752" y="4714884"/>
            <a:ext cx="7143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1050" dirty="0" smtClean="0">
                <a:solidFill>
                  <a:srgbClr val="000000"/>
                </a:solidFill>
                <a:latin typeface="Arial Narrow" pitchFamily="34" charset="0"/>
              </a:rPr>
              <a:t>20,6</a:t>
            </a:r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%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95856" y="3810004"/>
            <a:ext cx="533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 smtClean="0">
                <a:solidFill>
                  <a:srgbClr val="000000"/>
                </a:solidFill>
                <a:latin typeface="Arial Narrow" pitchFamily="34" charset="0"/>
              </a:rPr>
              <a:t>34.6</a:t>
            </a:r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%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95856" y="3286124"/>
            <a:ext cx="533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 smtClean="0">
                <a:solidFill>
                  <a:srgbClr val="000000"/>
                </a:solidFill>
                <a:latin typeface="Arial Narrow" pitchFamily="34" charset="0"/>
              </a:rPr>
              <a:t>3,1</a:t>
            </a:r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%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80" name="TextBox 107"/>
          <p:cNvSpPr txBox="1">
            <a:spLocks noChangeArrowheads="1"/>
          </p:cNvSpPr>
          <p:nvPr/>
        </p:nvSpPr>
        <p:spPr bwMode="auto">
          <a:xfrm>
            <a:off x="4333875" y="2733675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900" dirty="0" smtClean="0">
                <a:solidFill>
                  <a:srgbClr val="000000"/>
                </a:solidFill>
              </a:rPr>
              <a:t>5100 </a:t>
            </a:r>
            <a:r>
              <a:rPr lang="en-US" sz="900" dirty="0" err="1" smtClean="0">
                <a:solidFill>
                  <a:srgbClr val="000000"/>
                </a:solidFill>
              </a:rPr>
              <a:t>Juta</a:t>
            </a:r>
            <a:r>
              <a:rPr lang="id-ID" sz="900" dirty="0" smtClean="0">
                <a:solidFill>
                  <a:srgbClr val="000000"/>
                </a:solidFill>
              </a:rPr>
              <a:t>SBM</a:t>
            </a:r>
            <a:endParaRPr lang="id-ID" sz="900" dirty="0">
              <a:solidFill>
                <a:srgbClr val="000000"/>
              </a:solidFill>
            </a:endParaRPr>
          </a:p>
        </p:txBody>
      </p:sp>
      <p:cxnSp>
        <p:nvCxnSpPr>
          <p:cNvPr id="1029" name="Straight Connector 1"/>
          <p:cNvCxnSpPr>
            <a:cxnSpLocks noChangeShapeType="1"/>
          </p:cNvCxnSpPr>
          <p:nvPr/>
        </p:nvCxnSpPr>
        <p:spPr bwMode="auto">
          <a:xfrm>
            <a:off x="571472" y="6357958"/>
            <a:ext cx="821537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0" name="Oval 139"/>
          <p:cNvSpPr/>
          <p:nvPr/>
        </p:nvSpPr>
        <p:spPr>
          <a:xfrm>
            <a:off x="4465642" y="2667000"/>
            <a:ext cx="563560" cy="5476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271" name="Right Brace 52"/>
          <p:cNvSpPr>
            <a:spLocks/>
          </p:cNvSpPr>
          <p:nvPr/>
        </p:nvSpPr>
        <p:spPr bwMode="auto">
          <a:xfrm>
            <a:off x="7786710" y="4357694"/>
            <a:ext cx="142876" cy="428628"/>
          </a:xfrm>
          <a:prstGeom prst="righ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79" name="Right Brace 52"/>
          <p:cNvSpPr>
            <a:spLocks/>
          </p:cNvSpPr>
          <p:nvPr/>
        </p:nvSpPr>
        <p:spPr bwMode="auto">
          <a:xfrm rot="5400000">
            <a:off x="6000760" y="4857775"/>
            <a:ext cx="214314" cy="3214710"/>
          </a:xfrm>
          <a:prstGeom prst="righ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id-ID" sz="20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8" name="TextBox 107"/>
          <p:cNvSpPr txBox="1">
            <a:spLocks noChangeArrowheads="1"/>
          </p:cNvSpPr>
          <p:nvPr/>
        </p:nvSpPr>
        <p:spPr bwMode="auto">
          <a:xfrm>
            <a:off x="5715000" y="3781425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32</a:t>
            </a:r>
            <a:r>
              <a:rPr lang="id-ID" sz="900" dirty="0" smtClean="0">
                <a:solidFill>
                  <a:srgbClr val="000000"/>
                </a:solidFill>
              </a:rPr>
              <a:t>00 </a:t>
            </a:r>
            <a:r>
              <a:rPr lang="en-US" sz="900" dirty="0" err="1" smtClean="0">
                <a:solidFill>
                  <a:srgbClr val="000000"/>
                </a:solidFill>
              </a:rPr>
              <a:t>Juta</a:t>
            </a:r>
            <a:r>
              <a:rPr lang="id-ID" sz="900" dirty="0" smtClean="0">
                <a:solidFill>
                  <a:srgbClr val="000000"/>
                </a:solidFill>
              </a:rPr>
              <a:t>SBM</a:t>
            </a:r>
            <a:endParaRPr lang="id-ID" sz="900" dirty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5846770" y="3714750"/>
            <a:ext cx="563560" cy="5476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70" name="TextBox 107"/>
          <p:cNvSpPr txBox="1">
            <a:spLocks noChangeArrowheads="1"/>
          </p:cNvSpPr>
          <p:nvPr/>
        </p:nvSpPr>
        <p:spPr bwMode="auto">
          <a:xfrm>
            <a:off x="7086600" y="3781425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32</a:t>
            </a:r>
            <a:r>
              <a:rPr lang="id-ID" sz="900" dirty="0" smtClean="0">
                <a:solidFill>
                  <a:srgbClr val="000000"/>
                </a:solidFill>
              </a:rPr>
              <a:t>00 </a:t>
            </a:r>
            <a:r>
              <a:rPr lang="en-US" sz="900" dirty="0" err="1" smtClean="0">
                <a:solidFill>
                  <a:srgbClr val="000000"/>
                </a:solidFill>
              </a:rPr>
              <a:t>Juta</a:t>
            </a:r>
            <a:r>
              <a:rPr lang="id-ID" sz="900" dirty="0" smtClean="0">
                <a:solidFill>
                  <a:srgbClr val="000000"/>
                </a:solidFill>
              </a:rPr>
              <a:t>SBM</a:t>
            </a:r>
            <a:endParaRPr lang="id-ID" sz="900" dirty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218370" y="3714750"/>
            <a:ext cx="563560" cy="5476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72" name="TextBox 107"/>
          <p:cNvSpPr txBox="1">
            <a:spLocks noChangeArrowheads="1"/>
          </p:cNvSpPr>
          <p:nvPr/>
        </p:nvSpPr>
        <p:spPr bwMode="auto">
          <a:xfrm>
            <a:off x="449260" y="485775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113,1 </a:t>
            </a:r>
            <a:r>
              <a:rPr lang="en-US" sz="900" dirty="0" err="1" smtClean="0">
                <a:solidFill>
                  <a:srgbClr val="000000"/>
                </a:solidFill>
              </a:rPr>
              <a:t>Juta</a:t>
            </a:r>
            <a:r>
              <a:rPr lang="id-ID" sz="900" dirty="0" smtClean="0">
                <a:solidFill>
                  <a:srgbClr val="000000"/>
                </a:solidFill>
              </a:rPr>
              <a:t>SBM</a:t>
            </a:r>
            <a:endParaRPr lang="id-ID" sz="900" dirty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81026" y="4791075"/>
            <a:ext cx="563560" cy="5476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92696"/>
            <a:ext cx="9144000" cy="6778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cap="small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KEBIJAKAN UTAMA</a:t>
            </a:r>
            <a:endParaRPr lang="id-ID" sz="3200" cap="small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67559" y="1628801"/>
            <a:ext cx="8208911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just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Konservasi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Energi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untuk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meningkatkan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efisiensi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penggunaan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energi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di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sisi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suplai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dan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pemanfaatan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id-ID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(</a:t>
            </a:r>
            <a:r>
              <a:rPr kumimoji="0" lang="id-ID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Demand Side</a:t>
            </a:r>
            <a:r>
              <a:rPr kumimoji="0" lang="id-ID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.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457200" marR="0" lvl="0" indent="-457200" algn="just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457200" marR="0" lvl="0" indent="-457200" algn="just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Diversifikasi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Energi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untuk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meningkatkan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pangsa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energi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baru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terbarukan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dalam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bauran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energi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nasional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id-ID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(</a:t>
            </a:r>
            <a:r>
              <a:rPr kumimoji="0" lang="id-ID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Supply Side</a:t>
            </a:r>
            <a:r>
              <a:rPr kumimoji="0" lang="id-ID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.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457200" marR="0" lvl="0" indent="-457200" algn="just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+mj-lt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286380" y="1767840"/>
            <a:ext cx="3643338" cy="5000660"/>
          </a:xfrm>
          <a:prstGeom prst="roundRect">
            <a:avLst>
              <a:gd name="adj" fmla="val 8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9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id-ID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257800" y="152400"/>
            <a:ext cx="3643338" cy="1563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3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id-ID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133600" y="533400"/>
            <a:ext cx="1752600" cy="95410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FFFFFF"/>
                </a:solidFill>
              </a:rPr>
              <a:t>Rencana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Induk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Konservasi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Energi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Nasional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endParaRPr lang="en-US" sz="14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</a:rPr>
              <a:t>(</a:t>
            </a:r>
            <a:r>
              <a:rPr lang="en-US" sz="1400" dirty="0">
                <a:solidFill>
                  <a:srgbClr val="FFFFFF"/>
                </a:solidFill>
              </a:rPr>
              <a:t>RIKEN)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133600" y="4953000"/>
            <a:ext cx="1752600" cy="95410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FFFFFF"/>
                </a:solidFill>
              </a:rPr>
              <a:t>Rencana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Induk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Diversifikasi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Energi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Nasional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endParaRPr lang="en-US" sz="14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</a:rPr>
              <a:t>(</a:t>
            </a:r>
            <a:r>
              <a:rPr lang="en-US" sz="1400" dirty="0">
                <a:solidFill>
                  <a:srgbClr val="FFFFFF"/>
                </a:solidFill>
              </a:rPr>
              <a:t>RIDEN)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133600" y="2209800"/>
            <a:ext cx="1752600" cy="738664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FFFFFF"/>
                </a:solidFill>
              </a:rPr>
              <a:t>Rencana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Induk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Energi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Konvensional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 err="1" smtClean="0">
                <a:solidFill>
                  <a:srgbClr val="FFFFFF"/>
                </a:solidFill>
              </a:rPr>
              <a:t>Fosil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438775" y="119062"/>
            <a:ext cx="2409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</a:rPr>
              <a:t>KEBIJAKAN ENERGI SEKTORAL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005485" y="381000"/>
            <a:ext cx="2452715" cy="2462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FFFFFF"/>
                </a:solidFill>
              </a:rPr>
              <a:t>Kebijakan</a:t>
            </a:r>
            <a:r>
              <a:rPr lang="id-ID" sz="1000" dirty="0" smtClean="0">
                <a:solidFill>
                  <a:srgbClr val="FFFFFF"/>
                </a:solidFill>
              </a:rPr>
              <a:t> Energi Sektor </a:t>
            </a:r>
            <a:r>
              <a:rPr lang="en-US" sz="1000" dirty="0" err="1" smtClean="0">
                <a:solidFill>
                  <a:srgbClr val="FFFFFF"/>
                </a:solidFill>
              </a:rPr>
              <a:t>Rumah</a:t>
            </a:r>
            <a:r>
              <a:rPr lang="en-US" sz="1000" dirty="0" smtClean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Tangga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019800" y="685800"/>
            <a:ext cx="2440015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Sektor </a:t>
            </a:r>
            <a:r>
              <a:rPr lang="en-US" sz="1000" dirty="0" err="1" smtClean="0">
                <a:solidFill>
                  <a:srgbClr val="FFFFFF"/>
                </a:solidFill>
              </a:rPr>
              <a:t>Bangunan</a:t>
            </a:r>
            <a:r>
              <a:rPr lang="en-US" sz="1000" dirty="0" smtClean="0">
                <a:solidFill>
                  <a:srgbClr val="FFFFFF"/>
                </a:solidFill>
              </a:rPr>
              <a:t> </a:t>
            </a:r>
            <a:r>
              <a:rPr lang="en-US" sz="1000" dirty="0" err="1" smtClean="0">
                <a:solidFill>
                  <a:srgbClr val="FFFFFF"/>
                </a:solidFill>
              </a:rPr>
              <a:t>Komersial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019800" y="1430179"/>
            <a:ext cx="2446365" cy="2462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Sektor </a:t>
            </a:r>
            <a:r>
              <a:rPr lang="en-US" sz="1000" dirty="0" err="1" smtClean="0">
                <a:solidFill>
                  <a:srgbClr val="FFFFFF"/>
                </a:solidFill>
              </a:rPr>
              <a:t>Transportasi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019800" y="1143000"/>
            <a:ext cx="2440015" cy="2462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Sektor </a:t>
            </a:r>
            <a:r>
              <a:rPr lang="en-US" sz="1000" dirty="0" err="1" smtClean="0">
                <a:solidFill>
                  <a:srgbClr val="FFFFFF"/>
                </a:solidFill>
              </a:rPr>
              <a:t>Industri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5410226" y="1795790"/>
            <a:ext cx="25907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</a:rPr>
              <a:t>KEBIJAKAN </a:t>
            </a:r>
            <a:r>
              <a:rPr lang="en-US" sz="1100" b="1" dirty="0" smtClean="0">
                <a:solidFill>
                  <a:srgbClr val="000000"/>
                </a:solidFill>
              </a:rPr>
              <a:t>ENERGI KLASTERAL*)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334000" y="3048000"/>
            <a:ext cx="9858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>
                <a:solidFill>
                  <a:srgbClr val="000000"/>
                </a:solidFill>
              </a:rPr>
              <a:t>Energi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Baru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048375" y="3316265"/>
            <a:ext cx="2452715" cy="24622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Energi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Klaster </a:t>
            </a:r>
            <a:r>
              <a:rPr lang="en-US" sz="1000" dirty="0" err="1" smtClean="0">
                <a:solidFill>
                  <a:srgbClr val="FFFFFF"/>
                </a:solidFill>
              </a:rPr>
              <a:t>Nuklir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043613" y="5000611"/>
            <a:ext cx="2457477" cy="246221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Klaster </a:t>
            </a:r>
            <a:r>
              <a:rPr lang="en-US" sz="1000" dirty="0" err="1" smtClean="0">
                <a:solidFill>
                  <a:srgbClr val="FFFFFF"/>
                </a:solidFill>
              </a:rPr>
              <a:t>Panas</a:t>
            </a:r>
            <a:r>
              <a:rPr lang="en-US" sz="1000" dirty="0" smtClean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Bumi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334000" y="4724400"/>
            <a:ext cx="14319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>
                <a:solidFill>
                  <a:srgbClr val="000000"/>
                </a:solidFill>
              </a:rPr>
              <a:t>Energi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Terbarukan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048375" y="3602017"/>
            <a:ext cx="2452715" cy="24606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Klaster </a:t>
            </a:r>
            <a:r>
              <a:rPr lang="en-US" sz="1000" dirty="0" smtClean="0">
                <a:solidFill>
                  <a:srgbClr val="FFFFFF"/>
                </a:solidFill>
              </a:rPr>
              <a:t>CBM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6061075" y="3916349"/>
            <a:ext cx="2440015" cy="24622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Klaster </a:t>
            </a:r>
            <a:r>
              <a:rPr lang="en-US" sz="1000" i="1" dirty="0" smtClean="0">
                <a:solidFill>
                  <a:srgbClr val="FFFFFF"/>
                </a:solidFill>
              </a:rPr>
              <a:t>Gasified </a:t>
            </a:r>
            <a:r>
              <a:rPr lang="en-US" sz="1000" i="1" dirty="0">
                <a:solidFill>
                  <a:srgbClr val="FFFFFF"/>
                </a:solidFill>
              </a:rPr>
              <a:t>Coal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6048375" y="4205270"/>
            <a:ext cx="2452715" cy="24622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Klaster </a:t>
            </a:r>
            <a:r>
              <a:rPr lang="en-US" sz="1000" i="1" dirty="0" err="1" smtClean="0">
                <a:solidFill>
                  <a:srgbClr val="FFFFFF"/>
                </a:solidFill>
              </a:rPr>
              <a:t>Liquified</a:t>
            </a:r>
            <a:r>
              <a:rPr lang="en-US" sz="1000" i="1" dirty="0" smtClean="0">
                <a:solidFill>
                  <a:srgbClr val="FFFFFF"/>
                </a:solidFill>
              </a:rPr>
              <a:t> </a:t>
            </a:r>
            <a:r>
              <a:rPr lang="en-US" sz="1000" i="1" dirty="0">
                <a:solidFill>
                  <a:srgbClr val="FFFFFF"/>
                </a:solidFill>
              </a:rPr>
              <a:t>Coal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6048375" y="4483086"/>
            <a:ext cx="2452715" cy="24622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Energi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Klaster </a:t>
            </a:r>
            <a:r>
              <a:rPr lang="en-US" sz="1000" dirty="0" err="1" smtClean="0">
                <a:solidFill>
                  <a:srgbClr val="FFFFFF"/>
                </a:solidFill>
              </a:rPr>
              <a:t>Hidrogen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6048375" y="5281599"/>
            <a:ext cx="2452715" cy="246221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Klaster </a:t>
            </a:r>
            <a:r>
              <a:rPr lang="en-US" sz="1000" dirty="0" err="1" smtClean="0">
                <a:solidFill>
                  <a:srgbClr val="FFFFFF"/>
                </a:solidFill>
              </a:rPr>
              <a:t>Hidro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6056313" y="5567349"/>
            <a:ext cx="2444777" cy="246221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Klaster </a:t>
            </a:r>
            <a:r>
              <a:rPr lang="en-US" sz="1000" dirty="0" err="1" smtClean="0">
                <a:solidFill>
                  <a:srgbClr val="FFFFFF"/>
                </a:solidFill>
              </a:rPr>
              <a:t>Bioenergi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6043613" y="5856275"/>
            <a:ext cx="2457477" cy="246221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Klaster </a:t>
            </a:r>
            <a:r>
              <a:rPr lang="en-US" sz="1000" dirty="0" err="1" smtClean="0">
                <a:solidFill>
                  <a:srgbClr val="FFFFFF"/>
                </a:solidFill>
              </a:rPr>
              <a:t>Energi</a:t>
            </a:r>
            <a:r>
              <a:rPr lang="en-US" sz="1000" dirty="0" smtClean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Surya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6043613" y="6148374"/>
            <a:ext cx="2457477" cy="246221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Energi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Klaster </a:t>
            </a:r>
            <a:r>
              <a:rPr lang="en-US" sz="1000" dirty="0" err="1" smtClean="0">
                <a:solidFill>
                  <a:srgbClr val="FFFFFF"/>
                </a:solidFill>
              </a:rPr>
              <a:t>Energi</a:t>
            </a:r>
            <a:r>
              <a:rPr lang="en-US" sz="1000" smtClean="0">
                <a:solidFill>
                  <a:srgbClr val="FFFFFF"/>
                </a:solidFill>
              </a:rPr>
              <a:t> Angin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6060758" y="6457936"/>
            <a:ext cx="2440332" cy="247664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Energi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Klaster </a:t>
            </a:r>
            <a:r>
              <a:rPr lang="en-US" sz="1000" dirty="0" err="1" smtClean="0">
                <a:solidFill>
                  <a:srgbClr val="FFFFFF"/>
                </a:solidFill>
              </a:rPr>
              <a:t>Samudera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6019800" y="2209800"/>
            <a:ext cx="2481290" cy="246221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rgbClr val="FFFFFF"/>
                </a:solidFill>
              </a:rPr>
              <a:t>Kebijakan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Energi Klaster M</a:t>
            </a:r>
            <a:r>
              <a:rPr lang="en-US" sz="1000" dirty="0" err="1" smtClean="0">
                <a:solidFill>
                  <a:srgbClr val="FFFFFF"/>
                </a:solidFill>
              </a:rPr>
              <a:t>inyak</a:t>
            </a:r>
            <a:r>
              <a:rPr lang="en-US" sz="1000" dirty="0" smtClean="0">
                <a:solidFill>
                  <a:srgbClr val="FFFFFF"/>
                </a:solidFill>
              </a:rPr>
              <a:t> </a:t>
            </a:r>
            <a:r>
              <a:rPr lang="en-US" sz="1000" dirty="0" err="1">
                <a:solidFill>
                  <a:srgbClr val="FFFFFF"/>
                </a:solidFill>
              </a:rPr>
              <a:t>Bumi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6019800" y="2514600"/>
            <a:ext cx="2481290" cy="246221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rgbClr val="000000"/>
                </a:solidFill>
              </a:rPr>
              <a:t>Kebijakan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id-ID" sz="1000" dirty="0" smtClean="0">
                <a:solidFill>
                  <a:srgbClr val="000000"/>
                </a:solidFill>
              </a:rPr>
              <a:t>Energi Klaster </a:t>
            </a:r>
            <a:r>
              <a:rPr lang="en-US" sz="1000" dirty="0" smtClean="0">
                <a:solidFill>
                  <a:srgbClr val="000000"/>
                </a:solidFill>
              </a:rPr>
              <a:t>Gas </a:t>
            </a:r>
            <a:r>
              <a:rPr lang="en-US" sz="1000" dirty="0" err="1">
                <a:solidFill>
                  <a:srgbClr val="000000"/>
                </a:solidFill>
              </a:rPr>
              <a:t>Bumi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6019800" y="2801938"/>
            <a:ext cx="2481290" cy="246221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FFFFFF"/>
                </a:solidFill>
              </a:rPr>
              <a:t>Kebijakan</a:t>
            </a:r>
            <a:r>
              <a:rPr lang="id-ID" sz="1000" dirty="0" smtClean="0">
                <a:solidFill>
                  <a:srgbClr val="FFFFFF"/>
                </a:solidFill>
              </a:rPr>
              <a:t> Energi</a:t>
            </a:r>
            <a:r>
              <a:rPr lang="en-US" sz="1000" dirty="0" smtClean="0">
                <a:solidFill>
                  <a:srgbClr val="FFFFFF"/>
                </a:solidFill>
              </a:rPr>
              <a:t> </a:t>
            </a:r>
            <a:r>
              <a:rPr lang="id-ID" sz="1000" dirty="0" smtClean="0">
                <a:solidFill>
                  <a:srgbClr val="FFFFFF"/>
                </a:solidFill>
              </a:rPr>
              <a:t>Klaster </a:t>
            </a:r>
            <a:r>
              <a:rPr lang="en-US" sz="1000" dirty="0" smtClean="0">
                <a:solidFill>
                  <a:srgbClr val="FFFFFF"/>
                </a:solidFill>
              </a:rPr>
              <a:t>Batubara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29" name="Shape 56"/>
          <p:cNvCxnSpPr>
            <a:cxnSpLocks noChangeShapeType="1"/>
            <a:endCxn id="18" idx="1"/>
          </p:cNvCxnSpPr>
          <p:nvPr/>
        </p:nvCxnSpPr>
        <p:spPr bwMode="auto">
          <a:xfrm flipV="1">
            <a:off x="4419600" y="4039460"/>
            <a:ext cx="1641475" cy="1370740"/>
          </a:xfrm>
          <a:prstGeom prst="bentConnector3">
            <a:avLst>
              <a:gd name="adj1" fmla="val 7292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Elbow Connector 54"/>
          <p:cNvCxnSpPr>
            <a:cxnSpLocks noChangeShapeType="1"/>
            <a:stCxn id="26" idx="1"/>
            <a:endCxn id="28" idx="1"/>
          </p:cNvCxnSpPr>
          <p:nvPr/>
        </p:nvCxnSpPr>
        <p:spPr bwMode="auto">
          <a:xfrm rot="10800000" flipV="1">
            <a:off x="6019800" y="2332911"/>
            <a:ext cx="1588" cy="592138"/>
          </a:xfrm>
          <a:prstGeom prst="bentConnector3">
            <a:avLst>
              <a:gd name="adj1" fmla="val 18234263"/>
            </a:avLst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152400" y="1985954"/>
            <a:ext cx="1371600" cy="1519246"/>
          </a:xfrm>
          <a:prstGeom prst="rect">
            <a:avLst/>
          </a:prstGeom>
          <a:solidFill>
            <a:srgbClr val="CC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 err="1" smtClean="0">
                <a:solidFill>
                  <a:srgbClr val="FFFFFF"/>
                </a:solidFill>
                <a:ea typeface="MS PGothic" pitchFamily="34" charset="-128"/>
              </a:rPr>
              <a:t>Visi</a:t>
            </a:r>
            <a:r>
              <a:rPr kumimoji="1" lang="en-US" dirty="0" smtClean="0">
                <a:solidFill>
                  <a:srgbClr val="FFFFFF"/>
                </a:solidFill>
                <a:ea typeface="MS PGothic" pitchFamily="34" charset="-128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id-ID" dirty="0" smtClean="0">
                <a:solidFill>
                  <a:srgbClr val="FFFFFF"/>
                </a:solidFill>
                <a:ea typeface="MS PGothic" pitchFamily="34" charset="-128"/>
              </a:rPr>
              <a:t>Energi Baru Terbarukan</a:t>
            </a:r>
            <a:r>
              <a:rPr kumimoji="1" lang="en-US" dirty="0" smtClean="0">
                <a:solidFill>
                  <a:srgbClr val="FFFFFF"/>
                </a:solidFill>
                <a:ea typeface="MS PGothic" pitchFamily="34" charset="-128"/>
              </a:rPr>
              <a:t> 25/25</a:t>
            </a:r>
            <a:endParaRPr kumimoji="1"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32" name="Shape 44"/>
          <p:cNvCxnSpPr>
            <a:cxnSpLocks noChangeShapeType="1"/>
          </p:cNvCxnSpPr>
          <p:nvPr/>
        </p:nvCxnSpPr>
        <p:spPr bwMode="auto">
          <a:xfrm rot="5400000" flipH="1" flipV="1">
            <a:off x="924327" y="1742674"/>
            <a:ext cx="2113746" cy="304800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hape 46"/>
          <p:cNvCxnSpPr>
            <a:cxnSpLocks noChangeShapeType="1"/>
          </p:cNvCxnSpPr>
          <p:nvPr/>
        </p:nvCxnSpPr>
        <p:spPr bwMode="auto">
          <a:xfrm rot="16200000" flipH="1">
            <a:off x="588005" y="3884459"/>
            <a:ext cx="2786390" cy="304800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TextBox 51"/>
          <p:cNvSpPr txBox="1">
            <a:spLocks noChangeArrowheads="1"/>
          </p:cNvSpPr>
          <p:nvPr/>
        </p:nvSpPr>
        <p:spPr bwMode="auto">
          <a:xfrm>
            <a:off x="76200" y="6248400"/>
            <a:ext cx="37561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</a:rPr>
              <a:t>*) </a:t>
            </a:r>
            <a:r>
              <a:rPr lang="en-US" sz="1200" i="1" dirty="0" err="1" smtClean="0">
                <a:solidFill>
                  <a:srgbClr val="000000"/>
                </a:solidFill>
              </a:rPr>
              <a:t>Klaster</a:t>
            </a:r>
            <a:r>
              <a:rPr lang="en-US" sz="1200" i="1" dirty="0" smtClean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sesuai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</a:rPr>
              <a:t>dengan</a:t>
            </a:r>
            <a:r>
              <a:rPr lang="en-US" sz="1200" i="1" dirty="0" smtClean="0">
                <a:solidFill>
                  <a:srgbClr val="000000"/>
                </a:solidFill>
              </a:rPr>
              <a:t> </a:t>
            </a:r>
            <a:r>
              <a:rPr lang="en-US" sz="1200" i="1" dirty="0">
                <a:solidFill>
                  <a:srgbClr val="000000"/>
                </a:solidFill>
              </a:rPr>
              <a:t>UU 30/2007 </a:t>
            </a:r>
            <a:r>
              <a:rPr lang="en-US" sz="1200" i="1" dirty="0" err="1" smtClean="0">
                <a:solidFill>
                  <a:srgbClr val="000000"/>
                </a:solidFill>
              </a:rPr>
              <a:t>tentang</a:t>
            </a:r>
            <a:r>
              <a:rPr lang="en-US" sz="1200" i="1" dirty="0" smtClean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Energi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5334000" y="1948190"/>
            <a:ext cx="17524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>
                <a:solidFill>
                  <a:srgbClr val="000000"/>
                </a:solidFill>
              </a:rPr>
              <a:t>Energi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id-ID" sz="1100" b="1" dirty="0" smtClean="0">
                <a:solidFill>
                  <a:srgbClr val="000000"/>
                </a:solidFill>
              </a:rPr>
              <a:t> Tak </a:t>
            </a:r>
            <a:r>
              <a:rPr lang="en-US" sz="1100" b="1" dirty="0" err="1" smtClean="0">
                <a:solidFill>
                  <a:srgbClr val="000000"/>
                </a:solidFill>
              </a:rPr>
              <a:t>Terbarukan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rot="5400000">
            <a:off x="5139917" y="3995329"/>
            <a:ext cx="1151754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5715000" y="3421040"/>
            <a:ext cx="357198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 rot="5400000">
            <a:off x="7975483" y="811335"/>
            <a:ext cx="15018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1400" dirty="0" smtClean="0">
                <a:solidFill>
                  <a:srgbClr val="000000"/>
                </a:solidFill>
              </a:rPr>
              <a:t>Sisi kebutuhan</a:t>
            </a:r>
            <a:endParaRPr lang="id-ID" sz="1400" i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5400000">
            <a:off x="7975483" y="4276802"/>
            <a:ext cx="15018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1400" dirty="0" smtClean="0">
                <a:solidFill>
                  <a:srgbClr val="000000"/>
                </a:solidFill>
              </a:rPr>
              <a:t>Sisi Penyediaan</a:t>
            </a:r>
            <a:endParaRPr lang="id-ID" sz="1400" i="1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524000" y="2667000"/>
            <a:ext cx="304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886200" y="838200"/>
            <a:ext cx="2133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886200" y="2667000"/>
            <a:ext cx="2133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886200" y="5410200"/>
            <a:ext cx="609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828800" y="2667000"/>
            <a:ext cx="304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5715000" y="3725840"/>
            <a:ext cx="357198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5715000" y="4335440"/>
            <a:ext cx="357198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5715000" y="4572000"/>
            <a:ext cx="357198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5715000" y="5097440"/>
            <a:ext cx="357198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5715000" y="5402240"/>
            <a:ext cx="357198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5715000" y="5707040"/>
            <a:ext cx="357198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5715000" y="6248400"/>
            <a:ext cx="357198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715000" y="6553200"/>
            <a:ext cx="357198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4987517" y="5824129"/>
            <a:ext cx="1456554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hape 56"/>
          <p:cNvCxnSpPr>
            <a:cxnSpLocks noChangeShapeType="1"/>
            <a:endCxn id="23" idx="1"/>
          </p:cNvCxnSpPr>
          <p:nvPr/>
        </p:nvCxnSpPr>
        <p:spPr bwMode="auto">
          <a:xfrm>
            <a:off x="4038600" y="5410200"/>
            <a:ext cx="2005013" cy="569186"/>
          </a:xfrm>
          <a:prstGeom prst="bentConnector3">
            <a:avLst>
              <a:gd name="adj1" fmla="val 24917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5715000" y="1287440"/>
            <a:ext cx="304800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715000" y="1524000"/>
            <a:ext cx="304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5215323" y="1033077"/>
            <a:ext cx="99935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76200" y="65355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0000"/>
                </a:solidFill>
                <a:latin typeface="Arial Narrow" pitchFamily="34" charset="0"/>
              </a:rPr>
              <a:t>Update </a:t>
            </a:r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</a:rPr>
              <a:t> 11-11-2010</a:t>
            </a:r>
            <a:endParaRPr lang="en-US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5715000" y="525440"/>
            <a:ext cx="304800" cy="7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Action Button: Home 59">
            <a:hlinkClick r:id="rId2" action="ppaction://hlinksldjump" highlightClick="1"/>
          </p:cNvPr>
          <p:cNvSpPr/>
          <p:nvPr/>
        </p:nvSpPr>
        <p:spPr bwMode="auto">
          <a:xfrm>
            <a:off x="4427984" y="6381328"/>
            <a:ext cx="274320" cy="274320"/>
          </a:xfrm>
          <a:prstGeom prst="actionButtonHome">
            <a:avLst/>
          </a:prstGeom>
          <a:solidFill>
            <a:srgbClr val="66FF33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042" y="3429000"/>
            <a:ext cx="6286544" cy="857256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18288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8975" indent="-571500">
              <a:spcBef>
                <a:spcPts val="600"/>
              </a:spcBef>
              <a:buSzPct val="90000"/>
              <a:buFont typeface="Arial" charset="0"/>
              <a:buAutoNum type="romanUcPeriod"/>
            </a:pP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Pendahuluan</a:t>
            </a:r>
            <a:endParaRPr lang="en-US" sz="2800" b="1" dirty="0">
              <a:solidFill>
                <a:srgbClr val="0D5A50"/>
              </a:solidFill>
              <a:latin typeface="Arial Narrow" pitchFamily="34" charset="0"/>
            </a:endParaRPr>
          </a:p>
          <a:p>
            <a:pPr marL="688975" indent="-571500">
              <a:spcBef>
                <a:spcPts val="600"/>
              </a:spcBef>
              <a:buSzPct val="90000"/>
              <a:buFont typeface="Arial" charset="0"/>
              <a:buAutoNum type="romanUcPeriod"/>
            </a:pP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Paradigma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Pengelolaan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Nasional</a:t>
            </a:r>
            <a:endParaRPr lang="en-US" sz="2800" b="1" dirty="0">
              <a:solidFill>
                <a:srgbClr val="0D5A50"/>
              </a:solidFill>
              <a:latin typeface="Arial Narrow" pitchFamily="34" charset="0"/>
            </a:endParaRPr>
          </a:p>
          <a:p>
            <a:pPr marL="688975" indent="-571500">
              <a:spcBef>
                <a:spcPts val="600"/>
              </a:spcBef>
              <a:buSzPct val="90000"/>
              <a:buFont typeface="Arial" charset="0"/>
              <a:buAutoNum type="romanUcPeriod"/>
            </a:pP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Arah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Kebijakan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Nasional</a:t>
            </a:r>
            <a:endParaRPr lang="en-US" sz="2800" b="1" dirty="0">
              <a:solidFill>
                <a:srgbClr val="0D5A50"/>
              </a:solidFill>
              <a:latin typeface="Arial Narrow" pitchFamily="34" charset="0"/>
            </a:endParaRPr>
          </a:p>
          <a:p>
            <a:pPr marL="688975" indent="-571500">
              <a:spcBef>
                <a:spcPts val="600"/>
              </a:spcBef>
              <a:buSzPct val="90000"/>
              <a:buFont typeface="Arial" charset="0"/>
              <a:buAutoNum type="romanUcPeriod"/>
            </a:pP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Strategi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Pengembangan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Baru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Terbarukan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dan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0D5A50"/>
                </a:solidFill>
                <a:latin typeface="Arial Narrow" pitchFamily="34" charset="0"/>
              </a:rPr>
              <a:t>Konservasi</a:t>
            </a:r>
            <a:r>
              <a:rPr lang="en-US" sz="2800" b="1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Energi</a:t>
            </a:r>
            <a:endParaRPr lang="en-US" sz="2800" b="1" dirty="0">
              <a:solidFill>
                <a:srgbClr val="0D5A50"/>
              </a:solidFill>
              <a:latin typeface="Arial Narrow" pitchFamily="34" charset="0"/>
            </a:endParaRPr>
          </a:p>
          <a:p>
            <a:pPr marL="688975" indent="-571500">
              <a:spcBef>
                <a:spcPts val="600"/>
              </a:spcBef>
              <a:buSzPct val="90000"/>
              <a:buFont typeface="Arial" charset="0"/>
              <a:buAutoNum type="romanUcPeriod"/>
            </a:pPr>
            <a:endParaRPr lang="en-US" sz="2800" b="1" dirty="0">
              <a:solidFill>
                <a:srgbClr val="0D5A50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889000"/>
            <a:ext cx="5867400" cy="7112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cap="small">
                <a:solidFill>
                  <a:srgbClr val="1AB39F">
                    <a:lumMod val="50000"/>
                  </a:srgbClr>
                </a:solidFill>
                <a:latin typeface="Arial Narrow" pitchFamily="34" charset="0"/>
                <a:ea typeface="+mj-ea"/>
                <a:cs typeface="+mj-cs"/>
              </a:rPr>
              <a:t>Daftar Isi</a:t>
            </a:r>
            <a:endParaRPr lang="en-US" sz="4400" b="1" cap="small" dirty="0">
              <a:solidFill>
                <a:srgbClr val="1AB39F">
                  <a:lumMod val="50000"/>
                </a:srgbClr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3300"/>
                </a:solidFill>
                <a:latin typeface="+mj-lt"/>
              </a:rPr>
              <a:t>STRATEGI PENGEMBANGAN EBTKE</a:t>
            </a:r>
            <a:endParaRPr lang="en-US" sz="2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003300"/>
                </a:solidFill>
              </a:rPr>
              <a:t>STRATEGI DI SISI PENYEDIAAN ENERGI :</a:t>
            </a:r>
          </a:p>
          <a:p>
            <a:r>
              <a:rPr lang="en-US" sz="1800" dirty="0" err="1" smtClean="0"/>
              <a:t>menerapkan</a:t>
            </a:r>
            <a:r>
              <a:rPr lang="en-US" sz="1800" dirty="0" smtClean="0"/>
              <a:t> </a:t>
            </a:r>
            <a:r>
              <a:rPr lang="en-US" sz="1800" dirty="0" err="1" smtClean="0"/>
              <a:t>mandatori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Penyediaan</a:t>
            </a:r>
            <a:r>
              <a:rPr lang="en-US" sz="1800" dirty="0" smtClean="0"/>
              <a:t> EBT</a:t>
            </a:r>
          </a:p>
          <a:p>
            <a:r>
              <a:rPr lang="en-US" sz="1800" dirty="0" err="1" smtClean="0"/>
              <a:t>meningkatkan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EBT</a:t>
            </a:r>
          </a:p>
          <a:p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bakar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bersih</a:t>
            </a:r>
            <a:r>
              <a:rPr lang="en-US" sz="1800" dirty="0" smtClean="0"/>
              <a:t> (</a:t>
            </a:r>
            <a:r>
              <a:rPr lang="en-US" sz="1800" i="1" dirty="0" smtClean="0"/>
              <a:t>fuel switching</a:t>
            </a:r>
            <a:r>
              <a:rPr lang="en-US" sz="1800" dirty="0" smtClean="0"/>
              <a:t>)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penyediaan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endParaRPr lang="en-US" sz="18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3300"/>
                </a:solidFill>
              </a:rPr>
              <a:t>STRATEGI DI SISI PEMANFAATAN ENERGI :</a:t>
            </a:r>
          </a:p>
          <a:p>
            <a:r>
              <a:rPr lang="en-US" sz="1800" dirty="0" err="1" smtClean="0"/>
              <a:t>Menerapkan</a:t>
            </a:r>
            <a:r>
              <a:rPr lang="en-US" sz="1800" dirty="0" smtClean="0"/>
              <a:t> </a:t>
            </a:r>
            <a:r>
              <a:rPr lang="en-US" sz="1800" dirty="0" err="1" smtClean="0"/>
              <a:t>komitmen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efisiensi</a:t>
            </a:r>
            <a:r>
              <a:rPr lang="en-US" sz="1800" dirty="0" smtClean="0"/>
              <a:t> </a:t>
            </a:r>
            <a:r>
              <a:rPr lang="en-US" sz="1800" dirty="0" err="1" smtClean="0"/>
              <a:t>pemanfaatan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endParaRPr lang="en-US" sz="1800" dirty="0" smtClean="0"/>
          </a:p>
          <a:p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bakar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bersih</a:t>
            </a:r>
            <a:r>
              <a:rPr lang="en-US" sz="1800" dirty="0" smtClean="0"/>
              <a:t> (</a:t>
            </a:r>
            <a:r>
              <a:rPr lang="en-US" sz="1800" i="1" dirty="0" smtClean="0"/>
              <a:t>fuel switching</a:t>
            </a:r>
            <a:r>
              <a:rPr lang="en-US" sz="1800" dirty="0" smtClean="0"/>
              <a:t>)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pemanfaatan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endParaRPr lang="en-US" sz="1800" dirty="0" smtClean="0"/>
          </a:p>
          <a:p>
            <a:r>
              <a:rPr lang="en-US" sz="1800" dirty="0" err="1" smtClean="0"/>
              <a:t>Menerapkan</a:t>
            </a:r>
            <a:r>
              <a:rPr lang="en-US" sz="1800" dirty="0" smtClean="0"/>
              <a:t> </a:t>
            </a:r>
            <a:r>
              <a:rPr lang="en-US" sz="1800" dirty="0" err="1" smtClean="0"/>
              <a:t>prinsip-prinsip</a:t>
            </a:r>
            <a:r>
              <a:rPr lang="en-US" sz="1800" dirty="0" smtClean="0"/>
              <a:t> </a:t>
            </a:r>
            <a:r>
              <a:rPr lang="en-US" sz="1800" dirty="0" err="1" smtClean="0"/>
              <a:t>hemat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endParaRPr lang="en-US" sz="1800" dirty="0" smtClean="0"/>
          </a:p>
          <a:p>
            <a:r>
              <a:rPr lang="en-US" sz="1800" dirty="0" err="1" smtClean="0"/>
              <a:t>memanfaatkan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r>
              <a:rPr lang="en-US" sz="1800" dirty="0" smtClean="0"/>
              <a:t> </a:t>
            </a:r>
            <a:r>
              <a:rPr lang="en-US" sz="1800" dirty="0" err="1" smtClean="0"/>
              <a:t>bersih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effisien</a:t>
            </a:r>
            <a:endParaRPr lang="en-US" sz="1800" dirty="0" smtClean="0"/>
          </a:p>
          <a:p>
            <a:r>
              <a:rPr lang="en-US" sz="1800" dirty="0" err="1" smtClean="0"/>
              <a:t>Membudayakan</a:t>
            </a:r>
            <a:r>
              <a:rPr lang="en-US" sz="1800" dirty="0" smtClean="0"/>
              <a:t> </a:t>
            </a:r>
            <a:r>
              <a:rPr lang="en-US" sz="1800" dirty="0" err="1" smtClean="0"/>
              <a:t>sikap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hemat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00200" y="889000"/>
            <a:ext cx="5867400" cy="711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small" dirty="0" err="1">
                <a:solidFill>
                  <a:srgbClr val="0D5A50"/>
                </a:solidFill>
                <a:latin typeface="Arial Narrow" pitchFamily="34" charset="0"/>
                <a:ea typeface="+mj-ea"/>
                <a:cs typeface="+mj-cs"/>
              </a:rPr>
              <a:t>Daftar</a:t>
            </a:r>
            <a:r>
              <a:rPr lang="en-US" sz="4800" b="1" cap="small" dirty="0">
                <a:solidFill>
                  <a:srgbClr val="0D5A5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4800" b="1" cap="small" dirty="0" err="1">
                <a:solidFill>
                  <a:srgbClr val="0D5A50"/>
                </a:solidFill>
                <a:latin typeface="Arial Narrow" pitchFamily="34" charset="0"/>
                <a:ea typeface="+mj-ea"/>
                <a:cs typeface="+mj-cs"/>
              </a:rPr>
              <a:t>Isi</a:t>
            </a:r>
            <a:endParaRPr lang="en-US" sz="4800" b="1" cap="small" dirty="0">
              <a:solidFill>
                <a:srgbClr val="0D5A5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1828800"/>
            <a:ext cx="7086600" cy="2057400"/>
          </a:xfrm>
          <a:prstGeom prst="rect">
            <a:avLst/>
          </a:prstGeom>
        </p:spPr>
        <p:txBody>
          <a:bodyPr/>
          <a:lstStyle/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buFont typeface="+mj-lt"/>
              <a:buAutoNum type="romanUcPeriod"/>
              <a:defRPr/>
            </a:pP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Pendahuluan</a:t>
            </a:r>
            <a:endParaRPr lang="en-US" sz="2800" b="1" kern="0" dirty="0">
              <a:solidFill>
                <a:srgbClr val="0D5A50"/>
              </a:solidFill>
              <a:latin typeface="Arial Narrow" pitchFamily="34" charset="0"/>
            </a:endParaRPr>
          </a:p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buFont typeface="+mj-lt"/>
              <a:buAutoNum type="romanUcPeriod"/>
              <a:defRPr/>
            </a:pP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Paradigma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Pengelolaan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Nasional</a:t>
            </a:r>
            <a:endParaRPr lang="en-US" sz="2800" b="1" kern="0" dirty="0">
              <a:solidFill>
                <a:srgbClr val="0D5A50"/>
              </a:solidFill>
              <a:latin typeface="Arial Narrow" pitchFamily="34" charset="0"/>
            </a:endParaRPr>
          </a:p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buFont typeface="+mj-lt"/>
              <a:buAutoNum type="romanUcPeriod"/>
              <a:defRPr/>
            </a:pP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Arah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Kebijakan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endParaRPr lang="en-US" sz="2800" b="1" kern="0" dirty="0">
              <a:solidFill>
                <a:srgbClr val="0D5A50"/>
              </a:solidFill>
              <a:latin typeface="Arial Narrow" pitchFamily="34" charset="0"/>
            </a:endParaRPr>
          </a:p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buFont typeface="+mj-lt"/>
              <a:buAutoNum type="romanUcPeriod"/>
              <a:defRPr/>
            </a:pP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Strategi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Pengembangan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Baru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Terbarukan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dan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Konservasi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Energi</a:t>
            </a:r>
            <a:endParaRPr lang="en-US" sz="2800" b="1" dirty="0" smtClean="0">
              <a:solidFill>
                <a:srgbClr val="0D5A50"/>
              </a:solidFill>
              <a:latin typeface="Arial Narrow" pitchFamily="34" charset="0"/>
            </a:endParaRPr>
          </a:p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defRPr/>
            </a:pPr>
            <a:endParaRPr lang="en-US" sz="2800" b="1" kern="0" dirty="0">
              <a:solidFill>
                <a:srgbClr val="0D5A50"/>
              </a:solidFill>
              <a:latin typeface="Arial Narrow" pitchFamily="34" charset="0"/>
            </a:endParaRPr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 bwMode="auto">
          <a:xfrm>
            <a:off x="7812360" y="2008600"/>
            <a:ext cx="274320" cy="274320"/>
          </a:xfrm>
          <a:prstGeom prst="actionButtonForwardNext">
            <a:avLst/>
          </a:prstGeom>
          <a:solidFill>
            <a:srgbClr val="66FF33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 bwMode="auto">
          <a:xfrm>
            <a:off x="7812360" y="2516424"/>
            <a:ext cx="274320" cy="274320"/>
          </a:xfrm>
          <a:prstGeom prst="actionButtonForwardNext">
            <a:avLst/>
          </a:prstGeom>
          <a:solidFill>
            <a:srgbClr val="66FF33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 bwMode="auto">
          <a:xfrm>
            <a:off x="7812360" y="2996952"/>
            <a:ext cx="274320" cy="274320"/>
          </a:xfrm>
          <a:prstGeom prst="actionButtonForwardNext">
            <a:avLst/>
          </a:prstGeom>
          <a:solidFill>
            <a:srgbClr val="66FF33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" name="Action Button: Forward or Next 7">
            <a:hlinkClick r:id="rId5" action="ppaction://hlinksldjump" highlightClick="1"/>
          </p:cNvPr>
          <p:cNvSpPr/>
          <p:nvPr/>
        </p:nvSpPr>
        <p:spPr bwMode="auto">
          <a:xfrm>
            <a:off x="7812360" y="3487360"/>
            <a:ext cx="274320" cy="274320"/>
          </a:xfrm>
          <a:prstGeom prst="actionButtonForwardNext">
            <a:avLst/>
          </a:prstGeom>
          <a:solidFill>
            <a:srgbClr val="66FF33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1838"/>
          </a:xfrm>
        </p:spPr>
        <p:txBody>
          <a:bodyPr/>
          <a:lstStyle/>
          <a:p>
            <a:r>
              <a:rPr lang="en-US" sz="2800" dirty="0" smtClean="0">
                <a:solidFill>
                  <a:srgbClr val="003300"/>
                </a:solidFill>
                <a:latin typeface="+mj-lt"/>
              </a:rPr>
              <a:t>AGENDA PENGEMBANGAN EBTKE</a:t>
            </a:r>
            <a:endParaRPr lang="en-US" sz="2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3300"/>
                </a:solidFill>
              </a:rPr>
              <a:t>AGENDA UTAMA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Penyempurnaan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Harmonisasi</a:t>
            </a:r>
            <a:r>
              <a:rPr lang="en-US" sz="1800" dirty="0" smtClean="0"/>
              <a:t> </a:t>
            </a:r>
            <a:r>
              <a:rPr lang="en-US" sz="1800" dirty="0" err="1" smtClean="0"/>
              <a:t>Peraturan</a:t>
            </a:r>
            <a:r>
              <a:rPr lang="en-US" sz="1800" dirty="0" smtClean="0"/>
              <a:t> </a:t>
            </a:r>
            <a:r>
              <a:rPr lang="en-US" sz="1800" dirty="0" err="1" smtClean="0"/>
              <a:t>Perundang-undangan</a:t>
            </a:r>
            <a:r>
              <a:rPr lang="en-US" sz="1800" dirty="0" smtClean="0"/>
              <a:t> </a:t>
            </a:r>
            <a:r>
              <a:rPr lang="en-US" sz="1800" dirty="0" err="1" smtClean="0"/>
              <a:t>bidang</a:t>
            </a:r>
            <a:r>
              <a:rPr lang="en-US" sz="1800" dirty="0" smtClean="0"/>
              <a:t> EBTKE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Penyempurnaan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Induk</a:t>
            </a:r>
            <a:r>
              <a:rPr lang="en-US" sz="1800" dirty="0" smtClean="0"/>
              <a:t> </a:t>
            </a:r>
            <a:r>
              <a:rPr lang="en-US" sz="1800" dirty="0" err="1" smtClean="0"/>
              <a:t>Diversifikasi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Konservasi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Efisiensi</a:t>
            </a:r>
            <a:r>
              <a:rPr lang="en-US" sz="1800" dirty="0" smtClean="0"/>
              <a:t> </a:t>
            </a:r>
            <a:r>
              <a:rPr lang="en-US" sz="1800" dirty="0" err="1" smtClean="0"/>
              <a:t>Pemanfaatan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Panas</a:t>
            </a:r>
            <a:r>
              <a:rPr lang="en-US" sz="1800" dirty="0" smtClean="0"/>
              <a:t> </a:t>
            </a:r>
            <a:r>
              <a:rPr lang="en-US" sz="1800" dirty="0" err="1" smtClean="0"/>
              <a:t>Bumi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Bioenergi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Pengembangan</a:t>
            </a:r>
            <a:r>
              <a:rPr lang="en-US" sz="1800" dirty="0" smtClean="0"/>
              <a:t> Aneka </a:t>
            </a:r>
            <a:r>
              <a:rPr lang="en-US" sz="1800" dirty="0" err="1" smtClean="0"/>
              <a:t>Energi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Terbarukan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Penerapan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r>
              <a:rPr lang="en-US" sz="1800" dirty="0" smtClean="0"/>
              <a:t> </a:t>
            </a:r>
            <a:r>
              <a:rPr lang="en-US" sz="1800" dirty="0" err="1" smtClean="0"/>
              <a:t>Bersih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Kandungan</a:t>
            </a:r>
            <a:r>
              <a:rPr lang="en-US" sz="1800" dirty="0" smtClean="0"/>
              <a:t> </a:t>
            </a:r>
            <a:r>
              <a:rPr lang="en-US" sz="1800" dirty="0" err="1" smtClean="0"/>
              <a:t>Lokal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Penunjang</a:t>
            </a:r>
            <a:r>
              <a:rPr lang="en-US" sz="1800" dirty="0" smtClean="0"/>
              <a:t> EBTKE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Swadaya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Desa</a:t>
            </a:r>
            <a:r>
              <a:rPr lang="en-US" sz="1800" dirty="0" smtClean="0"/>
              <a:t> </a:t>
            </a:r>
            <a:r>
              <a:rPr lang="en-US" sz="1800" dirty="0" err="1" smtClean="0"/>
              <a:t>Mandiri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Swadaya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kota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i="1" dirty="0" smtClean="0"/>
              <a:t>low carbon city </a:t>
            </a:r>
            <a:r>
              <a:rPr lang="en-US" sz="1800" dirty="0" smtClean="0"/>
              <a:t>(</a:t>
            </a:r>
            <a:r>
              <a:rPr lang="en-US" sz="1800" dirty="0" err="1" smtClean="0"/>
              <a:t>mis</a:t>
            </a:r>
            <a:r>
              <a:rPr lang="en-US" sz="1800" dirty="0" smtClean="0"/>
              <a:t>.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</a:t>
            </a:r>
            <a:r>
              <a:rPr lang="en-US" sz="1800" i="1" dirty="0" smtClean="0"/>
              <a:t>solar cell </a:t>
            </a:r>
            <a:r>
              <a:rPr lang="en-US" sz="1800" dirty="0" err="1" smtClean="0"/>
              <a:t>dll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003300"/>
                </a:solidFill>
              </a:rPr>
              <a:t>AGENDA PENDUKUNG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kelitbangan</a:t>
            </a:r>
            <a:r>
              <a:rPr lang="en-US" sz="1800" dirty="0" smtClean="0"/>
              <a:t> EBTKE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kediklatan</a:t>
            </a:r>
            <a:r>
              <a:rPr lang="en-US" sz="1800" dirty="0" smtClean="0"/>
              <a:t> EBTKE</a:t>
            </a:r>
          </a:p>
          <a:p>
            <a:endParaRPr lang="en-US" sz="18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 bwMode="auto">
          <a:xfrm>
            <a:off x="8676456" y="202288"/>
            <a:ext cx="274320" cy="274320"/>
          </a:xfrm>
          <a:prstGeom prst="actionButtonHome">
            <a:avLst/>
          </a:prstGeom>
          <a:solidFill>
            <a:srgbClr val="66FF33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05836"/>
            <a:ext cx="6286543" cy="211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556795"/>
            <a:ext cx="9144000" cy="60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rgbClr val="003300"/>
                </a:solidFill>
                <a:latin typeface="Arial Narrow" pitchFamily="34" charset="0"/>
              </a:rPr>
              <a:t>DIREKTORAT JENDERAL ENERGI BARU TERBARUKAN DAN KONSERVASI ENERGI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rgbClr val="003300"/>
                </a:solidFill>
                <a:latin typeface="Arial Narrow" pitchFamily="34" charset="0"/>
              </a:rPr>
              <a:t>KEMENTERIAN ENERGI DAN SUMBER DAYA MINERAL REPUBLIK INDONESIA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9330" y="3148612"/>
            <a:ext cx="4953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 err="1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Terima</a:t>
            </a:r>
            <a:r>
              <a:rPr lang="en-US" sz="5400" b="1" kern="0" dirty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kern="0" dirty="0" err="1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Kasih</a:t>
            </a:r>
            <a:endParaRPr lang="en-US" sz="5400" b="1" kern="0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5949280"/>
            <a:ext cx="914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3300"/>
                </a:solidFill>
                <a:latin typeface="Arial"/>
              </a:rPr>
              <a:t>www.energiterbarukan.net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3300"/>
                </a:solidFill>
                <a:latin typeface="Arial"/>
              </a:rPr>
              <a:t>www.esdm.go.id</a:t>
            </a:r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0" y="4958680"/>
            <a:ext cx="9144000" cy="990600"/>
          </a:xfrm>
        </p:spPr>
        <p:txBody>
          <a:bodyPr/>
          <a:lstStyle/>
          <a:p>
            <a:r>
              <a:rPr lang="nb-NO" sz="1800" dirty="0" smtClean="0">
                <a:ea typeface="Calibri"/>
              </a:rPr>
              <a:t>Jalan Jenderal Gatot Subroto, Kav. 49 Jakarta 12950</a:t>
            </a:r>
          </a:p>
          <a:p>
            <a:r>
              <a:rPr lang="nb-NO" sz="1800" dirty="0" smtClean="0"/>
              <a:t>Telp/Faks : 021-5250575</a:t>
            </a:r>
            <a:endParaRPr lang="en-US" sz="180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4874096"/>
            <a:ext cx="830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81000" y="5733256"/>
            <a:ext cx="830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 GREEN Indonesia 4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43000"/>
            <a:ext cx="312420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4379620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b="1" dirty="0" err="1" smtClean="0">
                <a:solidFill>
                  <a:srgbClr val="008000"/>
                </a:solidFill>
                <a:latin typeface="Arial Rounded MT Bold" pitchFamily="34" charset="0"/>
              </a:rPr>
              <a:t>Energi</a:t>
            </a:r>
            <a:r>
              <a:rPr lang="en-US" sz="3200" b="1" dirty="0" smtClean="0">
                <a:solidFill>
                  <a:srgbClr val="008000"/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 Rounded MT Bold" pitchFamily="34" charset="0"/>
              </a:rPr>
              <a:t>Hijau</a:t>
            </a:r>
            <a:r>
              <a:rPr lang="en-US" sz="3200" b="1" dirty="0" smtClean="0">
                <a:solidFill>
                  <a:srgbClr val="008000"/>
                </a:solidFill>
                <a:latin typeface="Arial Rounded MT Bold" pitchFamily="34" charset="0"/>
              </a:rPr>
              <a:t> </a:t>
            </a:r>
          </a:p>
          <a:p>
            <a:pPr lvl="1" algn="ctr"/>
            <a:r>
              <a:rPr lang="en-US" sz="3200" b="1" dirty="0" err="1" smtClean="0">
                <a:solidFill>
                  <a:srgbClr val="008000"/>
                </a:solidFill>
                <a:latin typeface="Arial Rounded MT Bold" pitchFamily="34" charset="0"/>
              </a:rPr>
              <a:t>Energi</a:t>
            </a:r>
            <a:r>
              <a:rPr lang="en-US" sz="3200" b="1" dirty="0" smtClean="0">
                <a:solidFill>
                  <a:srgbClr val="008000"/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 Rounded MT Bold" pitchFamily="34" charset="0"/>
              </a:rPr>
              <a:t>Masa</a:t>
            </a:r>
            <a:r>
              <a:rPr lang="en-US" sz="3200" b="1" dirty="0" smtClean="0">
                <a:solidFill>
                  <a:srgbClr val="008000"/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 Rounded MT Bold" pitchFamily="34" charset="0"/>
              </a:rPr>
              <a:t>Depan</a:t>
            </a:r>
            <a:endParaRPr lang="en-US" sz="3200" b="1" dirty="0" smtClean="0">
              <a:solidFill>
                <a:srgbClr val="008000"/>
              </a:solidFill>
              <a:latin typeface="Arial Rounded MT Bold" pitchFamily="34" charset="0"/>
            </a:endParaRPr>
          </a:p>
          <a:p>
            <a:pPr lvl="1" algn="ctr"/>
            <a:r>
              <a:rPr lang="en-US" sz="3600" b="1" i="1" dirty="0" smtClean="0">
                <a:solidFill>
                  <a:srgbClr val="008000"/>
                </a:solidFill>
                <a:latin typeface="Arial Rounded MT Bold" pitchFamily="34" charset="0"/>
              </a:rPr>
              <a:t>Go Green</a:t>
            </a:r>
            <a:r>
              <a:rPr lang="en-US" sz="3600" b="1" dirty="0" smtClean="0">
                <a:solidFill>
                  <a:srgbClr val="008000"/>
                </a:solidFill>
                <a:latin typeface="Arial Rounded MT Bold" pitchFamily="34" charset="0"/>
              </a:rPr>
              <a:t> Indonesia !</a:t>
            </a:r>
            <a:endParaRPr lang="en-US" sz="3200" dirty="0">
              <a:solidFill>
                <a:srgbClr val="008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LAMPIRAN-LAMPIRAN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92696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Program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“REFF-Burn” Indonesia *)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(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Reducing Emissions from Fossil Fuel Burning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204864"/>
            <a:ext cx="8229600" cy="39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Mengintegrasikan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semua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upaya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dan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teknologi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untuk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mengurangi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emisi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dari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pembakaran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bahan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bakar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fosil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pada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:</a:t>
            </a:r>
            <a:b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</a:b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1. </a:t>
            </a:r>
            <a:r>
              <a:rPr lang="en-US" sz="3200" i="1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Pre Combustion 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(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Pencegahan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2. </a:t>
            </a:r>
            <a:r>
              <a:rPr lang="en-US" sz="3200" i="1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During Combustion 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(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Penangkalan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3. </a:t>
            </a:r>
            <a:r>
              <a:rPr lang="en-US" sz="3200" i="1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Post Combustion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 (</a:t>
            </a:r>
            <a:r>
              <a:rPr lang="en-US" sz="3200" kern="0" dirty="0" err="1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Penanggulangan</a:t>
            </a:r>
            <a:r>
              <a:rPr lang="en-US" sz="3200" kern="0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3200" kern="0" dirty="0" smtClean="0">
              <a:solidFill>
                <a:srgbClr val="003300"/>
              </a:solidFill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1560" y="5661248"/>
            <a:ext cx="5814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*)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Program REDD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Kehutanan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319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2800" i="1" smtClean="0"/>
              <a:t>CLEAN ENERGY </a:t>
            </a:r>
            <a:r>
              <a:rPr lang="id-ID" sz="2800" i="1" smtClean="0"/>
              <a:t>INITIATIVE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Program “REFF-Burn” Indonesia *)</a:t>
            </a:r>
            <a:br>
              <a:rPr lang="en-US" sz="2800" smtClean="0"/>
            </a:br>
            <a:r>
              <a:rPr lang="en-US" sz="2400" b="0" smtClean="0"/>
              <a:t>(</a:t>
            </a:r>
            <a:r>
              <a:rPr lang="en-US" sz="2400" b="0" i="1" smtClean="0"/>
              <a:t>Reducing Emissions from Fossil Fuel Burning</a:t>
            </a:r>
            <a:r>
              <a:rPr lang="en-US" sz="2400" b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572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r>
              <a:rPr lang="en-US" sz="2400" dirty="0" err="1" smtClean="0"/>
              <a:t>Mengintegrasikan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u</a:t>
            </a:r>
            <a:r>
              <a:rPr lang="id-ID" sz="2400" dirty="0" smtClean="0"/>
              <a:t>pay</a:t>
            </a:r>
            <a:r>
              <a:rPr lang="en-US" sz="2400" dirty="0" smtClean="0"/>
              <a:t>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emisi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pembakaran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bakar</a:t>
            </a:r>
            <a:r>
              <a:rPr lang="en-US" sz="2400" dirty="0" smtClean="0"/>
              <a:t> </a:t>
            </a:r>
            <a:r>
              <a:rPr lang="en-US" sz="2400" dirty="0" err="1" smtClean="0"/>
              <a:t>fosil</a:t>
            </a:r>
            <a:r>
              <a:rPr lang="en-US" sz="2400" dirty="0" smtClean="0"/>
              <a:t>, </a:t>
            </a:r>
            <a:r>
              <a:rPr lang="en-US" sz="2400" dirty="0" err="1" smtClean="0"/>
              <a:t>pada</a:t>
            </a:r>
            <a:r>
              <a:rPr lang="en-US" sz="2400" dirty="0" smtClean="0"/>
              <a:t>: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	1. </a:t>
            </a:r>
            <a:r>
              <a:rPr lang="en-US" sz="2400" i="1" dirty="0" smtClean="0"/>
              <a:t>Pre Fossil Combustion</a:t>
            </a:r>
            <a:r>
              <a:rPr lang="en-US" sz="2400" dirty="0" smtClean="0"/>
              <a:t> (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>)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	  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i="1" dirty="0" smtClean="0"/>
              <a:t>Efficient Technology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       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i="1" dirty="0" smtClean="0">
                <a:sym typeface="Wingdings" pitchFamily="2" charset="2"/>
              </a:rPr>
              <a:t>Renewable Energy</a:t>
            </a:r>
            <a:endParaRPr lang="en-US" sz="2400" i="1" dirty="0" smtClean="0"/>
          </a:p>
          <a:p>
            <a:pPr>
              <a:buFontTx/>
              <a:buNone/>
              <a:defRPr/>
            </a:pPr>
            <a:r>
              <a:rPr lang="en-US" sz="2400" dirty="0" smtClean="0"/>
              <a:t>	2. </a:t>
            </a:r>
            <a:r>
              <a:rPr lang="en-US" sz="2400" i="1" dirty="0" smtClean="0"/>
              <a:t>During Fossil Combustion</a:t>
            </a:r>
            <a:r>
              <a:rPr lang="en-US" sz="2400" dirty="0" smtClean="0"/>
              <a:t> (</a:t>
            </a:r>
            <a:r>
              <a:rPr lang="en-US" sz="2400" dirty="0" err="1" smtClean="0"/>
              <a:t>Penangkalan</a:t>
            </a:r>
            <a:r>
              <a:rPr lang="en-US" sz="2400" dirty="0" smtClean="0"/>
              <a:t>)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	  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i="1" dirty="0" smtClean="0"/>
              <a:t>Clean Fossil Technology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	3. </a:t>
            </a:r>
            <a:r>
              <a:rPr lang="en-US" sz="2400" i="1" dirty="0" smtClean="0"/>
              <a:t>Post Fossil  Combustion</a:t>
            </a:r>
            <a:r>
              <a:rPr lang="en-US" sz="2400" dirty="0" smtClean="0"/>
              <a:t> (Pen</a:t>
            </a:r>
            <a:r>
              <a:rPr lang="id-ID" sz="2400" dirty="0" smtClean="0"/>
              <a:t>anggulangan</a:t>
            </a:r>
            <a:r>
              <a:rPr lang="en-US" sz="2400" dirty="0" smtClean="0"/>
              <a:t>)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       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i="1" dirty="0" smtClean="0"/>
              <a:t>Carbon Capture and Storage</a:t>
            </a:r>
            <a:endParaRPr lang="en-US" sz="2400" i="1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28625" y="6345238"/>
            <a:ext cx="5189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*) Serupa dengan Program REDD di Sektor Kehutanan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715140" y="2428868"/>
            <a:ext cx="2214578" cy="3857652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011673"/>
            <a:ext cx="4714908" cy="2308324"/>
          </a:xfrm>
          <a:prstGeom prst="rect">
            <a:avLst/>
          </a:prstGeom>
          <a:solidFill>
            <a:srgbClr val="66FF66">
              <a:alpha val="40000"/>
            </a:srgb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GREEN ENERGY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608930"/>
            <a:ext cx="8229600" cy="731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LINGKUP PENANGANAN ENERGI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12" y="1344027"/>
            <a:ext cx="15716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Teknis</a:t>
            </a:r>
            <a:endParaRPr lang="en-US" sz="1600" dirty="0" smtClean="0"/>
          </a:p>
          <a:p>
            <a:r>
              <a:rPr lang="en-US" sz="1600" dirty="0" err="1" smtClean="0"/>
              <a:t>Sifat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2812" y="1344027"/>
            <a:ext cx="1571668" cy="5847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85720" y="3319865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Terbarukan</a:t>
            </a:r>
            <a:endParaRPr lang="en-US" sz="1600" b="1" dirty="0" smtClean="0"/>
          </a:p>
          <a:p>
            <a:r>
              <a:rPr lang="en-US" sz="1600" b="1" dirty="0" smtClean="0"/>
              <a:t>(Renewable)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06" y="510581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Tak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Terbarukan</a:t>
            </a:r>
            <a:endParaRPr lang="en-US" sz="1600" b="1" dirty="0" smtClean="0"/>
          </a:p>
          <a:p>
            <a:r>
              <a:rPr lang="en-US" sz="1600" b="1" dirty="0" smtClean="0"/>
              <a:t>(</a:t>
            </a:r>
            <a:r>
              <a:rPr lang="en-US" sz="1600" b="1" i="1" dirty="0" smtClean="0"/>
              <a:t>Non-Renewable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2396535"/>
            <a:ext cx="4357718" cy="861774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Non </a:t>
            </a:r>
            <a:r>
              <a:rPr lang="en-US" sz="1600" dirty="0" err="1" smtClean="0">
                <a:solidFill>
                  <a:schemeClr val="bg1"/>
                </a:solidFill>
              </a:rPr>
              <a:t>Fosil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3891369"/>
            <a:ext cx="4429156" cy="90794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New Energy </a:t>
            </a:r>
            <a:r>
              <a:rPr lang="en-US" sz="1600" dirty="0" smtClean="0">
                <a:solidFill>
                  <a:schemeClr val="bg1"/>
                </a:solidFill>
              </a:rPr>
              <a:t>Non </a:t>
            </a:r>
            <a:r>
              <a:rPr lang="en-US" sz="1600" dirty="0" err="1" smtClean="0">
                <a:solidFill>
                  <a:schemeClr val="bg1"/>
                </a:solidFill>
              </a:rPr>
              <a:t>Fosil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1" dirty="0" smtClean="0">
                <a:solidFill>
                  <a:schemeClr val="bg1"/>
                </a:solidFill>
              </a:rPr>
              <a:t>New Energy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Fosil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4286256"/>
            <a:ext cx="892971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00232" y="5325493"/>
            <a:ext cx="4429156" cy="923330"/>
          </a:xfrm>
          <a:prstGeom prst="rect">
            <a:avLst/>
          </a:prstGeom>
          <a:solidFill>
            <a:srgbClr val="66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Fosil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4301336"/>
            <a:ext cx="2286016" cy="2323713"/>
          </a:xfrm>
          <a:prstGeom prst="rect">
            <a:avLst/>
          </a:prstGeom>
          <a:solidFill>
            <a:srgbClr val="66FF66">
              <a:alpha val="40000"/>
            </a:srgb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Clean Fossil Technology</a:t>
            </a:r>
          </a:p>
          <a:p>
            <a:r>
              <a:rPr lang="en-US" sz="1400" dirty="0" smtClean="0"/>
              <a:t>	(CFT)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i="1" dirty="0" smtClean="0"/>
              <a:t>Clean Fossil Technology</a:t>
            </a:r>
          </a:p>
          <a:p>
            <a:r>
              <a:rPr lang="en-US" sz="1400" dirty="0" smtClean="0"/>
              <a:t>	(CFT)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2428868"/>
            <a:ext cx="1714512" cy="186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i="1" dirty="0" smtClean="0"/>
              <a:t>Pre-Combustion</a:t>
            </a:r>
          </a:p>
          <a:p>
            <a:pPr>
              <a:spcAft>
                <a:spcPts val="600"/>
              </a:spcAft>
            </a:pPr>
            <a:r>
              <a:rPr lang="en-US" sz="1400" i="1" dirty="0" smtClean="0"/>
              <a:t>(</a:t>
            </a:r>
            <a:r>
              <a:rPr lang="en-US" sz="1400" dirty="0" err="1" smtClean="0"/>
              <a:t>Pencegahan</a:t>
            </a:r>
            <a:r>
              <a:rPr lang="en-US" sz="1400" dirty="0" smtClean="0"/>
              <a:t>)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000892" y="4316750"/>
            <a:ext cx="1938351" cy="196977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600" dirty="0" smtClean="0"/>
          </a:p>
          <a:p>
            <a:r>
              <a:rPr lang="en-US" sz="1600" i="1" dirty="0" smtClean="0"/>
              <a:t>During Combustion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Penangkalan</a:t>
            </a:r>
            <a:r>
              <a:rPr lang="en-US" sz="1400" dirty="0" smtClean="0"/>
              <a:t>)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i="1" dirty="0" smtClean="0"/>
              <a:t>Post Combustion</a:t>
            </a:r>
          </a:p>
          <a:p>
            <a:r>
              <a:rPr lang="en-US" sz="1400" i="1" dirty="0" smtClean="0"/>
              <a:t>(</a:t>
            </a:r>
            <a:r>
              <a:rPr lang="en-US" sz="1400" dirty="0" err="1" smtClean="0"/>
              <a:t>Penanggulangan</a:t>
            </a:r>
            <a:r>
              <a:rPr lang="en-US" sz="1400" dirty="0" smtClean="0"/>
              <a:t>)</a:t>
            </a:r>
          </a:p>
          <a:p>
            <a:endParaRPr lang="en-US" sz="1400" dirty="0"/>
          </a:p>
        </p:txBody>
      </p:sp>
      <p:cxnSp>
        <p:nvCxnSpPr>
          <p:cNvPr id="18" name="Straight Connector 17"/>
          <p:cNvCxnSpPr>
            <a:endCxn id="17" idx="3"/>
          </p:cNvCxnSpPr>
          <p:nvPr/>
        </p:nvCxnSpPr>
        <p:spPr bwMode="auto">
          <a:xfrm flipV="1">
            <a:off x="6715140" y="5301635"/>
            <a:ext cx="2224103" cy="34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732240" y="1340768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Lingkup</a:t>
            </a:r>
            <a:r>
              <a:rPr lang="en-US" sz="1600" dirty="0" smtClean="0"/>
              <a:t> “</a:t>
            </a:r>
            <a:r>
              <a:rPr lang="en-US" sz="1600" b="1" dirty="0" smtClean="0"/>
              <a:t>REFF-Burn</a:t>
            </a:r>
            <a:r>
              <a:rPr lang="en-US" sz="1600" dirty="0" smtClean="0"/>
              <a:t>” (Reducing Emission from Fossil Fuel Burning)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2352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KLASTERISASI ENERGI BARU (G) DAN TERBARUKAN (T)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676400" y="1860435"/>
            <a:ext cx="381000" cy="3352800"/>
            <a:chOff x="1828800" y="2362200"/>
            <a:chExt cx="533400" cy="3048000"/>
          </a:xfrm>
          <a:solidFill>
            <a:srgbClr val="314C14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2733327">
            <a:off x="3313258" y="5448011"/>
            <a:ext cx="886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G4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Nuklir</a:t>
            </a: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209800" y="1860435"/>
            <a:ext cx="381000" cy="3352800"/>
            <a:chOff x="1828800" y="2362200"/>
            <a:chExt cx="533400" cy="3048000"/>
          </a:xfrm>
          <a:solidFill>
            <a:srgbClr val="517D21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2743200" y="1860435"/>
            <a:ext cx="381000" cy="3352800"/>
            <a:chOff x="1828800" y="2362200"/>
            <a:chExt cx="533400" cy="3048000"/>
          </a:xfrm>
          <a:solidFill>
            <a:srgbClr val="70AD2D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25" name="Group 33"/>
          <p:cNvGrpSpPr/>
          <p:nvPr/>
        </p:nvGrpSpPr>
        <p:grpSpPr>
          <a:xfrm>
            <a:off x="3276600" y="1860435"/>
            <a:ext cx="381000" cy="3352800"/>
            <a:chOff x="1828800" y="2362200"/>
            <a:chExt cx="533400" cy="3048000"/>
          </a:xfrm>
          <a:solidFill>
            <a:srgbClr val="95D252"/>
          </a:solidFill>
        </p:grpSpPr>
        <p:sp>
          <p:nvSpPr>
            <p:cNvPr id="26" name="Rectangle 25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3810000" y="1860435"/>
            <a:ext cx="381000" cy="3352800"/>
            <a:chOff x="1828800" y="2362200"/>
            <a:chExt cx="533400" cy="3048000"/>
          </a:xfrm>
          <a:solidFill>
            <a:srgbClr val="D0EBB3"/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39" name="Group 47"/>
          <p:cNvGrpSpPr/>
          <p:nvPr/>
        </p:nvGrpSpPr>
        <p:grpSpPr>
          <a:xfrm>
            <a:off x="4724400" y="1860435"/>
            <a:ext cx="381000" cy="3352800"/>
            <a:chOff x="1828800" y="2362200"/>
            <a:chExt cx="533400" cy="3048000"/>
          </a:xfrm>
          <a:solidFill>
            <a:srgbClr val="003300"/>
          </a:solidFill>
        </p:grpSpPr>
        <p:sp>
          <p:nvSpPr>
            <p:cNvPr id="40" name="Rectangle 39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46" name="Group 54"/>
          <p:cNvGrpSpPr/>
          <p:nvPr/>
        </p:nvGrpSpPr>
        <p:grpSpPr>
          <a:xfrm>
            <a:off x="5257800" y="1860435"/>
            <a:ext cx="381000" cy="3352800"/>
            <a:chOff x="1828800" y="2362200"/>
            <a:chExt cx="533400" cy="3048000"/>
          </a:xfrm>
          <a:solidFill>
            <a:srgbClr val="008600"/>
          </a:solidFill>
        </p:grpSpPr>
        <p:sp>
          <p:nvSpPr>
            <p:cNvPr id="47" name="Rectangle 46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53" name="Group 61"/>
          <p:cNvGrpSpPr/>
          <p:nvPr/>
        </p:nvGrpSpPr>
        <p:grpSpPr>
          <a:xfrm>
            <a:off x="5791200" y="1860435"/>
            <a:ext cx="381000" cy="3352800"/>
            <a:chOff x="1828800" y="2362200"/>
            <a:chExt cx="533400" cy="3048000"/>
          </a:xfrm>
          <a:solidFill>
            <a:srgbClr val="00C000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60" name="Group 68"/>
          <p:cNvGrpSpPr/>
          <p:nvPr/>
        </p:nvGrpSpPr>
        <p:grpSpPr>
          <a:xfrm>
            <a:off x="6324600" y="1860435"/>
            <a:ext cx="381000" cy="3352800"/>
            <a:chOff x="1828800" y="2362200"/>
            <a:chExt cx="533400" cy="3048000"/>
          </a:xfrm>
          <a:solidFill>
            <a:srgbClr val="0DFF0D"/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67" name="Group 75"/>
          <p:cNvGrpSpPr/>
          <p:nvPr/>
        </p:nvGrpSpPr>
        <p:grpSpPr>
          <a:xfrm>
            <a:off x="6858000" y="1859574"/>
            <a:ext cx="381000" cy="3352800"/>
            <a:chOff x="1828800" y="2362200"/>
            <a:chExt cx="533400" cy="3048000"/>
          </a:xfrm>
          <a:solidFill>
            <a:srgbClr val="65FF65"/>
          </a:solidFill>
        </p:grpSpPr>
        <p:sp>
          <p:nvSpPr>
            <p:cNvPr id="68" name="Rectangle 67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74" name="Group 82"/>
          <p:cNvGrpSpPr/>
          <p:nvPr/>
        </p:nvGrpSpPr>
        <p:grpSpPr>
          <a:xfrm>
            <a:off x="7391400" y="1860435"/>
            <a:ext cx="381000" cy="3352800"/>
            <a:chOff x="1828800" y="2362200"/>
            <a:chExt cx="533400" cy="3048000"/>
          </a:xfrm>
          <a:solidFill>
            <a:srgbClr val="B3FFB3"/>
          </a:solidFill>
        </p:grpSpPr>
        <p:sp>
          <p:nvSpPr>
            <p:cNvPr id="75" name="Rectangle 74"/>
            <p:cNvSpPr/>
            <p:nvPr/>
          </p:nvSpPr>
          <p:spPr bwMode="auto">
            <a:xfrm>
              <a:off x="1828800" y="2362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1828800" y="2743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828800" y="3124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828800" y="3505200"/>
              <a:ext cx="533400" cy="381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828800" y="3886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828800" y="4648200"/>
              <a:ext cx="533400" cy="762000"/>
            </a:xfrm>
            <a:prstGeom prst="rect">
              <a:avLst/>
            </a:prstGeom>
            <a:grp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1" 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 rot="2734727">
            <a:off x="3808269" y="5604603"/>
            <a:ext cx="1172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G5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Hidrogen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2734727">
            <a:off x="2070103" y="5750495"/>
            <a:ext cx="186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G2</a:t>
            </a:r>
            <a:r>
              <a:rPr lang="en-US" sz="1100" dirty="0" smtClean="0">
                <a:solidFill>
                  <a:srgbClr val="000000"/>
                </a:solidFill>
              </a:rPr>
              <a:t>. Gas </a:t>
            </a:r>
            <a:r>
              <a:rPr lang="en-US" sz="1100" dirty="0" err="1">
                <a:solidFill>
                  <a:srgbClr val="000000"/>
                </a:solidFill>
              </a:rPr>
              <a:t>Metana</a:t>
            </a:r>
            <a:r>
              <a:rPr lang="en-US" sz="1100" dirty="0">
                <a:solidFill>
                  <a:srgbClr val="000000"/>
                </a:solidFill>
              </a:rPr>
              <a:t> Batubara (</a:t>
            </a:r>
            <a:r>
              <a:rPr lang="en-US" sz="1100" i="1" dirty="0">
                <a:solidFill>
                  <a:srgbClr val="000000"/>
                </a:solidFill>
              </a:rPr>
              <a:t>Coal Bed Methane</a:t>
            </a:r>
            <a:r>
              <a:rPr lang="en-US" sz="1100" dirty="0">
                <a:solidFill>
                  <a:srgbClr val="000000"/>
                </a:solidFill>
              </a:rPr>
              <a:t>)</a:t>
            </a:r>
            <a:endParaRPr lang="en-US" sz="1100" i="1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2734727">
            <a:off x="1502350" y="5729646"/>
            <a:ext cx="1807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G1</a:t>
            </a:r>
            <a:r>
              <a:rPr lang="en-US" sz="1100" dirty="0" smtClean="0">
                <a:solidFill>
                  <a:srgbClr val="000000"/>
                </a:solidFill>
              </a:rPr>
              <a:t>. Batubara </a:t>
            </a:r>
            <a:r>
              <a:rPr lang="en-US" sz="1100" dirty="0" err="1">
                <a:solidFill>
                  <a:srgbClr val="000000"/>
                </a:solidFill>
              </a:rPr>
              <a:t>tercairkan</a:t>
            </a:r>
            <a:r>
              <a:rPr lang="en-US" sz="1100" dirty="0">
                <a:solidFill>
                  <a:srgbClr val="000000"/>
                </a:solidFill>
              </a:rPr>
              <a:t> (</a:t>
            </a:r>
            <a:r>
              <a:rPr lang="en-US" sz="1100" i="1" dirty="0">
                <a:solidFill>
                  <a:srgbClr val="000000"/>
                </a:solidFill>
              </a:rPr>
              <a:t>Liquefied Coal</a:t>
            </a:r>
            <a:r>
              <a:rPr lang="en-US" sz="1100" dirty="0">
                <a:solidFill>
                  <a:srgbClr val="000000"/>
                </a:solidFill>
              </a:rPr>
              <a:t>)</a:t>
            </a:r>
            <a:endParaRPr lang="en-US" sz="1100" i="1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2734727">
            <a:off x="2648512" y="5719990"/>
            <a:ext cx="1780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G3</a:t>
            </a:r>
            <a:r>
              <a:rPr lang="en-US" sz="1100" dirty="0" smtClean="0">
                <a:solidFill>
                  <a:srgbClr val="000000"/>
                </a:solidFill>
              </a:rPr>
              <a:t>. Batubara </a:t>
            </a:r>
            <a:r>
              <a:rPr lang="en-US" sz="1100" dirty="0" err="1">
                <a:solidFill>
                  <a:srgbClr val="000000"/>
                </a:solidFill>
              </a:rPr>
              <a:t>tergaskan</a:t>
            </a:r>
            <a:r>
              <a:rPr lang="en-US" sz="1100" dirty="0">
                <a:solidFill>
                  <a:srgbClr val="000000"/>
                </a:solidFill>
              </a:rPr>
              <a:t> (</a:t>
            </a:r>
            <a:r>
              <a:rPr lang="en-US" sz="1100" i="1" dirty="0">
                <a:solidFill>
                  <a:srgbClr val="000000"/>
                </a:solidFill>
              </a:rPr>
              <a:t>gasified coal</a:t>
            </a:r>
            <a:r>
              <a:rPr lang="en-US" sz="11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85" name="TextBox 84"/>
          <p:cNvSpPr txBox="1"/>
          <p:nvPr/>
        </p:nvSpPr>
        <p:spPr>
          <a:xfrm rot="2734727">
            <a:off x="4680239" y="5655496"/>
            <a:ext cx="1315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T1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Panas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Bumi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6" name="TextBox 85"/>
          <p:cNvSpPr txBox="1"/>
          <p:nvPr/>
        </p:nvSpPr>
        <p:spPr>
          <a:xfrm rot="2734727">
            <a:off x="5800326" y="5567730"/>
            <a:ext cx="1069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T3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Bioenergi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2734727">
            <a:off x="6901929" y="5484896"/>
            <a:ext cx="837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T5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Angin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2734727">
            <a:off x="6270168" y="5673345"/>
            <a:ext cx="1436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T4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Sinar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Matahari</a:t>
            </a:r>
            <a:r>
              <a:rPr lang="en-US" sz="1100" dirty="0">
                <a:solidFill>
                  <a:srgbClr val="000000"/>
                </a:solidFill>
              </a:rPr>
              <a:t> (</a:t>
            </a:r>
            <a:r>
              <a:rPr lang="en-US" sz="1100" i="1" dirty="0">
                <a:solidFill>
                  <a:srgbClr val="000000"/>
                </a:solidFill>
              </a:rPr>
              <a:t>Solar energy</a:t>
            </a:r>
            <a:r>
              <a:rPr lang="en-US" sz="11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89" name="TextBox 88"/>
          <p:cNvSpPr txBox="1"/>
          <p:nvPr/>
        </p:nvSpPr>
        <p:spPr>
          <a:xfrm rot="2737686">
            <a:off x="5038924" y="5865492"/>
            <a:ext cx="1973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T2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Aliran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dan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Terjunan</a:t>
            </a:r>
            <a:r>
              <a:rPr lang="en-US" sz="1100" dirty="0">
                <a:solidFill>
                  <a:srgbClr val="000000"/>
                </a:solidFill>
              </a:rPr>
              <a:t> air (</a:t>
            </a:r>
            <a:r>
              <a:rPr lang="en-US" sz="1100" i="1" dirty="0">
                <a:solidFill>
                  <a:srgbClr val="000000"/>
                </a:solidFill>
              </a:rPr>
              <a:t>Hydro</a:t>
            </a:r>
            <a:r>
              <a:rPr lang="en-US" sz="11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90" name="TextBox 89"/>
          <p:cNvSpPr txBox="1"/>
          <p:nvPr/>
        </p:nvSpPr>
        <p:spPr>
          <a:xfrm rot="3012762">
            <a:off x="7164149" y="5861445"/>
            <a:ext cx="2120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rgbClr val="000000"/>
                </a:solidFill>
              </a:rPr>
              <a:t>T6</a:t>
            </a:r>
            <a:r>
              <a:rPr lang="fi-FI" sz="1100" dirty="0" smtClean="0">
                <a:solidFill>
                  <a:srgbClr val="000000"/>
                </a:solidFill>
              </a:rPr>
              <a:t>. Gerakan </a:t>
            </a:r>
            <a:r>
              <a:rPr lang="fi-FI" sz="1100" dirty="0">
                <a:solidFill>
                  <a:srgbClr val="000000"/>
                </a:solidFill>
              </a:rPr>
              <a:t>dan Perbedaan suhu lapisan </a:t>
            </a:r>
            <a:r>
              <a:rPr lang="fi-FI" sz="1100" dirty="0" smtClean="0">
                <a:solidFill>
                  <a:srgbClr val="000000"/>
                </a:solidFill>
              </a:rPr>
              <a:t>laut (samudera)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772400" y="208820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Forum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Usaha </a:t>
            </a:r>
            <a:r>
              <a:rPr lang="en-US" sz="1100" dirty="0" err="1">
                <a:solidFill>
                  <a:srgbClr val="000000"/>
                </a:solidFill>
              </a:rPr>
              <a:t>Inti</a:t>
            </a:r>
            <a:r>
              <a:rPr lang="en-US" sz="1100" dirty="0">
                <a:solidFill>
                  <a:srgbClr val="000000"/>
                </a:solidFill>
              </a:rPr>
              <a:t> EBT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72400" y="2952713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Forum Usaha </a:t>
            </a:r>
            <a:r>
              <a:rPr lang="en-US" sz="1100" dirty="0" err="1">
                <a:solidFill>
                  <a:srgbClr val="000000"/>
                </a:solidFill>
              </a:rPr>
              <a:t>Penunjang</a:t>
            </a:r>
            <a:r>
              <a:rPr lang="en-US" sz="1100" dirty="0">
                <a:solidFill>
                  <a:srgbClr val="000000"/>
                </a:solidFill>
              </a:rPr>
              <a:t> EBT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772410" y="3714691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Forum </a:t>
            </a:r>
            <a:r>
              <a:rPr lang="en-US" sz="1100" dirty="0" err="1">
                <a:solidFill>
                  <a:srgbClr val="000000"/>
                </a:solidFill>
              </a:rPr>
              <a:t>Asosiasi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Profesi</a:t>
            </a:r>
            <a:r>
              <a:rPr lang="en-US" sz="1100" dirty="0">
                <a:solidFill>
                  <a:srgbClr val="000000"/>
                </a:solidFill>
              </a:rPr>
              <a:t> EBT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72410" y="4572205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Forum </a:t>
            </a:r>
            <a:r>
              <a:rPr lang="en-US" sz="1100" dirty="0" err="1">
                <a:solidFill>
                  <a:srgbClr val="000000"/>
                </a:solidFill>
              </a:rPr>
              <a:t>Asosiasi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Pengguna</a:t>
            </a:r>
            <a:r>
              <a:rPr lang="en-US" sz="1100" dirty="0">
                <a:solidFill>
                  <a:srgbClr val="000000"/>
                </a:solidFill>
              </a:rPr>
              <a:t> EBT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676410" y="1229565"/>
            <a:ext cx="2514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“</a:t>
            </a:r>
            <a:r>
              <a:rPr lang="en-US" sz="1100" dirty="0" err="1">
                <a:solidFill>
                  <a:srgbClr val="000000"/>
                </a:solidFill>
              </a:rPr>
              <a:t>Komunitas</a:t>
            </a:r>
            <a:r>
              <a:rPr lang="en-US" sz="1100" dirty="0">
                <a:solidFill>
                  <a:srgbClr val="000000"/>
                </a:solidFill>
              </a:rPr>
              <a:t>” </a:t>
            </a:r>
            <a:r>
              <a:rPr lang="en-US" sz="1100" dirty="0" err="1">
                <a:solidFill>
                  <a:srgbClr val="000000"/>
                </a:solidFill>
              </a:rPr>
              <a:t>Energi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Baru</a:t>
            </a:r>
            <a:r>
              <a:rPr lang="en-US" sz="1100" dirty="0">
                <a:solidFill>
                  <a:srgbClr val="000000"/>
                </a:solidFill>
              </a:rPr>
              <a:t> (KEB)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00600" y="1153365"/>
            <a:ext cx="2843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“</a:t>
            </a:r>
            <a:r>
              <a:rPr lang="en-US" sz="1100" dirty="0" err="1" smtClean="0">
                <a:solidFill>
                  <a:srgbClr val="000000"/>
                </a:solidFill>
              </a:rPr>
              <a:t>Komunitas</a:t>
            </a:r>
            <a:r>
              <a:rPr lang="en-US" sz="1100" dirty="0" smtClean="0">
                <a:solidFill>
                  <a:srgbClr val="000000"/>
                </a:solidFill>
              </a:rPr>
              <a:t>” </a:t>
            </a:r>
            <a:r>
              <a:rPr lang="en-US" sz="1100" dirty="0" err="1" smtClean="0">
                <a:solidFill>
                  <a:srgbClr val="000000"/>
                </a:solidFill>
              </a:rPr>
              <a:t>Energi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Terbarukan</a:t>
            </a:r>
            <a:r>
              <a:rPr lang="en-US" sz="1100" dirty="0" smtClean="0">
                <a:solidFill>
                  <a:srgbClr val="000000"/>
                </a:solidFill>
              </a:rPr>
              <a:t> (KET)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43000" y="1936635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solidFill>
                  <a:srgbClr val="000000"/>
                </a:solidFill>
              </a:rPr>
              <a:t>Hulu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19200" y="2317635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solidFill>
                  <a:srgbClr val="000000"/>
                </a:solidFill>
              </a:rPr>
              <a:t>Hilir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43000" y="2774835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solidFill>
                  <a:srgbClr val="000000"/>
                </a:solidFill>
              </a:rPr>
              <a:t>Jasa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8200" y="3183636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solidFill>
                  <a:srgbClr val="000000"/>
                </a:solidFill>
              </a:rPr>
              <a:t>Pabrikan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-128650" y="3764586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>
                <a:solidFill>
                  <a:srgbClr val="000000"/>
                </a:solidFill>
              </a:rPr>
              <a:t>Asosiasi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en-US" sz="1050" dirty="0" err="1" smtClean="0">
                <a:solidFill>
                  <a:srgbClr val="000000"/>
                </a:solidFill>
              </a:rPr>
              <a:t>Keteknikan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" y="4572205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solidFill>
                  <a:srgbClr val="000000"/>
                </a:solidFill>
              </a:rPr>
              <a:t>Asosiasi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en-US" sz="1100" dirty="0" err="1">
                <a:solidFill>
                  <a:srgbClr val="000000"/>
                </a:solidFill>
              </a:rPr>
              <a:t>Pengguna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-152400" y="208392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</a:rPr>
              <a:t>Usaha </a:t>
            </a:r>
          </a:p>
          <a:p>
            <a:pPr algn="r"/>
            <a:r>
              <a:rPr lang="en-US" sz="1100" dirty="0" err="1">
                <a:solidFill>
                  <a:srgbClr val="000000"/>
                </a:solidFill>
              </a:rPr>
              <a:t>Inti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-76200" y="2972005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</a:rPr>
              <a:t>Usaha </a:t>
            </a:r>
            <a:r>
              <a:rPr lang="en-US" sz="1100" dirty="0" err="1">
                <a:solidFill>
                  <a:srgbClr val="000000"/>
                </a:solidFill>
              </a:rPr>
              <a:t>Penunjang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5" name="Right Brace 104"/>
          <p:cNvSpPr/>
          <p:nvPr/>
        </p:nvSpPr>
        <p:spPr bwMode="auto">
          <a:xfrm flipH="1" flipV="1">
            <a:off x="838200" y="1936635"/>
            <a:ext cx="228600" cy="7305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kumimoji="1" lang="en-US" sz="11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152400" y="1828985"/>
            <a:ext cx="8763000" cy="8382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7" name="Right Brace 106"/>
          <p:cNvSpPr/>
          <p:nvPr/>
        </p:nvSpPr>
        <p:spPr bwMode="auto">
          <a:xfrm flipH="1" flipV="1">
            <a:off x="838200" y="2774835"/>
            <a:ext cx="228600" cy="7305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kumimoji="1" lang="en-US" sz="11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152400" y="2743385"/>
            <a:ext cx="8763000" cy="8382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152400" y="3657785"/>
            <a:ext cx="8763000" cy="762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152400" y="4495985"/>
            <a:ext cx="8763000" cy="685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90650" y="3731753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rgbClr val="000000"/>
                </a:solidFill>
              </a:rPr>
              <a:t>Keteknikan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02525" y="4081975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>
                <a:solidFill>
                  <a:srgbClr val="000000"/>
                </a:solidFill>
              </a:rPr>
              <a:t>Teknologi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13" name="Right Brace 112"/>
          <p:cNvSpPr/>
          <p:nvPr/>
        </p:nvSpPr>
        <p:spPr bwMode="auto">
          <a:xfrm flipH="1" flipV="1">
            <a:off x="838200" y="3657785"/>
            <a:ext cx="228600" cy="762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kumimoji="1" lang="en-US" sz="11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4" name="Left Brace 113"/>
          <p:cNvSpPr/>
          <p:nvPr/>
        </p:nvSpPr>
        <p:spPr bwMode="auto">
          <a:xfrm rot="5400000">
            <a:off x="2796346" y="278999"/>
            <a:ext cx="301868" cy="2639840"/>
          </a:xfrm>
          <a:prstGeom prst="lef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id-ID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5" name="Left Brace 114"/>
          <p:cNvSpPr/>
          <p:nvPr/>
        </p:nvSpPr>
        <p:spPr bwMode="auto">
          <a:xfrm rot="5400000">
            <a:off x="6083886" y="88499"/>
            <a:ext cx="301868" cy="3020840"/>
          </a:xfrm>
          <a:prstGeom prst="lef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id-ID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776405" y="881578"/>
            <a:ext cx="284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 smtClean="0">
                <a:solidFill>
                  <a:srgbClr val="000000"/>
                </a:solidFill>
              </a:rPr>
              <a:t>METI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99805" y="881578"/>
            <a:ext cx="284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rgbClr val="000000"/>
                </a:solidFill>
              </a:rPr>
              <a:t>?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1066800" y="1481102"/>
            <a:ext cx="7924800" cy="485778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85800" y="2052606"/>
            <a:ext cx="8172480" cy="45005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3300"/>
                </a:solidFill>
                <a:latin typeface="Arial Narrow" pitchFamily="34" charset="0"/>
                <a:cs typeface="Arial"/>
              </a:rPr>
              <a:t>KLASTERISASI</a:t>
            </a:r>
            <a:endParaRPr lang="id-ID" sz="2400" b="1" dirty="0" smtClean="0">
              <a:solidFill>
                <a:srgbClr val="003300"/>
              </a:solidFill>
              <a:latin typeface="Arial Narrow" pitchFamily="34" charset="0"/>
              <a:cs typeface="Arial"/>
            </a:endParaRPr>
          </a:p>
          <a:p>
            <a:pPr algn="ctr" eaLnBrk="0" hangingPunct="0"/>
            <a:r>
              <a:rPr lang="id-ID" sz="2400" b="1" dirty="0" smtClean="0">
                <a:solidFill>
                  <a:srgbClr val="003300"/>
                </a:solidFill>
                <a:latin typeface="Arial Narrow" pitchFamily="34" charset="0"/>
                <a:cs typeface="Arial"/>
              </a:rPr>
              <a:t>UPAYA KONSERVASI (EFISIENSI PEMANFAATAN) ENERGI</a:t>
            </a:r>
            <a:endParaRPr lang="id-ID" sz="2400" b="1" dirty="0">
              <a:solidFill>
                <a:srgbClr val="0033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785918" y="4267184"/>
            <a:ext cx="857257" cy="500066"/>
          </a:xfrm>
          <a:prstGeom prst="homePlate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8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438400" y="4267184"/>
            <a:ext cx="1082850" cy="500066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558" y="4267184"/>
            <a:ext cx="804842" cy="50006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632026" y="4267184"/>
            <a:ext cx="1082850" cy="500066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539909" y="4267184"/>
            <a:ext cx="1022691" cy="500066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394150" y="4267184"/>
            <a:ext cx="1082850" cy="500066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4267184"/>
            <a:ext cx="1285884" cy="50006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4910126"/>
            <a:ext cx="1285884" cy="50006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 smtClean="0">
                <a:solidFill>
                  <a:srgbClr val="FFFFFF"/>
                </a:solidFill>
                <a:latin typeface="Arial Narrow" pitchFamily="34" charset="0"/>
              </a:rPr>
              <a:t>Pemanfaatan di Sektor Transportasi</a:t>
            </a:r>
            <a:endParaRPr lang="id-ID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7116" y="5553068"/>
            <a:ext cx="1285884" cy="50006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 smtClean="0">
                <a:solidFill>
                  <a:srgbClr val="FFFFFF"/>
                </a:solidFill>
                <a:latin typeface="Arial Narrow" pitchFamily="34" charset="0"/>
              </a:rPr>
              <a:t>Pemanfaatan di Sektor Industri</a:t>
            </a:r>
            <a:endParaRPr lang="id-ID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7600" y="3624242"/>
            <a:ext cx="1285884" cy="50006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 smtClean="0">
                <a:solidFill>
                  <a:srgbClr val="FFFFFF"/>
                </a:solidFill>
                <a:latin typeface="Arial Narrow" pitchFamily="34" charset="0"/>
              </a:rPr>
              <a:t>Pemanfaatan di Sektor Komersial</a:t>
            </a:r>
            <a:endParaRPr lang="id-ID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2396" y="269554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</a:rPr>
              <a:t>PEMANFAATAN</a:t>
            </a:r>
            <a:endParaRPr lang="id-ID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2278" y="2695548"/>
            <a:ext cx="1009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</a:rPr>
              <a:t>PENYEDIAAN</a:t>
            </a:r>
            <a:endParaRPr lang="id-ID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584" y="3020831"/>
            <a:ext cx="1009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</a:rPr>
              <a:t>HULU</a:t>
            </a:r>
            <a:endParaRPr lang="id-ID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8228" y="3020831"/>
            <a:ext cx="1009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</a:rPr>
              <a:t>HILIR</a:t>
            </a:r>
            <a:endParaRPr lang="id-ID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3452" y="2163575"/>
            <a:ext cx="586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solidFill>
                  <a:srgbClr val="314C14"/>
                </a:solidFill>
                <a:latin typeface="Arial Narrow" pitchFamily="34" charset="0"/>
              </a:rPr>
              <a:t>USAHA JASA PENUNJANG KONSERVASI ENERGI </a:t>
            </a:r>
            <a:endParaRPr lang="id-ID" sz="1200" b="1" dirty="0">
              <a:solidFill>
                <a:srgbClr val="314C14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848" y="1600200"/>
            <a:ext cx="742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solidFill>
                  <a:srgbClr val="314C14"/>
                </a:solidFill>
                <a:latin typeface="Arial Narrow" pitchFamily="34" charset="0"/>
              </a:rPr>
              <a:t>INDUSTRI PENUNJANG KONSERVASI ENERGI (PABRIKAN PEM</a:t>
            </a:r>
            <a:r>
              <a:rPr lang="en-US" sz="1200" b="1" dirty="0" smtClean="0">
                <a:solidFill>
                  <a:srgbClr val="314C14"/>
                </a:solidFill>
                <a:latin typeface="Arial Narrow" pitchFamily="34" charset="0"/>
              </a:rPr>
              <a:t>A</a:t>
            </a:r>
            <a:r>
              <a:rPr lang="id-ID" sz="1200" b="1" dirty="0" smtClean="0">
                <a:solidFill>
                  <a:srgbClr val="314C14"/>
                </a:solidFill>
                <a:latin typeface="Arial Narrow" pitchFamily="34" charset="0"/>
              </a:rPr>
              <a:t>NFAAT/PERALATAN HEMAT ENERGI</a:t>
            </a:r>
            <a:r>
              <a:rPr lang="en-US" sz="1200" b="1" smtClean="0">
                <a:solidFill>
                  <a:srgbClr val="314C14"/>
                </a:solidFill>
                <a:latin typeface="Arial Narrow" pitchFamily="34" charset="0"/>
              </a:rPr>
              <a:t>)</a:t>
            </a:r>
            <a:endParaRPr lang="id-ID" sz="1200" b="1" dirty="0">
              <a:solidFill>
                <a:srgbClr val="314C14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786" y="2695548"/>
            <a:ext cx="100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</a:rPr>
              <a:t>SUMBER</a:t>
            </a:r>
          </a:p>
          <a:p>
            <a:pPr algn="ctr"/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</a:rPr>
              <a:t>DAYA</a:t>
            </a:r>
            <a:endParaRPr lang="id-ID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6" y="2877955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</a:rPr>
              <a:t>KLUSTER</a:t>
            </a:r>
            <a:endParaRPr lang="id-ID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21" y="4295702"/>
            <a:ext cx="714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</a:rPr>
              <a:t>PROSES/</a:t>
            </a:r>
          </a:p>
          <a:p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</a:rPr>
              <a:t>TAHAPAN</a:t>
            </a:r>
            <a:endParaRPr lang="id-ID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3174" y="4338622"/>
            <a:ext cx="857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900" b="1" dirty="0" smtClean="0">
                <a:solidFill>
                  <a:srgbClr val="FFFFFF"/>
                </a:solidFill>
                <a:latin typeface="Arial Narrow" pitchFamily="34" charset="0"/>
              </a:rPr>
              <a:t>Pemroduksian (Eksploitasi)</a:t>
            </a:r>
            <a:endParaRPr lang="id-ID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4355068"/>
            <a:ext cx="9096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900" b="1" dirty="0" smtClean="0">
                <a:solidFill>
                  <a:srgbClr val="FFFFFF"/>
                </a:solidFill>
                <a:latin typeface="Arial Narrow" pitchFamily="34" charset="0"/>
              </a:rPr>
              <a:t>Pengolahan</a:t>
            </a:r>
          </a:p>
          <a:p>
            <a:pPr algn="ctr"/>
            <a:r>
              <a:rPr lang="id-ID" sz="900" b="1" dirty="0" smtClean="0">
                <a:solidFill>
                  <a:srgbClr val="FFFFFF"/>
                </a:solidFill>
                <a:latin typeface="Arial Narrow" pitchFamily="34" charset="0"/>
              </a:rPr>
              <a:t>Pembangkitan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00582" y="4393542"/>
            <a:ext cx="78581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900" b="1" dirty="0" smtClean="0">
                <a:solidFill>
                  <a:srgbClr val="FFFFFF"/>
                </a:solidFill>
                <a:latin typeface="Arial Narrow" pitchFamily="34" charset="0"/>
              </a:rPr>
              <a:t>Penyaluran</a:t>
            </a:r>
            <a:endParaRPr lang="id-ID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19744" y="4393542"/>
            <a:ext cx="85725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900" b="1" dirty="0" smtClean="0">
                <a:solidFill>
                  <a:srgbClr val="FFFFFF"/>
                </a:solidFill>
                <a:latin typeface="Arial Narrow" pitchFamily="34" charset="0"/>
              </a:rPr>
              <a:t>Penyimpanan</a:t>
            </a:r>
            <a:endParaRPr lang="id-ID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14480" y="4338622"/>
            <a:ext cx="8572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solidFill>
                  <a:srgbClr val="FFFFFF"/>
                </a:solidFill>
                <a:latin typeface="Arial Narrow" pitchFamily="34" charset="0"/>
              </a:rPr>
              <a:t>Pencarian</a:t>
            </a:r>
          </a:p>
          <a:p>
            <a:pPr algn="ctr"/>
            <a:r>
              <a:rPr lang="id-ID" sz="1000" b="1" dirty="0" smtClean="0">
                <a:solidFill>
                  <a:srgbClr val="FFFFFF"/>
                </a:solidFill>
                <a:latin typeface="Arial Narrow" pitchFamily="34" charset="0"/>
              </a:rPr>
              <a:t>(Eskplorasi)</a:t>
            </a:r>
            <a:endParaRPr lang="id-ID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7224" y="4324290"/>
            <a:ext cx="8572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 smtClean="0">
                <a:solidFill>
                  <a:srgbClr val="FFFFFF"/>
                </a:solidFill>
                <a:latin typeface="Arial Narrow" pitchFamily="34" charset="0"/>
              </a:rPr>
              <a:t>Sumber Energi</a:t>
            </a:r>
            <a:endParaRPr lang="id-ID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-284990" y="3624242"/>
            <a:ext cx="2143140" cy="1588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607191" y="3659961"/>
            <a:ext cx="2214578" cy="1588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2474509" y="3659564"/>
            <a:ext cx="2214578" cy="79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929058" y="2838424"/>
            <a:ext cx="335758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V="1">
            <a:off x="1785919" y="2838422"/>
            <a:ext cx="1357323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572132" y="3122588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 flipV="1">
            <a:off x="3643306" y="3124174"/>
            <a:ext cx="143828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1785920" y="3124175"/>
            <a:ext cx="642941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857488" y="3124176"/>
            <a:ext cx="64294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500166" y="2838424"/>
            <a:ext cx="21431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85786" y="2838424"/>
            <a:ext cx="214314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8572528" y="2838424"/>
            <a:ext cx="21431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429520" y="2838424"/>
            <a:ext cx="214314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47"/>
          <p:cNvSpPr/>
          <p:nvPr/>
        </p:nvSpPr>
        <p:spPr bwMode="auto">
          <a:xfrm rot="5400000">
            <a:off x="7277100" y="4305300"/>
            <a:ext cx="609600" cy="381000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772400" y="4223519"/>
            <a:ext cx="10554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b="1" dirty="0" smtClean="0">
                <a:solidFill>
                  <a:srgbClr val="FFFFFF"/>
                </a:solidFill>
                <a:latin typeface="Arial Narrow" pitchFamily="34" charset="0"/>
              </a:rPr>
              <a:t>Pemanfaatan di Sektor Rumah Tangga</a:t>
            </a:r>
            <a:endParaRPr lang="sv-SE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324592" y="4267184"/>
            <a:ext cx="1143008" cy="500066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38906" y="4417368"/>
            <a:ext cx="92869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900" b="1" dirty="0" smtClean="0">
                <a:solidFill>
                  <a:srgbClr val="FFFFFF"/>
                </a:solidFill>
                <a:latin typeface="Arial Narrow" pitchFamily="34" charset="0"/>
              </a:rPr>
              <a:t>Pendistribusian</a:t>
            </a:r>
            <a:endParaRPr lang="id-ID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6324194" y="3695283"/>
            <a:ext cx="2286016" cy="794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600200" y="1752601"/>
            <a:ext cx="6172200" cy="646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0200" y="889000"/>
            <a:ext cx="5867400" cy="711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small" dirty="0" err="1">
                <a:solidFill>
                  <a:srgbClr val="0D5A50"/>
                </a:solidFill>
                <a:latin typeface="Arial Narrow" pitchFamily="34" charset="0"/>
                <a:ea typeface="+mj-ea"/>
                <a:cs typeface="+mj-cs"/>
              </a:rPr>
              <a:t>Daftar</a:t>
            </a:r>
            <a:r>
              <a:rPr lang="en-US" sz="4800" b="1" cap="small" dirty="0">
                <a:solidFill>
                  <a:srgbClr val="0D5A5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4800" b="1" cap="small" dirty="0" err="1">
                <a:solidFill>
                  <a:srgbClr val="0D5A50"/>
                </a:solidFill>
                <a:latin typeface="Arial Narrow" pitchFamily="34" charset="0"/>
                <a:ea typeface="+mj-ea"/>
                <a:cs typeface="+mj-cs"/>
              </a:rPr>
              <a:t>Isi</a:t>
            </a:r>
            <a:endParaRPr lang="en-US" sz="4800" b="1" cap="small" dirty="0">
              <a:solidFill>
                <a:srgbClr val="0D5A5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1828800"/>
            <a:ext cx="7086600" cy="2057400"/>
          </a:xfrm>
          <a:prstGeom prst="rect">
            <a:avLst/>
          </a:prstGeom>
        </p:spPr>
        <p:txBody>
          <a:bodyPr/>
          <a:lstStyle/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buFont typeface="+mj-lt"/>
              <a:buAutoNum type="romanUcPeriod"/>
              <a:defRPr/>
            </a:pP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Pendahuluan</a:t>
            </a:r>
            <a:endParaRPr lang="en-US" sz="2800" b="1" kern="0" dirty="0">
              <a:solidFill>
                <a:srgbClr val="0D5A50"/>
              </a:solidFill>
              <a:latin typeface="Arial Narrow" pitchFamily="34" charset="0"/>
            </a:endParaRPr>
          </a:p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buFont typeface="+mj-lt"/>
              <a:buAutoNum type="romanUcPeriod"/>
              <a:defRPr/>
            </a:pP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Paradigma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Pengelolaan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Nasional</a:t>
            </a:r>
            <a:endParaRPr lang="en-US" sz="2800" b="1" kern="0" dirty="0">
              <a:solidFill>
                <a:srgbClr val="0D5A50"/>
              </a:solidFill>
              <a:latin typeface="Arial Narrow" pitchFamily="34" charset="0"/>
            </a:endParaRPr>
          </a:p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buFont typeface="+mj-lt"/>
              <a:buAutoNum type="romanUcPeriod"/>
              <a:defRPr/>
            </a:pP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Arah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Kebijakan</a:t>
            </a:r>
            <a:r>
              <a:rPr lang="en-US" sz="2800" b="1" kern="0" dirty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kern="0" dirty="0" err="1">
                <a:solidFill>
                  <a:srgbClr val="0D5A50"/>
                </a:solidFill>
                <a:latin typeface="Arial Narrow" pitchFamily="34" charset="0"/>
              </a:rPr>
              <a:t>Energi</a:t>
            </a:r>
            <a:endParaRPr lang="en-US" sz="2800" b="1" kern="0" dirty="0">
              <a:solidFill>
                <a:srgbClr val="0D5A50"/>
              </a:solidFill>
              <a:latin typeface="Arial Narrow" pitchFamily="34" charset="0"/>
            </a:endParaRPr>
          </a:p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buFont typeface="+mj-lt"/>
              <a:buAutoNum type="romanUcPeriod"/>
              <a:defRPr/>
            </a:pP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Strategi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Pengembangan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Energi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Baru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Terbarukan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dan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Konservasi</a:t>
            </a:r>
            <a:r>
              <a:rPr lang="en-US" sz="2800" b="1" dirty="0" smtClean="0">
                <a:solidFill>
                  <a:srgbClr val="0D5A50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rgbClr val="0D5A50"/>
                </a:solidFill>
                <a:latin typeface="Arial Narrow" pitchFamily="34" charset="0"/>
              </a:rPr>
              <a:t>Energi</a:t>
            </a:r>
            <a:endParaRPr lang="en-US" sz="2800" b="1" dirty="0" smtClean="0">
              <a:solidFill>
                <a:srgbClr val="0D5A50"/>
              </a:solidFill>
              <a:latin typeface="Arial Narrow" pitchFamily="34" charset="0"/>
            </a:endParaRPr>
          </a:p>
          <a:p>
            <a:pPr marL="690372" indent="-571500" fontAlgn="auto">
              <a:spcBef>
                <a:spcPct val="20000"/>
              </a:spcBef>
              <a:spcAft>
                <a:spcPts val="0"/>
              </a:spcAft>
              <a:buSzPct val="90000"/>
              <a:defRPr/>
            </a:pPr>
            <a:endParaRPr lang="en-US" sz="2800" b="1" kern="0" dirty="0">
              <a:solidFill>
                <a:srgbClr val="0D5A5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JENIS-JENIS ENERGI BARU TERBARUKAN</a:t>
            </a:r>
            <a:b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SESUAI UU NO. 30/2007 TENTANG ENERGI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Sumber</a:t>
            </a: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energi baru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(G)</a:t>
            </a: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2174875"/>
            <a:ext cx="4040066" cy="3951288"/>
          </a:xfrm>
          <a:prstGeom prst="rect">
            <a:avLst/>
          </a:prstGeom>
        </p:spPr>
        <p:txBody>
          <a:bodyPr/>
          <a:lstStyle/>
          <a:p>
            <a:pPr marL="447675" marR="0" lvl="1" indent="9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G1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 B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atubara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T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ercairkan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	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Liqiufied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Coal)</a:t>
            </a:r>
          </a:p>
          <a:p>
            <a:pPr marL="447675" marR="0" lvl="1" indent="9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G2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 Gas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Metana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Batubara 		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Coal Bed Methane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)</a:t>
            </a:r>
          </a:p>
          <a:p>
            <a:pPr marL="447675" marR="0" lvl="1" indent="9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G3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 B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atubara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T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ergaskan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	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G</a:t>
            </a:r>
            <a:r>
              <a:rPr kumimoji="0" lang="id-ID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asified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C</a:t>
            </a:r>
            <a:r>
              <a:rPr kumimoji="0" lang="id-ID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oal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447675" marR="0" lvl="1" indent="9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G4.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Nuklir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447675" marR="0" lvl="1" indent="9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G5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Hidrogen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645277" y="1535113"/>
            <a:ext cx="4247203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Sumber</a:t>
            </a: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energi terbarukan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(T)</a:t>
            </a: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4490909" y="2174875"/>
            <a:ext cx="4041531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Panas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Bumi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T2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	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Aliran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dan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Terjunan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Air (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Hidro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Bioenergi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T4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Sinar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Matahari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T5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Angin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T6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	G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erakan dan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erbedaan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	S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L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apisan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aut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2400" y="1447800"/>
            <a:ext cx="8763000" cy="3810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229600" y="1524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229600" y="2286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229600" y="3048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229600" y="3810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229600" y="4572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33600" y="3048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38600" y="3048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096000" y="2286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096000" y="3048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TAKSONOMI ENERGI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8600" y="3048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3124200"/>
            <a:ext cx="685800" cy="45720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sz="9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Eksplorasi</a:t>
            </a:r>
            <a:endParaRPr kumimoji="1" lang="en-US" sz="9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073569"/>
            <a:ext cx="76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solidFill>
                  <a:srgbClr val="FFFFFF"/>
                </a:solidFill>
                <a:latin typeface="Arial Narrow" pitchFamily="34" charset="0"/>
              </a:rPr>
              <a:t>Sumber</a:t>
            </a:r>
            <a:r>
              <a:rPr lang="en-US" sz="9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900" b="1" dirty="0" err="1" smtClean="0">
                <a:solidFill>
                  <a:srgbClr val="FFFFFF"/>
                </a:solidFill>
                <a:latin typeface="Arial Narrow" pitchFamily="34" charset="0"/>
              </a:rPr>
              <a:t>Daya</a:t>
            </a:r>
            <a:r>
              <a:rPr lang="en-US" sz="9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900" b="1" dirty="0" err="1" smtClean="0">
                <a:solidFill>
                  <a:srgbClr val="FFFFFF"/>
                </a:solidFill>
                <a:latin typeface="Arial Narrow" pitchFamily="34" charset="0"/>
              </a:rPr>
              <a:t>Energi</a:t>
            </a:r>
            <a:endParaRPr lang="en-US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3124200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FFFFFF"/>
                </a:solidFill>
                <a:latin typeface="Arial Narrow" pitchFamily="34" charset="0"/>
              </a:rPr>
              <a:t>Sumber</a:t>
            </a:r>
            <a:r>
              <a:rPr lang="en-US" sz="10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rgbClr val="FFFFFF"/>
                </a:solidFill>
                <a:latin typeface="Arial Narrow" pitchFamily="34" charset="0"/>
              </a:rPr>
              <a:t>Energi</a:t>
            </a:r>
            <a:endParaRPr lang="en-US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320040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FFFFFF"/>
                </a:solidFill>
                <a:latin typeface="Arial Narrow" pitchFamily="34" charset="0"/>
              </a:rPr>
              <a:t>Energi</a:t>
            </a:r>
            <a:endParaRPr lang="en-US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solidFill>
                  <a:srgbClr val="FFFFFF"/>
                </a:solidFill>
                <a:latin typeface="Arial Narrow" pitchFamily="34" charset="0"/>
              </a:rPr>
              <a:t>Bahan</a:t>
            </a:r>
            <a:r>
              <a:rPr lang="en-US" sz="9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900" b="1" dirty="0" err="1" smtClean="0">
                <a:solidFill>
                  <a:srgbClr val="FFFFFF"/>
                </a:solidFill>
                <a:latin typeface="Arial Narrow" pitchFamily="34" charset="0"/>
              </a:rPr>
              <a:t>Bakar</a:t>
            </a:r>
            <a:endParaRPr lang="en-US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48000" y="3124200"/>
            <a:ext cx="685800" cy="45720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sz="9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Ekploitasi</a:t>
            </a:r>
            <a:endParaRPr kumimoji="1" lang="en-US" sz="9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29200" y="2362200"/>
            <a:ext cx="838200" cy="45720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sz="10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Langsung</a:t>
            </a:r>
            <a:endParaRPr kumimoji="1" lang="en-US" sz="10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29200" y="3124200"/>
            <a:ext cx="838200" cy="45720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sz="9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Transformasi</a:t>
            </a:r>
            <a:endParaRPr kumimoji="1" lang="en-US" sz="9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29200" y="3886200"/>
            <a:ext cx="838200" cy="45720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sz="10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Konversi</a:t>
            </a:r>
            <a:endParaRPr kumimoji="1" lang="en-US" sz="10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934200" y="2362200"/>
            <a:ext cx="838200" cy="45720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sz="10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Pemanfaatan</a:t>
            </a:r>
            <a:r>
              <a:rPr kumimoji="1" lang="en-US" sz="1000" b="1" dirty="0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kumimoji="1" lang="en-US" sz="10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Energi</a:t>
            </a:r>
            <a:r>
              <a:rPr kumimoji="1" lang="en-US" sz="1000" b="1" dirty="0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 *)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9800" y="3124200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FFFFFF"/>
                </a:solidFill>
                <a:latin typeface="Arial Narrow" pitchFamily="34" charset="0"/>
              </a:rPr>
              <a:t>Bahan</a:t>
            </a:r>
            <a:r>
              <a:rPr lang="en-US" sz="10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rgbClr val="FFFFFF"/>
                </a:solidFill>
                <a:latin typeface="Arial Narrow" pitchFamily="34" charset="0"/>
              </a:rPr>
              <a:t>Bakar</a:t>
            </a:r>
            <a:endParaRPr lang="en-US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53400" y="167640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FFFFFF"/>
                </a:solidFill>
                <a:latin typeface="Arial Narrow" pitchFamily="34" charset="0"/>
              </a:rPr>
              <a:t>Panas</a:t>
            </a:r>
            <a:endParaRPr lang="en-US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3400" y="243840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FFFFFF"/>
                </a:solidFill>
                <a:latin typeface="Arial Narrow" pitchFamily="34" charset="0"/>
              </a:rPr>
              <a:t>Cahaya</a:t>
            </a:r>
            <a:endParaRPr lang="en-US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53400" y="320040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FFFFFF"/>
                </a:solidFill>
                <a:latin typeface="Arial Narrow" pitchFamily="34" charset="0"/>
              </a:rPr>
              <a:t>Mekanik</a:t>
            </a:r>
            <a:endParaRPr lang="en-US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3400" y="396240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Arial Narrow" pitchFamily="34" charset="0"/>
              </a:rPr>
              <a:t>Kimia</a:t>
            </a:r>
            <a:endParaRPr lang="en-US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53400" y="4648200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FFFFFF"/>
                </a:solidFill>
                <a:latin typeface="Arial Narrow" pitchFamily="34" charset="0"/>
              </a:rPr>
              <a:t>Elektro</a:t>
            </a:r>
            <a:r>
              <a:rPr lang="en-US" sz="1050" b="1" dirty="0" smtClean="0">
                <a:solidFill>
                  <a:srgbClr val="FFFFFF"/>
                </a:solidFill>
                <a:latin typeface="Arial Narrow" pitchFamily="34" charset="0"/>
              </a:rPr>
              <a:t>-</a:t>
            </a:r>
          </a:p>
          <a:p>
            <a:pPr algn="ctr"/>
            <a:r>
              <a:rPr lang="en-US" sz="1050" b="1" dirty="0" err="1" smtClean="0">
                <a:solidFill>
                  <a:srgbClr val="FFFFFF"/>
                </a:solidFill>
                <a:latin typeface="Arial Narrow" pitchFamily="34" charset="0"/>
              </a:rPr>
              <a:t>magnetik</a:t>
            </a:r>
            <a:endParaRPr lang="en-US" sz="105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96000" y="3810000"/>
            <a:ext cx="609600" cy="609600"/>
          </a:xfrm>
          <a:prstGeom prst="ellips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105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934200" y="3124200"/>
            <a:ext cx="838200" cy="45720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sz="10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Pemanfaatan</a:t>
            </a:r>
            <a:r>
              <a:rPr kumimoji="1" lang="en-US" sz="1000" b="1" dirty="0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kumimoji="1" lang="en-US" sz="10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Energi</a:t>
            </a:r>
            <a:r>
              <a:rPr kumimoji="1" lang="en-US" sz="1000" b="1" dirty="0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 *)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934200" y="3886200"/>
            <a:ext cx="838200" cy="45720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sz="10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Pemanfaatan</a:t>
            </a:r>
            <a:r>
              <a:rPr kumimoji="1" lang="en-US" sz="1000" b="1" dirty="0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kumimoji="1" lang="en-US" sz="1000" b="1" dirty="0" err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Energi</a:t>
            </a:r>
            <a:r>
              <a:rPr kumimoji="1" lang="en-US" sz="1000" b="1" dirty="0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 *)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838200" y="3352800"/>
            <a:ext cx="3048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648200" y="3352800"/>
            <a:ext cx="381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4038600" y="3352800"/>
            <a:ext cx="152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800600" y="2590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800600" y="4113212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867400" y="2590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828800" y="3352800"/>
            <a:ext cx="3048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743200" y="3352800"/>
            <a:ext cx="3048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733800" y="3352800"/>
            <a:ext cx="3048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5867400" y="3352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867400" y="4114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705600" y="2590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6705600" y="3352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705600" y="4114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6477000" y="3352800"/>
            <a:ext cx="3048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8001000" y="2590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8001000" y="3352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8001000" y="4114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8001000" y="1828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8001000" y="4876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7772400" y="3352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7772400" y="2590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7772400" y="4114800"/>
            <a:ext cx="228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019800" y="39279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solidFill>
                  <a:srgbClr val="FFFFFF"/>
                </a:solidFill>
                <a:latin typeface="Arial Narrow" pitchFamily="34" charset="0"/>
              </a:rPr>
              <a:t>Bahan</a:t>
            </a:r>
            <a:r>
              <a:rPr lang="en-US" sz="9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900" b="1" dirty="0" err="1" smtClean="0">
                <a:solidFill>
                  <a:srgbClr val="FFFFFF"/>
                </a:solidFill>
                <a:latin typeface="Arial Narrow" pitchFamily="34" charset="0"/>
              </a:rPr>
              <a:t>Bakar</a:t>
            </a:r>
            <a:r>
              <a:rPr lang="en-US" sz="900" b="1" dirty="0" smtClean="0">
                <a:solidFill>
                  <a:srgbClr val="FFFFFF"/>
                </a:solidFill>
                <a:latin typeface="Arial Narrow" pitchFamily="34" charset="0"/>
              </a:rPr>
              <a:t> “</a:t>
            </a:r>
            <a:r>
              <a:rPr lang="en-US" sz="900" b="1" dirty="0" err="1" smtClean="0">
                <a:solidFill>
                  <a:srgbClr val="FFFFFF"/>
                </a:solidFill>
                <a:latin typeface="Arial Narrow" pitchFamily="34" charset="0"/>
              </a:rPr>
              <a:t>Elektrik</a:t>
            </a:r>
            <a:r>
              <a:rPr lang="en-US" sz="900" b="1" dirty="0" smtClean="0">
                <a:solidFill>
                  <a:srgbClr val="FFFFFF"/>
                </a:solidFill>
                <a:latin typeface="Arial Narrow" pitchFamily="34" charset="0"/>
              </a:rPr>
              <a:t>”</a:t>
            </a:r>
            <a:endParaRPr lang="en-US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14600" y="965284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00"/>
                </a:solidFill>
                <a:latin typeface="Arial Narrow" pitchFamily="34" charset="0"/>
              </a:rPr>
              <a:t>PENYEDIAAN ENERGI</a:t>
            </a:r>
            <a:endParaRPr lang="en-US" sz="105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3200" y="965284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00"/>
                </a:solidFill>
                <a:latin typeface="Arial Narrow" pitchFamily="34" charset="0"/>
              </a:rPr>
              <a:t>PEMANFAATAN ENERGI</a:t>
            </a:r>
            <a:endParaRPr lang="en-US" sz="105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2200" y="1219200"/>
            <a:ext cx="1905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(OLEH PENGUSAHA ENERGI)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24600" y="12192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(OLEH PENGGUNA ENERGI)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4400" y="5740316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Sumber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Energi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90800" y="5740316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Energi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Primer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95800" y="5740316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Energi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Sekunder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34200" y="5257800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00"/>
                </a:solidFill>
                <a:latin typeface="Arial Narrow" pitchFamily="34" charset="0"/>
              </a:rPr>
              <a:t>PEMANFAATAN</a:t>
            </a:r>
            <a:endParaRPr lang="en-US" sz="105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00400" y="6019800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00"/>
                </a:solidFill>
                <a:latin typeface="Arial Narrow" pitchFamily="34" charset="0"/>
              </a:rPr>
              <a:t>KONSERVASI ENERGI</a:t>
            </a:r>
            <a:endParaRPr lang="en-US" sz="105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" y="6502316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Pelestarian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Sumber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Daya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Energi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38600" y="6502316"/>
            <a:ext cx="1905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Efisiensi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Pemanfaatan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Energi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90800" y="5257800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00"/>
                </a:solidFill>
                <a:latin typeface="Arial Narrow" pitchFamily="34" charset="0"/>
              </a:rPr>
              <a:t>PENGUSAHAAN</a:t>
            </a:r>
            <a:endParaRPr lang="en-US" sz="105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52400" y="1219200"/>
            <a:ext cx="6248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-76200" y="1219200"/>
            <a:ext cx="4572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>
            <a:off x="6172200" y="1219201"/>
            <a:ext cx="4572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16200000" flipH="1">
            <a:off x="4140243" y="3708358"/>
            <a:ext cx="452111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152400" y="5511716"/>
            <a:ext cx="6248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6400800" y="1219200"/>
            <a:ext cx="25146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16200000" flipH="1">
            <a:off x="8686801" y="1219200"/>
            <a:ext cx="457198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5400000">
            <a:off x="8610601" y="5664116"/>
            <a:ext cx="6096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5400000">
            <a:off x="-152399" y="5638799"/>
            <a:ext cx="6096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152400" y="6273716"/>
            <a:ext cx="8763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1638302" y="6540418"/>
            <a:ext cx="380999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8610601" y="6426116"/>
            <a:ext cx="6096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5400000">
            <a:off x="-152401" y="6426115"/>
            <a:ext cx="6096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52400" y="6500728"/>
            <a:ext cx="1676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1828800" y="6502316"/>
            <a:ext cx="70866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6400800" y="5511716"/>
            <a:ext cx="25146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152400" y="5740316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5400000">
            <a:off x="2095500" y="3695700"/>
            <a:ext cx="449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990600" y="5740316"/>
            <a:ext cx="1447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2438400" y="5740316"/>
            <a:ext cx="1905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4343400" y="5740316"/>
            <a:ext cx="2057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rot="5400000">
            <a:off x="190500" y="3695700"/>
            <a:ext cx="449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5400000">
            <a:off x="-1257300" y="3695700"/>
            <a:ext cx="44958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-228600" y="5740316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Sumber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Daya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77200" y="1219200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000000"/>
                </a:solidFill>
                <a:latin typeface="Arial Narrow" pitchFamily="34" charset="0"/>
              </a:rPr>
              <a:t>Energi</a:t>
            </a:r>
            <a:r>
              <a:rPr lang="en-US" sz="1050" b="1" dirty="0" smtClean="0">
                <a:solidFill>
                  <a:srgbClr val="000000"/>
                </a:solidFill>
                <a:latin typeface="Arial Narrow" pitchFamily="34" charset="0"/>
              </a:rPr>
              <a:t> Final</a:t>
            </a:r>
            <a:endParaRPr lang="en-US" sz="105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53200" y="54864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*) </a:t>
            </a:r>
            <a:r>
              <a:rPr lang="en-US" sz="800" dirty="0" err="1" smtClean="0">
                <a:solidFill>
                  <a:srgbClr val="000000"/>
                </a:solidFill>
                <a:latin typeface="Arial Narrow" pitchFamily="34" charset="0"/>
              </a:rPr>
              <a:t>Pemanfaatan</a:t>
            </a:r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 Narrow" pitchFamily="34" charset="0"/>
              </a:rPr>
              <a:t>Energi</a:t>
            </a:r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 Narrow" pitchFamily="34" charset="0"/>
              </a:rPr>
              <a:t>oleh</a:t>
            </a:r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:</a:t>
            </a:r>
          </a:p>
          <a:p>
            <a:pPr marL="228600" indent="-228600">
              <a:buFontTx/>
              <a:buAutoNum type="arabicPeriod"/>
            </a:pPr>
            <a:r>
              <a:rPr lang="en-US" sz="800" dirty="0" err="1" smtClean="0">
                <a:solidFill>
                  <a:srgbClr val="000000"/>
                </a:solidFill>
                <a:latin typeface="Arial Narrow" pitchFamily="34" charset="0"/>
              </a:rPr>
              <a:t>Industri</a:t>
            </a:r>
            <a:endParaRPr lang="en-US" sz="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800" dirty="0" err="1" smtClean="0">
                <a:solidFill>
                  <a:srgbClr val="000000"/>
                </a:solidFill>
                <a:latin typeface="Arial Narrow" pitchFamily="34" charset="0"/>
              </a:rPr>
              <a:t>Transportasi</a:t>
            </a:r>
            <a:endParaRPr lang="en-US" sz="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800" dirty="0" err="1" smtClean="0">
                <a:solidFill>
                  <a:srgbClr val="000000"/>
                </a:solidFill>
                <a:latin typeface="Arial Narrow" pitchFamily="34" charset="0"/>
              </a:rPr>
              <a:t>Komersial</a:t>
            </a:r>
            <a:endParaRPr lang="en-US" sz="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800" dirty="0" err="1" smtClean="0">
                <a:solidFill>
                  <a:srgbClr val="000000"/>
                </a:solidFill>
                <a:latin typeface="Arial Narrow" pitchFamily="34" charset="0"/>
              </a:rPr>
              <a:t>Rumah</a:t>
            </a:r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 Narrow" pitchFamily="34" charset="0"/>
              </a:rPr>
              <a:t>Tangga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2400" y="1571625"/>
            <a:ext cx="2919413" cy="321468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76838" y="1169988"/>
            <a:ext cx="1676400" cy="10414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24200" y="4800600"/>
            <a:ext cx="5181600" cy="990600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cs typeface="Arial"/>
            </a:endParaRPr>
          </a:p>
        </p:txBody>
      </p:sp>
      <p:cxnSp>
        <p:nvCxnSpPr>
          <p:cNvPr id="5" name="Straight Connector 88"/>
          <p:cNvCxnSpPr>
            <a:cxnSpLocks noChangeShapeType="1"/>
          </p:cNvCxnSpPr>
          <p:nvPr/>
        </p:nvCxnSpPr>
        <p:spPr bwMode="auto">
          <a:xfrm rot="5400000">
            <a:off x="6659562" y="1562101"/>
            <a:ext cx="9207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6" name="Rectangle 5"/>
          <p:cNvSpPr/>
          <p:nvPr/>
        </p:nvSpPr>
        <p:spPr bwMode="auto">
          <a:xfrm>
            <a:off x="152400" y="785813"/>
            <a:ext cx="1690684" cy="280987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100" b="1" kern="0" dirty="0" smtClean="0">
                <a:solidFill>
                  <a:sysClr val="window" lastClr="FFFFFF"/>
                </a:solidFill>
                <a:cs typeface="Arial"/>
              </a:rPr>
              <a:t>RANAH LEGISLATIF</a:t>
            </a:r>
            <a:endParaRPr lang="en-US" sz="1100" b="1" kern="0" dirty="0">
              <a:solidFill>
                <a:sysClr val="window" lastClr="FFFFFF"/>
              </a:solidFill>
              <a:cs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00391" y="785817"/>
            <a:ext cx="5953125" cy="280984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solidFill>
                  <a:sysClr val="window" lastClr="FFFFFF"/>
                </a:solidFill>
                <a:cs typeface="Arial"/>
              </a:rPr>
              <a:t>RANAH EKSEKUTIF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851920" y="188640"/>
            <a:ext cx="501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3300"/>
                </a:solidFill>
                <a:latin typeface="Arial" charset="0"/>
                <a:cs typeface="Arial" charset="0"/>
              </a:rPr>
              <a:t>PENGELOLAAN ENERGI NASIONAL</a:t>
            </a:r>
          </a:p>
        </p:txBody>
      </p:sp>
      <p:cxnSp>
        <p:nvCxnSpPr>
          <p:cNvPr id="9" name="Straight Connector 92"/>
          <p:cNvCxnSpPr>
            <a:cxnSpLocks noChangeShapeType="1"/>
            <a:endCxn id="10" idx="0"/>
          </p:cNvCxnSpPr>
          <p:nvPr/>
        </p:nvCxnSpPr>
        <p:spPr bwMode="auto">
          <a:xfrm rot="5400000">
            <a:off x="1382715" y="1211259"/>
            <a:ext cx="930275" cy="0"/>
          </a:xfrm>
          <a:prstGeom prst="line">
            <a:avLst/>
          </a:prstGeom>
          <a:noFill/>
          <a:ln w="6350" algn="ctr">
            <a:solidFill>
              <a:srgbClr val="4F81BD"/>
            </a:solidFill>
            <a:prstDash val="dash"/>
            <a:round/>
            <a:headEnd/>
            <a:tailEnd/>
          </a:ln>
        </p:spPr>
      </p:cxnSp>
      <p:sp>
        <p:nvSpPr>
          <p:cNvPr id="10" name="Rectangle 9"/>
          <p:cNvSpPr/>
          <p:nvPr/>
        </p:nvSpPr>
        <p:spPr bwMode="auto">
          <a:xfrm>
            <a:off x="685800" y="1676400"/>
            <a:ext cx="2133600" cy="288925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100" b="1" kern="0" dirty="0" smtClean="0">
                <a:solidFill>
                  <a:sysClr val="window" lastClr="FFFFFF"/>
                </a:solidFill>
                <a:cs typeface="Arial"/>
              </a:rPr>
              <a:t>DEWAN ENERGI NASIONAL</a:t>
            </a:r>
            <a:endParaRPr lang="en-US" sz="1100" b="1" kern="0" dirty="0">
              <a:solidFill>
                <a:sysClr val="window" lastClr="FFFFFF"/>
              </a:solidFill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914592" y="2971799"/>
            <a:ext cx="2063883" cy="609600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noFill/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00" b="1" kern="0" dirty="0" err="1">
                <a:solidFill>
                  <a:sysClr val="windowText" lastClr="000000"/>
                </a:solidFill>
                <a:cs typeface="Arial"/>
              </a:rPr>
              <a:t>Rancangan</a:t>
            </a:r>
            <a:r>
              <a:rPr lang="en-US" sz="1000" b="1" kern="0" dirty="0">
                <a:solidFill>
                  <a:sysClr val="windowText" lastClr="000000"/>
                </a:solidFill>
                <a:cs typeface="Arial"/>
              </a:rPr>
              <a:t> </a:t>
            </a:r>
          </a:p>
          <a:p>
            <a:pPr algn="ctr">
              <a:defRPr/>
            </a:pPr>
            <a:r>
              <a:rPr lang="en-US" sz="1000" b="1" kern="0" dirty="0" err="1">
                <a:solidFill>
                  <a:sysClr val="windowText" lastClr="000000"/>
                </a:solidFill>
                <a:cs typeface="Arial"/>
              </a:rPr>
              <a:t>Kebijakan</a:t>
            </a:r>
            <a:r>
              <a:rPr lang="en-US" sz="1000" b="1" kern="0" dirty="0">
                <a:solidFill>
                  <a:sysClr val="windowText" lastClr="000000"/>
                </a:solidFill>
                <a:cs typeface="Arial"/>
              </a:rPr>
              <a:t> </a:t>
            </a:r>
            <a:r>
              <a:rPr lang="en-US" sz="1000" b="1" kern="0" dirty="0" err="1">
                <a:solidFill>
                  <a:sysClr val="windowText" lastClr="000000"/>
                </a:solidFill>
                <a:cs typeface="Arial"/>
              </a:rPr>
              <a:t>Energi</a:t>
            </a:r>
            <a:r>
              <a:rPr lang="en-US" sz="1000" b="1" kern="0" dirty="0">
                <a:solidFill>
                  <a:sysClr val="windowText" lastClr="000000"/>
                </a:solidFill>
                <a:cs typeface="Arial"/>
              </a:rPr>
              <a:t> </a:t>
            </a:r>
            <a:r>
              <a:rPr lang="en-US" sz="1000" b="1" kern="0" dirty="0" err="1">
                <a:solidFill>
                  <a:sysClr val="windowText" lastClr="000000"/>
                </a:solidFill>
                <a:cs typeface="Arial"/>
              </a:rPr>
              <a:t>Nasional</a:t>
            </a:r>
            <a:r>
              <a:rPr lang="en-US" sz="1000" b="1" kern="0" dirty="0">
                <a:solidFill>
                  <a:sysClr val="windowText" lastClr="000000"/>
                </a:solidFill>
                <a:cs typeface="Arial"/>
              </a:rPr>
              <a:t> (</a:t>
            </a:r>
            <a:r>
              <a:rPr lang="en-US" sz="1000" b="1" kern="0" dirty="0" smtClean="0">
                <a:solidFill>
                  <a:sysClr val="windowText" lastClr="000000"/>
                </a:solidFill>
                <a:cs typeface="Arial"/>
              </a:rPr>
              <a:t>KEN) </a:t>
            </a:r>
            <a:endParaRPr lang="en-US" sz="1000" b="1" kern="0" baseline="30000" dirty="0">
              <a:solidFill>
                <a:sysClr val="windowText" lastClr="000000"/>
              </a:solidFill>
              <a:cs typeface="Arial"/>
            </a:endParaRPr>
          </a:p>
          <a:p>
            <a:pPr algn="ctr">
              <a:defRPr/>
            </a:pPr>
            <a:r>
              <a:rPr lang="en-US" sz="800" kern="0" dirty="0">
                <a:solidFill>
                  <a:sysClr val="windowText" lastClr="000000"/>
                </a:solidFill>
                <a:cs typeface="Arial"/>
              </a:rPr>
              <a:t>(UU 30/2007, </a:t>
            </a:r>
            <a:r>
              <a:rPr lang="en-US" sz="800" kern="0" dirty="0" err="1">
                <a:solidFill>
                  <a:sysClr val="windowText" lastClr="000000"/>
                </a:solidFill>
                <a:cs typeface="Arial"/>
              </a:rPr>
              <a:t>Pasal</a:t>
            </a:r>
            <a:r>
              <a:rPr lang="en-US" sz="800" kern="0" dirty="0">
                <a:solidFill>
                  <a:sysClr val="windowText" lastClr="000000"/>
                </a:solidFill>
                <a:cs typeface="Arial"/>
              </a:rPr>
              <a:t>  12 </a:t>
            </a:r>
            <a:r>
              <a:rPr lang="en-US" sz="800" kern="0" dirty="0" err="1">
                <a:solidFill>
                  <a:sysClr val="windowText" lastClr="000000"/>
                </a:solidFill>
                <a:cs typeface="Arial"/>
              </a:rPr>
              <a:t>ayat</a:t>
            </a:r>
            <a:r>
              <a:rPr lang="en-US" sz="800" kern="0" dirty="0">
                <a:solidFill>
                  <a:sysClr val="windowText" lastClr="000000"/>
                </a:solidFill>
                <a:cs typeface="Arial"/>
              </a:rPr>
              <a:t> 2.a)</a:t>
            </a:r>
            <a:endParaRPr lang="en-US" sz="1000" b="1" kern="0" baseline="30000" dirty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9765" y="3902075"/>
            <a:ext cx="2367116" cy="593725"/>
          </a:xfrm>
          <a:prstGeom prst="roundRect">
            <a:avLst/>
          </a:prstGeom>
          <a:solidFill>
            <a:srgbClr val="CB070C"/>
          </a:solidFill>
          <a:ln w="25400" cap="flat" cmpd="sng" algn="ctr">
            <a:solidFill>
              <a:srgbClr val="CB070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en-US" sz="1050" b="1" kern="0" dirty="0">
              <a:solidFill>
                <a:sysClr val="window" lastClr="FFFFFF"/>
              </a:solidFill>
              <a:cs typeface="Arial"/>
            </a:endParaRPr>
          </a:p>
          <a:p>
            <a:pPr algn="ctr">
              <a:defRPr/>
            </a:pP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Rencana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 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Umum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Energi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Nasional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(RUEN)</a:t>
            </a:r>
          </a:p>
          <a:p>
            <a:pPr algn="ctr">
              <a:defRPr/>
            </a:pPr>
            <a:r>
              <a:rPr lang="en-US" sz="900" kern="0" dirty="0">
                <a:solidFill>
                  <a:sysClr val="window" lastClr="FFFFFF"/>
                </a:solidFill>
                <a:cs typeface="Arial"/>
              </a:rPr>
              <a:t>(UU 30/2007, </a:t>
            </a:r>
            <a:r>
              <a:rPr lang="en-US" sz="900" kern="0" dirty="0" err="1">
                <a:solidFill>
                  <a:sysClr val="window" lastClr="FFFFFF"/>
                </a:solidFill>
                <a:cs typeface="Arial"/>
              </a:rPr>
              <a:t>Pasal</a:t>
            </a:r>
            <a:r>
              <a:rPr lang="en-US" sz="900" kern="0" dirty="0">
                <a:solidFill>
                  <a:sysClr val="window" lastClr="FFFFFF"/>
                </a:solidFill>
                <a:cs typeface="Arial"/>
              </a:rPr>
              <a:t>  12 </a:t>
            </a:r>
            <a:r>
              <a:rPr lang="en-US" sz="900" kern="0" dirty="0" err="1">
                <a:solidFill>
                  <a:sysClr val="window" lastClr="FFFFFF"/>
                </a:solidFill>
                <a:cs typeface="Arial"/>
              </a:rPr>
              <a:t>ayat</a:t>
            </a:r>
            <a:r>
              <a:rPr lang="en-US" sz="900" kern="0" dirty="0">
                <a:solidFill>
                  <a:sysClr val="window" lastClr="FFFFFF"/>
                </a:solidFill>
                <a:cs typeface="Arial"/>
              </a:rPr>
              <a:t> 2.b)</a:t>
            </a:r>
          </a:p>
          <a:p>
            <a:pPr algn="ctr">
              <a:defRPr/>
            </a:pPr>
            <a:endParaRPr lang="en-US" sz="1100" b="1" kern="0" baseline="30000" dirty="0">
              <a:solidFill>
                <a:sysClr val="window" lastClr="FFFFFF"/>
              </a:solidFill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83285" y="2971799"/>
            <a:ext cx="2310682" cy="609600"/>
          </a:xfrm>
          <a:prstGeom prst="roundRect">
            <a:avLst/>
          </a:prstGeom>
          <a:solidFill>
            <a:srgbClr val="CB070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KebijakanEnergi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Nasional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/ (KEN)</a:t>
            </a:r>
          </a:p>
          <a:p>
            <a:pPr algn="ctr">
              <a:defRPr/>
            </a:pPr>
            <a:r>
              <a:rPr lang="en-US" sz="900" kern="0" dirty="0">
                <a:solidFill>
                  <a:sysClr val="window" lastClr="FFFFFF"/>
                </a:solidFill>
                <a:cs typeface="Arial"/>
              </a:rPr>
              <a:t>(UU 30/2007, </a:t>
            </a:r>
            <a:r>
              <a:rPr lang="en-US" sz="900" kern="0" dirty="0" err="1">
                <a:solidFill>
                  <a:sysClr val="window" lastClr="FFFFFF"/>
                </a:solidFill>
                <a:cs typeface="Arial"/>
              </a:rPr>
              <a:t>Pasal</a:t>
            </a:r>
            <a:r>
              <a:rPr lang="en-US" sz="900" kern="0" dirty="0">
                <a:solidFill>
                  <a:sysClr val="window" lastClr="FFFFFF"/>
                </a:solidFill>
                <a:cs typeface="Arial"/>
              </a:rPr>
              <a:t> 11)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38750" y="1250950"/>
            <a:ext cx="1524000" cy="45243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kern="0" dirty="0">
                <a:solidFill>
                  <a:sysClr val="window" lastClr="FFFFFF"/>
                </a:solidFill>
                <a:cs typeface="Arial"/>
              </a:rPr>
              <a:t>PRESIDEN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238750" y="1776413"/>
            <a:ext cx="1524000" cy="30480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kern="0" dirty="0">
                <a:solidFill>
                  <a:sysClr val="window" lastClr="FFFFFF"/>
                </a:solidFill>
                <a:cs typeface="Arial"/>
              </a:rPr>
              <a:t>MENTERI ESDM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306762" y="4867275"/>
            <a:ext cx="1570038" cy="83820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1000" b="1" kern="0" dirty="0" err="1">
                <a:solidFill>
                  <a:sysClr val="window" lastClr="FFFFFF"/>
                </a:solidFill>
                <a:cs typeface="Arial"/>
              </a:rPr>
              <a:t>Rencana</a:t>
            </a:r>
            <a:r>
              <a:rPr lang="en-US" sz="100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00" b="1" kern="0" dirty="0" err="1">
                <a:solidFill>
                  <a:sysClr val="window" lastClr="FFFFFF"/>
                </a:solidFill>
                <a:cs typeface="Arial"/>
              </a:rPr>
              <a:t>Induk</a:t>
            </a:r>
            <a:endParaRPr lang="en-US" sz="1000" b="1" kern="0" dirty="0">
              <a:solidFill>
                <a:sysClr val="window" lastClr="FFFFFF"/>
              </a:solidFill>
              <a:cs typeface="Arial"/>
            </a:endParaRPr>
          </a:p>
          <a:p>
            <a:pPr algn="ctr">
              <a:defRPr/>
            </a:pPr>
            <a:r>
              <a:rPr lang="en-US" sz="1000" b="1" kern="0" dirty="0" err="1">
                <a:solidFill>
                  <a:sysClr val="window" lastClr="FFFFFF"/>
                </a:solidFill>
                <a:cs typeface="Arial"/>
              </a:rPr>
              <a:t>Konservasi</a:t>
            </a:r>
            <a:endParaRPr lang="en-US" sz="1000" b="1" kern="0" dirty="0">
              <a:solidFill>
                <a:sysClr val="window" lastClr="FFFFFF"/>
              </a:solidFill>
              <a:cs typeface="Arial"/>
            </a:endParaRPr>
          </a:p>
          <a:p>
            <a:pPr algn="ctr">
              <a:defRPr/>
            </a:pPr>
            <a:r>
              <a:rPr lang="en-US" sz="1000" b="1" kern="0" dirty="0" err="1">
                <a:solidFill>
                  <a:sysClr val="window" lastClr="FFFFFF"/>
                </a:solidFill>
                <a:cs typeface="Arial"/>
              </a:rPr>
              <a:t>Energi</a:t>
            </a:r>
            <a:r>
              <a:rPr lang="en-US" sz="100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00" b="1" kern="0" dirty="0" err="1">
                <a:solidFill>
                  <a:sysClr val="window" lastClr="FFFFFF"/>
                </a:solidFill>
                <a:cs typeface="Arial"/>
              </a:rPr>
              <a:t>Nasional</a:t>
            </a:r>
            <a:endParaRPr lang="en-US" sz="1000" b="1" kern="0" dirty="0">
              <a:solidFill>
                <a:sysClr val="window" lastClr="FFFFFF"/>
              </a:solidFill>
              <a:cs typeface="Arial"/>
            </a:endParaRPr>
          </a:p>
          <a:p>
            <a:pPr algn="ctr">
              <a:defRPr/>
            </a:pPr>
            <a:r>
              <a:rPr lang="en-US" sz="1000" b="1" kern="0" dirty="0">
                <a:solidFill>
                  <a:sysClr val="window" lastClr="FFFFFF"/>
                </a:solidFill>
                <a:cs typeface="Arial"/>
              </a:rPr>
              <a:t>(RIKEN)</a:t>
            </a:r>
          </a:p>
          <a:p>
            <a:pPr algn="ctr">
              <a:defRPr/>
            </a:pPr>
            <a:r>
              <a:rPr lang="en-US" sz="1000" b="1" kern="0" dirty="0">
                <a:solidFill>
                  <a:sysClr val="window" lastClr="FFFFFF"/>
                </a:solidFill>
                <a:cs typeface="Arial"/>
              </a:rPr>
              <a:t>(PP 70/2009 </a:t>
            </a:r>
            <a:r>
              <a:rPr lang="en-US" sz="1000" b="1" kern="0" dirty="0" err="1">
                <a:solidFill>
                  <a:sysClr val="window" lastClr="FFFFFF"/>
                </a:solidFill>
                <a:cs typeface="Arial"/>
              </a:rPr>
              <a:t>Pasal</a:t>
            </a:r>
            <a:r>
              <a:rPr lang="en-US" sz="1000" b="1" kern="0" dirty="0">
                <a:solidFill>
                  <a:sysClr val="window" lastClr="FFFFFF"/>
                </a:solidFill>
                <a:cs typeface="Arial"/>
              </a:rPr>
              <a:t> …)</a:t>
            </a:r>
          </a:p>
        </p:txBody>
      </p:sp>
      <p:cxnSp>
        <p:nvCxnSpPr>
          <p:cNvPr id="17" name="Straight Arrow Connector 102"/>
          <p:cNvCxnSpPr>
            <a:cxnSpLocks noChangeShapeType="1"/>
          </p:cNvCxnSpPr>
          <p:nvPr/>
        </p:nvCxnSpPr>
        <p:spPr bwMode="auto">
          <a:xfrm rot="5400000">
            <a:off x="1352549" y="2455862"/>
            <a:ext cx="950912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8" name="Right Arrow 17"/>
          <p:cNvSpPr/>
          <p:nvPr/>
        </p:nvSpPr>
        <p:spPr bwMode="auto">
          <a:xfrm>
            <a:off x="3046413" y="3184525"/>
            <a:ext cx="152400" cy="228600"/>
          </a:xfrm>
          <a:prstGeom prst="rightArrow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/>
            </a:endParaRP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3046413" y="4114800"/>
            <a:ext cx="152400" cy="228600"/>
          </a:xfrm>
          <a:prstGeom prst="rightArrow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/>
            </a:endParaRPr>
          </a:p>
        </p:txBody>
      </p:sp>
      <p:sp>
        <p:nvSpPr>
          <p:cNvPr id="20" name="TextBox 88"/>
          <p:cNvSpPr txBox="1">
            <a:spLocks noChangeArrowheads="1"/>
          </p:cNvSpPr>
          <p:nvPr/>
        </p:nvSpPr>
        <p:spPr bwMode="auto">
          <a:xfrm>
            <a:off x="5410200" y="3505200"/>
            <a:ext cx="7826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kern="0" dirty="0" err="1">
                <a:solidFill>
                  <a:srgbClr val="0070C0"/>
                </a:solidFill>
                <a:cs typeface="Arial" charset="0"/>
              </a:rPr>
              <a:t>Penyiapan</a:t>
            </a:r>
            <a:endParaRPr lang="en-US" sz="900" kern="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1" name="TextBox 111"/>
          <p:cNvSpPr txBox="1">
            <a:spLocks noChangeArrowheads="1"/>
          </p:cNvSpPr>
          <p:nvPr/>
        </p:nvSpPr>
        <p:spPr bwMode="auto">
          <a:xfrm>
            <a:off x="0" y="2360619"/>
            <a:ext cx="838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900" kern="0" dirty="0" err="1">
                <a:solidFill>
                  <a:srgbClr val="4F81BD"/>
                </a:solidFill>
                <a:cs typeface="Arial" charset="0"/>
              </a:rPr>
              <a:t>Penetapan</a:t>
            </a:r>
            <a:endParaRPr lang="en-US" sz="900" kern="0" dirty="0">
              <a:solidFill>
                <a:srgbClr val="4F81BD"/>
              </a:solidFill>
              <a:cs typeface="Arial" charset="0"/>
            </a:endParaRPr>
          </a:p>
        </p:txBody>
      </p:sp>
      <p:sp>
        <p:nvSpPr>
          <p:cNvPr id="22" name="TextBox 112"/>
          <p:cNvSpPr txBox="1">
            <a:spLocks noChangeArrowheads="1"/>
          </p:cNvSpPr>
          <p:nvPr/>
        </p:nvSpPr>
        <p:spPr bwMode="auto">
          <a:xfrm>
            <a:off x="152400" y="578227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*) 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Konservasi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Energi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per </a:t>
            </a:r>
            <a:r>
              <a:rPr lang="en-US" sz="900" kern="0" dirty="0" err="1" smtClean="0">
                <a:solidFill>
                  <a:sysClr val="windowText" lastClr="000000"/>
                </a:solidFill>
                <a:cs typeface="Arial" charset="0"/>
              </a:rPr>
              <a:t>Sektor</a:t>
            </a:r>
            <a:r>
              <a:rPr lang="en-US" sz="900" kern="0" dirty="0" smtClean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 smtClean="0">
                <a:solidFill>
                  <a:sysClr val="windowText" lastClr="000000"/>
                </a:solidFill>
                <a:cs typeface="Arial" charset="0"/>
              </a:rPr>
              <a:t>Kegiatan</a:t>
            </a:r>
            <a:r>
              <a:rPr lang="en-US" sz="900" kern="0" dirty="0" smtClean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:</a:t>
            </a:r>
          </a:p>
          <a:p>
            <a:pPr>
              <a:defRPr/>
            </a:pP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     -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Sektor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Rumah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Tangga</a:t>
            </a:r>
            <a:endParaRPr lang="en-US" sz="900" kern="0" dirty="0">
              <a:solidFill>
                <a:sysClr val="windowText" lastClr="000000"/>
              </a:solidFill>
              <a:cs typeface="Arial" charset="0"/>
            </a:endParaRPr>
          </a:p>
          <a:p>
            <a:pPr>
              <a:defRPr/>
            </a:pP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     -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Sektor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Komersial</a:t>
            </a:r>
            <a:endParaRPr lang="en-US" sz="900" kern="0" dirty="0">
              <a:solidFill>
                <a:sysClr val="windowText" lastClr="000000"/>
              </a:solidFill>
              <a:cs typeface="Arial" charset="0"/>
            </a:endParaRPr>
          </a:p>
          <a:p>
            <a:pPr>
              <a:defRPr/>
            </a:pP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     -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Sektor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Industri</a:t>
            </a:r>
            <a:endParaRPr lang="en-US" sz="900" kern="0" dirty="0">
              <a:solidFill>
                <a:sysClr val="windowText" lastClr="000000"/>
              </a:solidFill>
              <a:cs typeface="Arial" charset="0"/>
            </a:endParaRPr>
          </a:p>
          <a:p>
            <a:pPr>
              <a:defRPr/>
            </a:pP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     -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Sektor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id-ID" sz="900" kern="0" dirty="0">
                <a:solidFill>
                  <a:sysClr val="windowText" lastClr="000000"/>
                </a:solidFill>
                <a:cs typeface="Arial" charset="0"/>
              </a:rPr>
              <a:t>Transportasi</a:t>
            </a:r>
            <a:endParaRPr lang="en-US" sz="900" kern="0" dirty="0">
              <a:solidFill>
                <a:sysClr val="windowText" lastClr="000000"/>
              </a:solidFill>
              <a:cs typeface="Arial" charset="0"/>
            </a:endParaRPr>
          </a:p>
          <a:p>
            <a:pPr>
              <a:defRPr/>
            </a:pP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     -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Sektor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Pembangkit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tenaga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Listrik</a:t>
            </a:r>
            <a:endParaRPr lang="en-US" sz="9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858000" y="1219200"/>
            <a:ext cx="223678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cs typeface="Arial" charset="0"/>
              </a:rPr>
              <a:t>ACUAN:</a:t>
            </a:r>
          </a:p>
          <a:p>
            <a:pPr marL="176213" indent="-176213">
              <a:buFont typeface="+mj-lt"/>
              <a:buAutoNum type="arabicPeriod"/>
              <a:defRPr/>
            </a:pPr>
            <a:r>
              <a:rPr lang="en-US" sz="1000" kern="0" dirty="0">
                <a:solidFill>
                  <a:sysClr val="windowText" lastClr="000000"/>
                </a:solidFill>
                <a:cs typeface="Arial" charset="0"/>
              </a:rPr>
              <a:t>UUD 1945, </a:t>
            </a:r>
            <a:r>
              <a:rPr lang="en-US" sz="1000" kern="0" dirty="0" err="1">
                <a:solidFill>
                  <a:sysClr val="windowText" lastClr="000000"/>
                </a:solidFill>
                <a:cs typeface="Arial" charset="0"/>
              </a:rPr>
              <a:t>Pasal</a:t>
            </a:r>
            <a:r>
              <a:rPr lang="en-US" sz="1000" kern="0" dirty="0">
                <a:solidFill>
                  <a:sysClr val="windowText" lastClr="000000"/>
                </a:solidFill>
                <a:cs typeface="Arial" charset="0"/>
              </a:rPr>
              <a:t> 33</a:t>
            </a:r>
          </a:p>
          <a:p>
            <a:pPr marL="176213" indent="-176213">
              <a:buFont typeface="+mj-lt"/>
              <a:buAutoNum type="arabicPeriod"/>
              <a:defRPr/>
            </a:pPr>
            <a:r>
              <a:rPr lang="en-US" sz="1000" kern="0" dirty="0">
                <a:solidFill>
                  <a:sysClr val="windowText" lastClr="000000"/>
                </a:solidFill>
                <a:cs typeface="Arial" charset="0"/>
              </a:rPr>
              <a:t>UU 30/2007 </a:t>
            </a:r>
            <a:r>
              <a:rPr lang="en-US" sz="1000" kern="0" dirty="0" err="1">
                <a:solidFill>
                  <a:sysClr val="windowText" lastClr="000000"/>
                </a:solidFill>
                <a:cs typeface="Arial" charset="0"/>
              </a:rPr>
              <a:t>ttg</a:t>
            </a:r>
            <a:r>
              <a:rPr lang="en-US" sz="10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1000" kern="0" dirty="0" err="1">
                <a:solidFill>
                  <a:sysClr val="windowText" lastClr="000000"/>
                </a:solidFill>
                <a:cs typeface="Arial" charset="0"/>
              </a:rPr>
              <a:t>Energi</a:t>
            </a:r>
            <a:endParaRPr lang="en-US" sz="1000" kern="0" dirty="0">
              <a:solidFill>
                <a:sysClr val="windowText" lastClr="000000"/>
              </a:solidFill>
              <a:cs typeface="Arial" charset="0"/>
            </a:endParaRPr>
          </a:p>
          <a:p>
            <a:pPr marL="176213" indent="-176213">
              <a:buFont typeface="+mj-lt"/>
              <a:buAutoNum type="arabicPeriod"/>
              <a:defRPr/>
            </a:pPr>
            <a:r>
              <a:rPr lang="en-US" sz="1000" kern="0" dirty="0">
                <a:solidFill>
                  <a:sysClr val="windowText" lastClr="000000"/>
                </a:solidFill>
                <a:cs typeface="Arial" charset="0"/>
              </a:rPr>
              <a:t>UU 10/1997 </a:t>
            </a:r>
            <a:r>
              <a:rPr lang="en-US" sz="1000" kern="0" dirty="0" err="1" smtClean="0">
                <a:solidFill>
                  <a:sysClr val="windowText" lastClr="000000"/>
                </a:solidFill>
                <a:cs typeface="Arial" charset="0"/>
              </a:rPr>
              <a:t>ttg</a:t>
            </a: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1000" kern="0" dirty="0" err="1" smtClean="0">
                <a:solidFill>
                  <a:sysClr val="windowText" lastClr="000000"/>
                </a:solidFill>
                <a:cs typeface="Arial" charset="0"/>
              </a:rPr>
              <a:t>Ketenaganukliran</a:t>
            </a: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 </a:t>
            </a:r>
            <a:endParaRPr lang="en-US" sz="1000" kern="0" dirty="0">
              <a:solidFill>
                <a:sysClr val="windowText" lastClr="000000"/>
              </a:solidFill>
              <a:cs typeface="Arial" charset="0"/>
            </a:endParaRPr>
          </a:p>
          <a:p>
            <a:pPr marL="176213" indent="-176213">
              <a:buFont typeface="+mj-lt"/>
              <a:buAutoNum type="arabicPeriod"/>
              <a:defRPr/>
            </a:pPr>
            <a:r>
              <a:rPr lang="en-US" sz="1000" kern="0" dirty="0">
                <a:solidFill>
                  <a:sysClr val="windowText" lastClr="000000"/>
                </a:solidFill>
                <a:cs typeface="Arial" charset="0"/>
              </a:rPr>
              <a:t>UU 27/2003 </a:t>
            </a:r>
            <a:r>
              <a:rPr lang="en-US" sz="1000" kern="0" dirty="0" err="1">
                <a:solidFill>
                  <a:sysClr val="windowText" lastClr="000000"/>
                </a:solidFill>
                <a:cs typeface="Arial" charset="0"/>
              </a:rPr>
              <a:t>ttg</a:t>
            </a:r>
            <a:r>
              <a:rPr lang="en-US" sz="10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1000" kern="0" dirty="0" err="1">
                <a:solidFill>
                  <a:sysClr val="windowText" lastClr="000000"/>
                </a:solidFill>
                <a:cs typeface="Arial" charset="0"/>
              </a:rPr>
              <a:t>Panas</a:t>
            </a:r>
            <a:r>
              <a:rPr lang="en-US" sz="10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1000" kern="0" dirty="0" err="1">
                <a:solidFill>
                  <a:sysClr val="windowText" lastClr="000000"/>
                </a:solidFill>
                <a:cs typeface="Arial" charset="0"/>
              </a:rPr>
              <a:t>Bumi</a:t>
            </a:r>
            <a:endParaRPr lang="en-US" sz="10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4" name="TextBox 96"/>
          <p:cNvSpPr txBox="1">
            <a:spLocks noChangeArrowheads="1"/>
          </p:cNvSpPr>
          <p:nvPr/>
        </p:nvSpPr>
        <p:spPr bwMode="auto">
          <a:xfrm>
            <a:off x="6348413" y="2362200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Penyiapan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dan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Penetapan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Rencana</a:t>
            </a:r>
            <a:r>
              <a:rPr lang="en-US" sz="900" kern="0" dirty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cs typeface="Arial" charset="0"/>
              </a:rPr>
              <a:t>Induk</a:t>
            </a:r>
            <a:endParaRPr lang="en-US" sz="9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705600" y="4876806"/>
            <a:ext cx="1447800" cy="828675"/>
          </a:xfrm>
          <a:prstGeom prst="roundRect">
            <a:avLst/>
          </a:prstGeom>
          <a:solidFill>
            <a:srgbClr val="FF0000"/>
          </a:solidFill>
          <a:ln w="31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Rencana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Induk</a:t>
            </a:r>
            <a:endParaRPr lang="en-US" sz="1050" b="1" kern="0" dirty="0">
              <a:solidFill>
                <a:sysClr val="window" lastClr="FFFFFF"/>
              </a:solidFill>
              <a:cs typeface="Arial"/>
            </a:endParaRPr>
          </a:p>
          <a:p>
            <a:pPr algn="ctr">
              <a:defRPr/>
            </a:pP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Diversifikasi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Energi</a:t>
            </a:r>
            <a:endParaRPr lang="en-US" sz="1050" b="1" kern="0" dirty="0">
              <a:solidFill>
                <a:sysClr val="window" lastClr="FFFFFF"/>
              </a:solidFill>
              <a:cs typeface="Arial"/>
            </a:endParaRPr>
          </a:p>
          <a:p>
            <a:pPr algn="ctr">
              <a:defRPr/>
            </a:pP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(RIDEN)</a:t>
            </a: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3200400" y="6273806"/>
            <a:ext cx="1524000" cy="52322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Diatur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dengan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:</a:t>
            </a:r>
          </a:p>
          <a:p>
            <a:pPr marL="58738" marR="0" lvl="0" indent="-587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UU 30/2007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ttg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Energi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  <a:p>
            <a:pPr marL="58738" marR="0" lvl="0" indent="-587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PP 70 /2009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ttg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Konservasi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Energi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cxnSp>
        <p:nvCxnSpPr>
          <p:cNvPr id="27" name="Straight Connector 114"/>
          <p:cNvCxnSpPr>
            <a:cxnSpLocks noChangeShapeType="1"/>
          </p:cNvCxnSpPr>
          <p:nvPr/>
        </p:nvCxnSpPr>
        <p:spPr bwMode="auto">
          <a:xfrm rot="5400000">
            <a:off x="1793875" y="4495800"/>
            <a:ext cx="1588" cy="158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grpSp>
        <p:nvGrpSpPr>
          <p:cNvPr id="28" name="Group 74"/>
          <p:cNvGrpSpPr>
            <a:grpSpLocks/>
          </p:cNvGrpSpPr>
          <p:nvPr/>
        </p:nvGrpSpPr>
        <p:grpSpPr bwMode="auto">
          <a:xfrm>
            <a:off x="6781800" y="5867399"/>
            <a:ext cx="1676400" cy="381000"/>
            <a:chOff x="7590164" y="4876800"/>
            <a:chExt cx="1516258" cy="1015652"/>
          </a:xfrm>
          <a:solidFill>
            <a:srgbClr val="9BBB59">
              <a:lumMod val="50000"/>
            </a:srgbClr>
          </a:solidFill>
        </p:grpSpPr>
        <p:sp>
          <p:nvSpPr>
            <p:cNvPr id="29" name="Rounded Rectangle 28"/>
            <p:cNvSpPr/>
            <p:nvPr/>
          </p:nvSpPr>
          <p:spPr>
            <a:xfrm>
              <a:off x="7690190" y="4978365"/>
              <a:ext cx="1416232" cy="91408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n-US" sz="1050" b="1" kern="0" dirty="0">
                <a:solidFill>
                  <a:sysClr val="window" lastClr="FFFFFF"/>
                </a:solidFill>
                <a:cs typeface="Aria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642559" y="4916474"/>
              <a:ext cx="1416232" cy="91408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n-US" sz="1050" b="1" kern="0" dirty="0">
                <a:solidFill>
                  <a:sysClr val="window" lastClr="FFFFFF"/>
                </a:solidFill>
                <a:cs typeface="Aria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590164" y="4876800"/>
              <a:ext cx="1416232" cy="91408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800" b="1" i="1" kern="0" dirty="0">
                  <a:solidFill>
                    <a:sysClr val="window" lastClr="FFFFFF"/>
                  </a:solidFill>
                  <a:cs typeface="Arial"/>
                </a:rPr>
                <a:t>Roadmap </a:t>
              </a:r>
            </a:p>
            <a:p>
              <a:pPr algn="ctr">
                <a:defRPr/>
              </a:pPr>
              <a:r>
                <a:rPr lang="en-US" sz="800" b="1" kern="0" dirty="0">
                  <a:solidFill>
                    <a:sysClr val="window" lastClr="FFFFFF"/>
                  </a:solidFill>
                  <a:cs typeface="Arial"/>
                </a:rPr>
                <a:t>per </a:t>
              </a:r>
              <a:r>
                <a:rPr lang="en-US" sz="800" b="1" kern="0" dirty="0" err="1">
                  <a:solidFill>
                    <a:sysClr val="window" lastClr="FFFFFF"/>
                  </a:solidFill>
                  <a:cs typeface="Arial"/>
                </a:rPr>
                <a:t>Klaster</a:t>
              </a:r>
              <a:r>
                <a:rPr lang="en-US" sz="800" b="1" kern="0" dirty="0">
                  <a:solidFill>
                    <a:sysClr val="window" lastClr="FFFFFF"/>
                  </a:solidFill>
                  <a:cs typeface="Arial"/>
                </a:rPr>
                <a:t> EBT</a:t>
              </a:r>
            </a:p>
          </p:txBody>
        </p:sp>
      </p:grpSp>
      <p:cxnSp>
        <p:nvCxnSpPr>
          <p:cNvPr id="32" name="Straight Arrow Connector 118"/>
          <p:cNvCxnSpPr>
            <a:cxnSpLocks noChangeShapeType="1"/>
          </p:cNvCxnSpPr>
          <p:nvPr/>
        </p:nvCxnSpPr>
        <p:spPr bwMode="auto">
          <a:xfrm rot="5400000">
            <a:off x="-191295" y="2934494"/>
            <a:ext cx="1906588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6765925" y="6248400"/>
            <a:ext cx="1768475" cy="52322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700" kern="0" dirty="0" err="1">
                <a:cs typeface="Arial"/>
              </a:rPr>
              <a:t>Diatur</a:t>
            </a:r>
            <a:r>
              <a:rPr lang="en-US" sz="700" kern="0" dirty="0">
                <a:cs typeface="Arial"/>
              </a:rPr>
              <a:t> </a:t>
            </a:r>
            <a:r>
              <a:rPr lang="en-US" sz="700" kern="0" dirty="0" err="1">
                <a:cs typeface="Arial"/>
              </a:rPr>
              <a:t>dengan</a:t>
            </a:r>
            <a:r>
              <a:rPr lang="en-US" sz="700" kern="0" dirty="0">
                <a:cs typeface="Arial"/>
              </a:rPr>
              <a:t> :</a:t>
            </a:r>
          </a:p>
          <a:p>
            <a:pPr marL="58738" indent="-58738">
              <a:buFont typeface="Arial" pitchFamily="34" charset="0"/>
              <a:buChar char="•"/>
              <a:defRPr/>
            </a:pPr>
            <a:r>
              <a:rPr lang="en-US" sz="700" kern="0" dirty="0">
                <a:cs typeface="Arial"/>
              </a:rPr>
              <a:t>UU 30/2007 </a:t>
            </a:r>
            <a:r>
              <a:rPr lang="en-US" sz="700" kern="0" dirty="0" err="1">
                <a:cs typeface="Arial"/>
              </a:rPr>
              <a:t>ttg</a:t>
            </a:r>
            <a:r>
              <a:rPr lang="en-US" sz="700" kern="0" dirty="0">
                <a:cs typeface="Arial"/>
              </a:rPr>
              <a:t> </a:t>
            </a:r>
            <a:r>
              <a:rPr lang="en-US" sz="700" kern="0" dirty="0" err="1">
                <a:cs typeface="Arial"/>
              </a:rPr>
              <a:t>Energi</a:t>
            </a:r>
            <a:endParaRPr lang="en-US" sz="700" kern="0" dirty="0">
              <a:cs typeface="Arial"/>
            </a:endParaRPr>
          </a:p>
          <a:p>
            <a:pPr marL="58738" indent="-58738">
              <a:buFont typeface="Arial" pitchFamily="34" charset="0"/>
              <a:buChar char="•"/>
              <a:defRPr/>
            </a:pPr>
            <a:r>
              <a:rPr lang="en-US" sz="700" kern="0" dirty="0">
                <a:cs typeface="Arial"/>
              </a:rPr>
              <a:t>RPP </a:t>
            </a:r>
            <a:r>
              <a:rPr lang="en-US" sz="700" kern="0" dirty="0" err="1">
                <a:cs typeface="Arial"/>
              </a:rPr>
              <a:t>ttg</a:t>
            </a:r>
            <a:r>
              <a:rPr lang="en-US" sz="700" kern="0" dirty="0">
                <a:cs typeface="Arial"/>
              </a:rPr>
              <a:t> </a:t>
            </a:r>
            <a:r>
              <a:rPr lang="en-US" sz="700" kern="0" dirty="0" err="1">
                <a:cs typeface="Arial"/>
              </a:rPr>
              <a:t>Energi</a:t>
            </a:r>
            <a:r>
              <a:rPr lang="en-US" sz="700" kern="0" dirty="0">
                <a:cs typeface="Arial"/>
              </a:rPr>
              <a:t> </a:t>
            </a:r>
            <a:r>
              <a:rPr lang="en-US" sz="700" kern="0" dirty="0" err="1">
                <a:cs typeface="Arial"/>
              </a:rPr>
              <a:t>Baru</a:t>
            </a:r>
            <a:r>
              <a:rPr lang="en-US" sz="700" kern="0" dirty="0">
                <a:cs typeface="Arial"/>
              </a:rPr>
              <a:t> </a:t>
            </a:r>
            <a:r>
              <a:rPr lang="en-US" sz="700" kern="0" dirty="0" err="1">
                <a:cs typeface="Arial"/>
              </a:rPr>
              <a:t>dan</a:t>
            </a:r>
            <a:r>
              <a:rPr lang="en-US" sz="700" kern="0" dirty="0">
                <a:cs typeface="Arial"/>
              </a:rPr>
              <a:t> </a:t>
            </a:r>
            <a:r>
              <a:rPr lang="en-US" sz="700" kern="0" dirty="0" err="1">
                <a:cs typeface="Arial"/>
              </a:rPr>
              <a:t>Energi</a:t>
            </a:r>
            <a:r>
              <a:rPr lang="en-US" sz="700" kern="0" dirty="0">
                <a:cs typeface="Arial"/>
              </a:rPr>
              <a:t> </a:t>
            </a:r>
            <a:r>
              <a:rPr lang="en-US" sz="700" kern="0" dirty="0" err="1">
                <a:cs typeface="Arial"/>
              </a:rPr>
              <a:t>Terbarukan</a:t>
            </a:r>
            <a:endParaRPr lang="en-US" sz="700" kern="0" dirty="0">
              <a:cs typeface="Arial"/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4953000" y="6273804"/>
            <a:ext cx="1676400" cy="523220"/>
          </a:xfrm>
          <a:prstGeom prst="rect">
            <a:avLst/>
          </a:prstGeom>
          <a:solidFill>
            <a:srgbClr val="EEECE1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Diatur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dengan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:</a:t>
            </a:r>
          </a:p>
          <a:p>
            <a:pPr marL="58738" marR="0" lvl="0" indent="-587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UU 22/2001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ttg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Migas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  <a:p>
            <a:pPr marL="58738" marR="0" lvl="0" indent="-587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UU 4/2009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ttg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Mineral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charset="0"/>
              </a:rPr>
              <a:t>dan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Batubara</a:t>
            </a:r>
          </a:p>
          <a:p>
            <a:pPr marL="58738" marR="0" lvl="0" indent="-587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 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3276937" y="3886198"/>
            <a:ext cx="2310682" cy="609600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noFill/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00" b="1" kern="0" dirty="0" err="1">
                <a:solidFill>
                  <a:sysClr val="windowText" lastClr="000000"/>
                </a:solidFill>
                <a:cs typeface="Arial"/>
              </a:rPr>
              <a:t>Rancangan</a:t>
            </a:r>
            <a:r>
              <a:rPr lang="en-US" sz="1000" b="1" kern="0" dirty="0">
                <a:solidFill>
                  <a:sysClr val="windowText" lastClr="000000"/>
                </a:solidFill>
                <a:cs typeface="Arial"/>
              </a:rPr>
              <a:t> </a:t>
            </a:r>
          </a:p>
          <a:p>
            <a:pPr algn="ctr">
              <a:defRPr/>
            </a:pPr>
            <a:r>
              <a:rPr lang="en-US" sz="1000" b="1" kern="0" dirty="0" err="1">
                <a:solidFill>
                  <a:sysClr val="windowText" lastClr="000000"/>
                </a:solidFill>
                <a:cs typeface="Arial"/>
              </a:rPr>
              <a:t>Rencana</a:t>
            </a:r>
            <a:r>
              <a:rPr lang="en-US" sz="1000" b="1" kern="0" dirty="0">
                <a:solidFill>
                  <a:sysClr val="windowText" lastClr="000000"/>
                </a:solidFill>
                <a:cs typeface="Arial"/>
              </a:rPr>
              <a:t> </a:t>
            </a:r>
            <a:r>
              <a:rPr lang="en-US" sz="1000" b="1" kern="0" dirty="0" err="1">
                <a:solidFill>
                  <a:sysClr val="windowText" lastClr="000000"/>
                </a:solidFill>
                <a:cs typeface="Arial"/>
              </a:rPr>
              <a:t>Umum</a:t>
            </a:r>
            <a:r>
              <a:rPr lang="en-US" sz="1000" b="1" kern="0" dirty="0">
                <a:solidFill>
                  <a:sysClr val="windowText" lastClr="000000"/>
                </a:solidFill>
                <a:cs typeface="Arial"/>
              </a:rPr>
              <a:t> </a:t>
            </a:r>
            <a:r>
              <a:rPr lang="en-US" sz="1000" b="1" kern="0" dirty="0" err="1">
                <a:solidFill>
                  <a:sysClr val="windowText" lastClr="000000"/>
                </a:solidFill>
                <a:cs typeface="Arial"/>
              </a:rPr>
              <a:t>Energi</a:t>
            </a:r>
            <a:r>
              <a:rPr lang="en-US" sz="1000" b="1" kern="0" dirty="0">
                <a:solidFill>
                  <a:sysClr val="windowText" lastClr="000000"/>
                </a:solidFill>
                <a:cs typeface="Arial"/>
              </a:rPr>
              <a:t> </a:t>
            </a:r>
            <a:r>
              <a:rPr lang="en-US" sz="1000" b="1" kern="0" dirty="0" err="1">
                <a:solidFill>
                  <a:sysClr val="windowText" lastClr="000000"/>
                </a:solidFill>
                <a:cs typeface="Arial"/>
              </a:rPr>
              <a:t>Nasional</a:t>
            </a:r>
            <a:r>
              <a:rPr lang="en-US" sz="1000" b="1" kern="0" dirty="0">
                <a:solidFill>
                  <a:sysClr val="windowText" lastClr="000000"/>
                </a:solidFill>
                <a:cs typeface="Arial"/>
              </a:rPr>
              <a:t> (RUEN)</a:t>
            </a:r>
            <a:r>
              <a:rPr lang="en-US" sz="800" kern="0" dirty="0">
                <a:solidFill>
                  <a:sysClr val="windowText" lastClr="000000"/>
                </a:solidFill>
                <a:cs typeface="Arial"/>
              </a:rPr>
              <a:t> </a:t>
            </a:r>
            <a:endParaRPr lang="en-US" sz="800" kern="0" dirty="0" smtClean="0">
              <a:solidFill>
                <a:sysClr val="windowText" lastClr="000000"/>
              </a:solidFill>
              <a:cs typeface="Arial"/>
            </a:endParaRPr>
          </a:p>
          <a:p>
            <a:pPr algn="ctr">
              <a:defRPr/>
            </a:pPr>
            <a:r>
              <a:rPr lang="en-US" sz="800" kern="0" dirty="0" smtClean="0">
                <a:solidFill>
                  <a:sysClr val="windowText" lastClr="000000"/>
                </a:solidFill>
                <a:cs typeface="Arial"/>
              </a:rPr>
              <a:t>(</a:t>
            </a:r>
            <a:r>
              <a:rPr lang="en-US" sz="800" kern="0" dirty="0">
                <a:solidFill>
                  <a:sysClr val="windowText" lastClr="000000"/>
                </a:solidFill>
                <a:cs typeface="Arial"/>
              </a:rPr>
              <a:t>UU 30/2007, </a:t>
            </a:r>
            <a:r>
              <a:rPr lang="en-US" sz="800" kern="0" dirty="0" err="1">
                <a:solidFill>
                  <a:sysClr val="windowText" lastClr="000000"/>
                </a:solidFill>
                <a:cs typeface="Arial"/>
              </a:rPr>
              <a:t>Pasal</a:t>
            </a:r>
            <a:r>
              <a:rPr lang="en-US" sz="800" kern="0" dirty="0">
                <a:solidFill>
                  <a:sysClr val="windowText" lastClr="000000"/>
                </a:solidFill>
                <a:cs typeface="Arial"/>
              </a:rPr>
              <a:t>  17 </a:t>
            </a:r>
            <a:r>
              <a:rPr lang="en-US" sz="800" kern="0" dirty="0" err="1">
                <a:solidFill>
                  <a:sysClr val="windowText" lastClr="000000"/>
                </a:solidFill>
                <a:cs typeface="Arial"/>
              </a:rPr>
              <a:t>ayat</a:t>
            </a:r>
            <a:r>
              <a:rPr lang="en-US" sz="800" kern="0" dirty="0">
                <a:solidFill>
                  <a:sysClr val="windowText" lastClr="000000"/>
                </a:solidFill>
                <a:cs typeface="Arial"/>
              </a:rPr>
              <a:t>  1)</a:t>
            </a:r>
            <a:endParaRPr lang="en-US" sz="1000" b="1" kern="0" baseline="30000" dirty="0">
              <a:solidFill>
                <a:sysClr val="windowText" lastClr="000000"/>
              </a:solidFill>
              <a:cs typeface="Arial"/>
            </a:endParaRPr>
          </a:p>
        </p:txBody>
      </p:sp>
      <p:cxnSp>
        <p:nvCxnSpPr>
          <p:cNvPr id="36" name="Straight Connector 122"/>
          <p:cNvCxnSpPr>
            <a:cxnSpLocks noChangeShapeType="1"/>
          </p:cNvCxnSpPr>
          <p:nvPr/>
        </p:nvCxnSpPr>
        <p:spPr bwMode="auto">
          <a:xfrm>
            <a:off x="1987550" y="2132013"/>
            <a:ext cx="2127250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Straight Connector 123"/>
          <p:cNvCxnSpPr>
            <a:cxnSpLocks noChangeShapeType="1"/>
          </p:cNvCxnSpPr>
          <p:nvPr/>
        </p:nvCxnSpPr>
        <p:spPr bwMode="auto">
          <a:xfrm flipH="1">
            <a:off x="1981200" y="2122488"/>
            <a:ext cx="0" cy="8318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8" name="Straight Connector 124"/>
          <p:cNvCxnSpPr>
            <a:cxnSpLocks noChangeShapeType="1"/>
          </p:cNvCxnSpPr>
          <p:nvPr/>
        </p:nvCxnSpPr>
        <p:spPr bwMode="auto">
          <a:xfrm rot="5400000" flipH="1" flipV="1">
            <a:off x="3848100" y="1866900"/>
            <a:ext cx="533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9" name="Straight Arrow Connector 125"/>
          <p:cNvCxnSpPr>
            <a:cxnSpLocks noChangeShapeType="1"/>
          </p:cNvCxnSpPr>
          <p:nvPr/>
        </p:nvCxnSpPr>
        <p:spPr bwMode="auto">
          <a:xfrm>
            <a:off x="4114800" y="1600194"/>
            <a:ext cx="1066800" cy="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0" name="Straight Arrow Connector 126"/>
          <p:cNvCxnSpPr>
            <a:cxnSpLocks noChangeShapeType="1"/>
          </p:cNvCxnSpPr>
          <p:nvPr/>
        </p:nvCxnSpPr>
        <p:spPr bwMode="auto">
          <a:xfrm>
            <a:off x="1219200" y="1293813"/>
            <a:ext cx="3962400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127"/>
          <p:cNvCxnSpPr>
            <a:cxnSpLocks noChangeShapeType="1"/>
          </p:cNvCxnSpPr>
          <p:nvPr/>
        </p:nvCxnSpPr>
        <p:spPr bwMode="auto">
          <a:xfrm rot="10800000" flipV="1">
            <a:off x="1219203" y="1447000"/>
            <a:ext cx="3962399" cy="79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128"/>
          <p:cNvCxnSpPr>
            <a:cxnSpLocks noChangeShapeType="1"/>
          </p:cNvCxnSpPr>
          <p:nvPr/>
        </p:nvCxnSpPr>
        <p:spPr bwMode="auto">
          <a:xfrm rot="16200000" flipV="1">
            <a:off x="-38100" y="2857500"/>
            <a:ext cx="1752600" cy="0"/>
          </a:xfrm>
          <a:prstGeom prst="straightConnector1">
            <a:avLst/>
          </a:prstGeom>
          <a:noFill/>
          <a:ln w="25400" algn="ctr">
            <a:solidFill>
              <a:srgbClr val="4F81BD"/>
            </a:solidFill>
            <a:round/>
            <a:headEnd/>
            <a:tailEnd type="arrow" w="med" len="med"/>
          </a:ln>
        </p:spPr>
      </p:cxnSp>
      <p:cxnSp>
        <p:nvCxnSpPr>
          <p:cNvPr id="43" name="Straight Connector 129"/>
          <p:cNvCxnSpPr>
            <a:cxnSpLocks noChangeShapeType="1"/>
          </p:cNvCxnSpPr>
          <p:nvPr/>
        </p:nvCxnSpPr>
        <p:spPr bwMode="auto">
          <a:xfrm rot="5400000">
            <a:off x="4495801" y="3810002"/>
            <a:ext cx="152400" cy="3175"/>
          </a:xfrm>
          <a:prstGeom prst="line">
            <a:avLst/>
          </a:prstGeom>
          <a:noFill/>
          <a:ln w="25400" algn="ctr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44" name="Straight Connector 130"/>
          <p:cNvCxnSpPr>
            <a:cxnSpLocks noChangeShapeType="1"/>
          </p:cNvCxnSpPr>
          <p:nvPr/>
        </p:nvCxnSpPr>
        <p:spPr bwMode="auto">
          <a:xfrm rot="10800000">
            <a:off x="838200" y="3732211"/>
            <a:ext cx="3733800" cy="1588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45" name="TextBox 187"/>
          <p:cNvSpPr txBox="1">
            <a:spLocks noChangeArrowheads="1"/>
          </p:cNvSpPr>
          <p:nvPr/>
        </p:nvSpPr>
        <p:spPr bwMode="auto">
          <a:xfrm>
            <a:off x="1524000" y="2619381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ker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6" name="TextBox 188"/>
          <p:cNvSpPr txBox="1">
            <a:spLocks noChangeArrowheads="1"/>
          </p:cNvSpPr>
          <p:nvPr/>
        </p:nvSpPr>
        <p:spPr bwMode="auto">
          <a:xfrm>
            <a:off x="1905000" y="2619381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ker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47" name="TextBox 189"/>
          <p:cNvSpPr txBox="1">
            <a:spLocks noChangeArrowheads="1"/>
          </p:cNvSpPr>
          <p:nvPr/>
        </p:nvSpPr>
        <p:spPr bwMode="auto">
          <a:xfrm>
            <a:off x="3200400" y="1400181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ker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8" name="TextBox 190"/>
          <p:cNvSpPr txBox="1">
            <a:spLocks noChangeArrowheads="1"/>
          </p:cNvSpPr>
          <p:nvPr/>
        </p:nvSpPr>
        <p:spPr bwMode="auto">
          <a:xfrm>
            <a:off x="3200400" y="1066806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kern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9" name="TextBox 191"/>
          <p:cNvSpPr txBox="1">
            <a:spLocks noChangeArrowheads="1"/>
          </p:cNvSpPr>
          <p:nvPr/>
        </p:nvSpPr>
        <p:spPr bwMode="auto">
          <a:xfrm>
            <a:off x="4191000" y="2314581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kern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50" name="TextBox 192"/>
          <p:cNvSpPr txBox="1">
            <a:spLocks noChangeArrowheads="1"/>
          </p:cNvSpPr>
          <p:nvPr/>
        </p:nvSpPr>
        <p:spPr bwMode="auto">
          <a:xfrm>
            <a:off x="5418138" y="2592394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kern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51" name="TextBox 193"/>
          <p:cNvSpPr txBox="1">
            <a:spLocks noChangeArrowheads="1"/>
          </p:cNvSpPr>
          <p:nvPr/>
        </p:nvSpPr>
        <p:spPr bwMode="auto">
          <a:xfrm>
            <a:off x="4495800" y="3657606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kern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52" name="TextBox 194"/>
          <p:cNvSpPr txBox="1">
            <a:spLocks noChangeArrowheads="1"/>
          </p:cNvSpPr>
          <p:nvPr/>
        </p:nvSpPr>
        <p:spPr bwMode="auto">
          <a:xfrm>
            <a:off x="457200" y="2771781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kern="0">
                <a:solidFill>
                  <a:srgbClr val="FF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53" name="TextBox 195"/>
          <p:cNvSpPr txBox="1">
            <a:spLocks noChangeArrowheads="1"/>
          </p:cNvSpPr>
          <p:nvPr/>
        </p:nvSpPr>
        <p:spPr bwMode="auto">
          <a:xfrm>
            <a:off x="5867400" y="33528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1981200" y="2133600"/>
            <a:ext cx="2667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i="1" kern="0" dirty="0">
                <a:solidFill>
                  <a:srgbClr val="006600"/>
                </a:solidFill>
                <a:latin typeface="Arial" charset="0"/>
                <a:cs typeface="Arial" charset="0"/>
              </a:rPr>
              <a:t>Policy Directives </a:t>
            </a:r>
            <a:r>
              <a:rPr lang="en-US" sz="800" kern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dari</a:t>
            </a:r>
            <a:r>
              <a:rPr lang="en-US" sz="800" kern="0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800" kern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Presiden</a:t>
            </a:r>
            <a:r>
              <a:rPr lang="en-US" sz="800" kern="0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sz="800" kern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dengan</a:t>
            </a:r>
            <a:r>
              <a:rPr lang="en-US" sz="800" kern="0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800" kern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memperhatikan</a:t>
            </a:r>
            <a:r>
              <a:rPr lang="en-US" sz="800" kern="0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800" kern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hal</a:t>
            </a:r>
            <a:r>
              <a:rPr lang="en-US" sz="800" kern="0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800" kern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tersebut</a:t>
            </a:r>
            <a:r>
              <a:rPr lang="en-US" sz="800" kern="0" dirty="0">
                <a:solidFill>
                  <a:srgbClr val="006600"/>
                </a:solidFill>
                <a:latin typeface="Arial" charset="0"/>
                <a:cs typeface="Arial" charset="0"/>
              </a:rPr>
              <a:t>, KEN </a:t>
            </a:r>
            <a:r>
              <a:rPr lang="en-US" sz="800" kern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seharusnya</a:t>
            </a:r>
            <a:r>
              <a:rPr lang="en-US" sz="800" kern="0" dirty="0">
                <a:solidFill>
                  <a:srgbClr val="006600"/>
                </a:solidFill>
                <a:latin typeface="Arial" charset="0"/>
                <a:cs typeface="Arial" charset="0"/>
              </a:rPr>
              <a:t> “</a:t>
            </a:r>
            <a:r>
              <a:rPr lang="en-US" sz="800" kern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Bernuansa</a:t>
            </a:r>
            <a:r>
              <a:rPr lang="en-US" sz="800" kern="0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800" kern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Hijau</a:t>
            </a:r>
            <a:r>
              <a:rPr lang="en-US" sz="800" kern="0" dirty="0">
                <a:solidFill>
                  <a:srgbClr val="006600"/>
                </a:solidFill>
                <a:latin typeface="Arial" charset="0"/>
                <a:cs typeface="Arial" charset="0"/>
              </a:rPr>
              <a:t>” (</a:t>
            </a:r>
            <a:r>
              <a:rPr lang="en-US" sz="800" i="1" kern="0" dirty="0">
                <a:solidFill>
                  <a:srgbClr val="006600"/>
                </a:solidFill>
                <a:latin typeface="Arial" charset="0"/>
                <a:cs typeface="Arial" charset="0"/>
              </a:rPr>
              <a:t>Green Energy)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1066800" y="2057400"/>
            <a:ext cx="762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kern="0" dirty="0" err="1">
                <a:solidFill>
                  <a:srgbClr val="FF0000"/>
                </a:solidFill>
                <a:cs typeface="Arial" charset="0"/>
              </a:rPr>
              <a:t>Penyiapan</a:t>
            </a:r>
            <a:endParaRPr lang="en-US" sz="900" kern="0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56" name="Straight Connector 142"/>
          <p:cNvCxnSpPr>
            <a:cxnSpLocks noChangeShapeType="1"/>
          </p:cNvCxnSpPr>
          <p:nvPr/>
        </p:nvCxnSpPr>
        <p:spPr bwMode="auto">
          <a:xfrm rot="5400000">
            <a:off x="53184" y="3825082"/>
            <a:ext cx="6067425" cy="1588"/>
          </a:xfrm>
          <a:prstGeom prst="line">
            <a:avLst/>
          </a:prstGeom>
          <a:noFill/>
          <a:ln w="317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57" name="TextBox 82"/>
          <p:cNvSpPr txBox="1">
            <a:spLocks noChangeArrowheads="1"/>
          </p:cNvSpPr>
          <p:nvPr/>
        </p:nvSpPr>
        <p:spPr bwMode="auto">
          <a:xfrm>
            <a:off x="3124200" y="44958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800" b="1" kern="0" dirty="0" err="1">
                <a:solidFill>
                  <a:sysClr val="windowText" lastClr="000000"/>
                </a:solidFill>
                <a:latin typeface="Arial" charset="0"/>
                <a:cs typeface="Arial" charset="0"/>
              </a:rPr>
              <a:t>Pemanfaatan</a:t>
            </a:r>
            <a:r>
              <a:rPr lang="en-US" sz="8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endParaRPr lang="en-US" sz="800" b="1" kern="0" dirty="0" smtClea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en-US" sz="800" b="1" kern="0" dirty="0" err="1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Energi</a:t>
            </a:r>
            <a:endParaRPr lang="en-US" sz="800" b="1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TextBox 84"/>
          <p:cNvSpPr txBox="1">
            <a:spLocks noChangeArrowheads="1"/>
          </p:cNvSpPr>
          <p:nvPr/>
        </p:nvSpPr>
        <p:spPr bwMode="auto">
          <a:xfrm>
            <a:off x="5740400" y="4572000"/>
            <a:ext cx="157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kern="0" dirty="0" err="1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Penyediaan</a:t>
            </a:r>
            <a:r>
              <a:rPr lang="en-US" sz="800" b="1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lang="en-US" sz="800" b="1" kern="0" dirty="0" err="1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Energi</a:t>
            </a:r>
            <a:endParaRPr lang="en-US" sz="800" b="1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9" name="Group 88"/>
          <p:cNvGrpSpPr>
            <a:grpSpLocks/>
          </p:cNvGrpSpPr>
          <p:nvPr/>
        </p:nvGrpSpPr>
        <p:grpSpPr bwMode="auto">
          <a:xfrm>
            <a:off x="4800600" y="3581400"/>
            <a:ext cx="914400" cy="228600"/>
            <a:chOff x="2608308" y="4494212"/>
            <a:chExt cx="1155700" cy="215444"/>
          </a:xfrm>
        </p:grpSpPr>
        <p:sp>
          <p:nvSpPr>
            <p:cNvPr id="60" name="Down Arrow 59"/>
            <p:cNvSpPr/>
            <p:nvPr/>
          </p:nvSpPr>
          <p:spPr>
            <a:xfrm>
              <a:off x="2647864" y="4544905"/>
              <a:ext cx="1009517" cy="163168"/>
            </a:xfrm>
            <a:prstGeom prst="downArrow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cs typeface="Arial"/>
              </a:endParaRPr>
            </a:p>
          </p:txBody>
        </p:sp>
        <p:sp>
          <p:nvSpPr>
            <p:cNvPr id="61" name="TextBox 89"/>
            <p:cNvSpPr txBox="1">
              <a:spLocks noChangeArrowheads="1"/>
            </p:cNvSpPr>
            <p:nvPr/>
          </p:nvSpPr>
          <p:spPr bwMode="auto">
            <a:xfrm>
              <a:off x="2608308" y="4494212"/>
              <a:ext cx="11557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</p:grpSp>
      <p:sp>
        <p:nvSpPr>
          <p:cNvPr id="62" name="TextBox 22"/>
          <p:cNvSpPr txBox="1">
            <a:spLocks noChangeArrowheads="1"/>
          </p:cNvSpPr>
          <p:nvPr/>
        </p:nvSpPr>
        <p:spPr bwMode="auto">
          <a:xfrm>
            <a:off x="8305800" y="5007858"/>
            <a:ext cx="838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kern="0" dirty="0" err="1">
                <a:cs typeface="Arial" charset="0"/>
              </a:rPr>
              <a:t>Listrik</a:t>
            </a:r>
            <a:endParaRPr lang="en-US" sz="700" kern="0" dirty="0">
              <a:cs typeface="Arial" charset="0"/>
            </a:endParaRPr>
          </a:p>
          <a:p>
            <a:pPr>
              <a:defRPr/>
            </a:pPr>
            <a:r>
              <a:rPr lang="en-US" sz="700" kern="0" dirty="0" err="1">
                <a:cs typeface="Arial" charset="0"/>
              </a:rPr>
              <a:t>Industri</a:t>
            </a:r>
            <a:endParaRPr lang="en-US" sz="700" kern="0" dirty="0">
              <a:cs typeface="Arial" charset="0"/>
            </a:endParaRPr>
          </a:p>
          <a:p>
            <a:pPr>
              <a:defRPr/>
            </a:pPr>
            <a:r>
              <a:rPr lang="en-US" sz="700" kern="0" dirty="0" err="1">
                <a:cs typeface="Arial" charset="0"/>
              </a:rPr>
              <a:t>Transportasi</a:t>
            </a:r>
            <a:endParaRPr lang="en-US" sz="700" kern="0" dirty="0">
              <a:cs typeface="Arial" charset="0"/>
            </a:endParaRPr>
          </a:p>
          <a:p>
            <a:pPr>
              <a:defRPr/>
            </a:pPr>
            <a:r>
              <a:rPr lang="en-US" sz="700" kern="0" dirty="0" err="1">
                <a:cs typeface="Arial" charset="0"/>
              </a:rPr>
              <a:t>Komersial</a:t>
            </a:r>
            <a:endParaRPr lang="en-US" sz="700" kern="0" dirty="0">
              <a:cs typeface="Arial" charset="0"/>
            </a:endParaRPr>
          </a:p>
          <a:p>
            <a:pPr>
              <a:defRPr/>
            </a:pPr>
            <a:r>
              <a:rPr lang="en-US" sz="700" kern="0" dirty="0" err="1" smtClean="0">
                <a:cs typeface="Arial" charset="0"/>
              </a:rPr>
              <a:t>Rumah</a:t>
            </a:r>
            <a:r>
              <a:rPr lang="en-US" sz="700" kern="0" dirty="0" smtClean="0">
                <a:cs typeface="Arial" charset="0"/>
              </a:rPr>
              <a:t> </a:t>
            </a:r>
            <a:r>
              <a:rPr lang="en-US" sz="700" kern="0" dirty="0" err="1" smtClean="0">
                <a:cs typeface="Arial" charset="0"/>
              </a:rPr>
              <a:t>Tangga</a:t>
            </a:r>
            <a:endParaRPr lang="en-US" sz="700" kern="0" dirty="0">
              <a:cs typeface="Arial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029200" y="4876806"/>
            <a:ext cx="1524000" cy="828675"/>
          </a:xfrm>
          <a:prstGeom prst="roundRect">
            <a:avLst/>
          </a:prstGeom>
          <a:solidFill>
            <a:srgbClr val="FF0000"/>
          </a:solidFill>
          <a:ln w="31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Rencana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Induk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Energi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 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Konvensional</a:t>
            </a:r>
            <a:r>
              <a:rPr lang="en-US" sz="1050" b="1" kern="0" dirty="0">
                <a:solidFill>
                  <a:sysClr val="window" lastClr="FFFFFF"/>
                </a:solidFill>
                <a:cs typeface="Arial"/>
              </a:rPr>
              <a:t>/</a:t>
            </a:r>
            <a:r>
              <a:rPr lang="en-US" sz="1050" b="1" kern="0" dirty="0" err="1">
                <a:solidFill>
                  <a:sysClr val="window" lastClr="FFFFFF"/>
                </a:solidFill>
                <a:cs typeface="Arial"/>
              </a:rPr>
              <a:t>Fosil</a:t>
            </a:r>
            <a:endParaRPr lang="en-US" sz="1050" b="1" kern="0" dirty="0">
              <a:solidFill>
                <a:sysClr val="window" lastClr="FFFFFF"/>
              </a:solidFill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rot="5400000">
            <a:off x="5181600" y="3200400"/>
            <a:ext cx="198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>
            <a:endCxn id="35" idx="3"/>
          </p:cNvCxnSpPr>
          <p:nvPr/>
        </p:nvCxnSpPr>
        <p:spPr bwMode="auto">
          <a:xfrm rot="10800000">
            <a:off x="5587620" y="4190998"/>
            <a:ext cx="584581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5143500" y="3390900"/>
            <a:ext cx="2362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4038600" y="4572000"/>
            <a:ext cx="335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5562600" y="4724400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3886199" y="4724400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>
            <a:off x="7239000" y="4724400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1" name="Group 74"/>
          <p:cNvGrpSpPr>
            <a:grpSpLocks/>
          </p:cNvGrpSpPr>
          <p:nvPr/>
        </p:nvGrpSpPr>
        <p:grpSpPr bwMode="auto">
          <a:xfrm>
            <a:off x="4953000" y="5867400"/>
            <a:ext cx="1752600" cy="381000"/>
            <a:chOff x="7590164" y="4876800"/>
            <a:chExt cx="1516258" cy="1015652"/>
          </a:xfrm>
          <a:solidFill>
            <a:srgbClr val="663300"/>
          </a:solidFill>
        </p:grpSpPr>
        <p:sp>
          <p:nvSpPr>
            <p:cNvPr id="72" name="Rounded Rectangle 71"/>
            <p:cNvSpPr/>
            <p:nvPr/>
          </p:nvSpPr>
          <p:spPr>
            <a:xfrm>
              <a:off x="7690190" y="4978365"/>
              <a:ext cx="1416232" cy="91408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n-US" sz="900" b="1" kern="0" dirty="0">
                <a:solidFill>
                  <a:sysClr val="window" lastClr="FFFFFF"/>
                </a:solidFill>
                <a:cs typeface="Arial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642559" y="4916474"/>
              <a:ext cx="1416232" cy="91408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n-US" sz="900" b="1" kern="0" dirty="0">
                <a:solidFill>
                  <a:sysClr val="window" lastClr="FFFFFF"/>
                </a:solidFill>
                <a:cs typeface="Arial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590164" y="4876800"/>
              <a:ext cx="1416232" cy="91408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lvl="0" algn="ctr">
                <a:defRPr/>
              </a:pPr>
              <a:r>
                <a:rPr lang="en-US" sz="700" b="1" i="1" kern="0" dirty="0" smtClean="0">
                  <a:solidFill>
                    <a:sysClr val="window" lastClr="FFFFFF"/>
                  </a:solidFill>
                </a:rPr>
                <a:t>Roadmap </a:t>
              </a:r>
            </a:p>
            <a:p>
              <a:pPr lvl="0" algn="ctr">
                <a:defRPr/>
              </a:pPr>
              <a:r>
                <a:rPr lang="en-US" sz="700" b="1" kern="0" dirty="0" smtClean="0">
                  <a:solidFill>
                    <a:sysClr val="window" lastClr="FFFFFF"/>
                  </a:solidFill>
                </a:rPr>
                <a:t>per </a:t>
              </a:r>
              <a:r>
                <a:rPr lang="en-US" sz="700" b="1" kern="0" dirty="0" err="1" smtClean="0">
                  <a:solidFill>
                    <a:sysClr val="window" lastClr="FFFFFF"/>
                  </a:solidFill>
                </a:rPr>
                <a:t>Klaster</a:t>
              </a:r>
              <a:r>
                <a:rPr lang="en-US" sz="700" b="1" kern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en-US" sz="700" b="1" kern="0" dirty="0" err="1" smtClean="0">
                  <a:solidFill>
                    <a:sysClr val="window" lastClr="FFFFFF"/>
                  </a:solidFill>
                </a:rPr>
                <a:t>Energ</a:t>
              </a:r>
              <a:r>
                <a:rPr lang="en-US" sz="700" b="1" kern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en-US" sz="700" b="1" kern="0" dirty="0" err="1" smtClean="0">
                  <a:solidFill>
                    <a:sysClr val="window" lastClr="FFFFFF"/>
                  </a:solidFill>
                </a:rPr>
                <a:t>iKonvensional</a:t>
              </a:r>
              <a:endParaRPr lang="en-US" sz="700" b="1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3200400" y="5867400"/>
            <a:ext cx="1676400" cy="381000"/>
            <a:chOff x="7590164" y="4876800"/>
            <a:chExt cx="1516258" cy="1015652"/>
          </a:xfrm>
          <a:solidFill>
            <a:srgbClr val="800000"/>
          </a:solidFill>
        </p:grpSpPr>
        <p:sp>
          <p:nvSpPr>
            <p:cNvPr id="76" name="Rounded Rectangle 75"/>
            <p:cNvSpPr/>
            <p:nvPr/>
          </p:nvSpPr>
          <p:spPr>
            <a:xfrm>
              <a:off x="7690190" y="4978365"/>
              <a:ext cx="1416232" cy="91408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n-US" sz="1000" b="1" kern="0" dirty="0">
                <a:solidFill>
                  <a:sysClr val="window" lastClr="FFFFFF"/>
                </a:solidFill>
                <a:cs typeface="Arial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642559" y="4916474"/>
              <a:ext cx="1416232" cy="91408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n-US" sz="1000" b="1" kern="0" dirty="0">
                <a:solidFill>
                  <a:sysClr val="window" lastClr="FFFFFF"/>
                </a:solidFill>
                <a:cs typeface="Arial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590164" y="4876800"/>
              <a:ext cx="1416232" cy="914087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700" b="1" i="1" kern="0" dirty="0" smtClean="0">
                  <a:solidFill>
                    <a:sysClr val="window" lastClr="FFFFFF"/>
                  </a:solidFill>
                </a:rPr>
                <a:t>Roadmap</a:t>
              </a:r>
              <a:r>
                <a:rPr lang="en-US" sz="700" b="1" kern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en-US" sz="700" b="1" kern="0" dirty="0" err="1" smtClean="0">
                  <a:solidFill>
                    <a:sysClr val="window" lastClr="FFFFFF"/>
                  </a:solidFill>
                </a:rPr>
                <a:t>Rencana</a:t>
              </a:r>
              <a:r>
                <a:rPr lang="en-US" sz="700" b="1" kern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en-US" sz="700" b="1" kern="0" dirty="0" err="1" smtClean="0">
                  <a:solidFill>
                    <a:sysClr val="window" lastClr="FFFFFF"/>
                  </a:solidFill>
                </a:rPr>
                <a:t>Aksi</a:t>
              </a:r>
              <a:endParaRPr lang="en-US" sz="700" b="1" kern="0" dirty="0" smtClean="0">
                <a:solidFill>
                  <a:sysClr val="window" lastClr="FFFFFF"/>
                </a:solidFill>
              </a:endParaRPr>
            </a:p>
            <a:p>
              <a:pPr algn="ctr">
                <a:defRPr/>
              </a:pPr>
              <a:r>
                <a:rPr lang="en-US" sz="700" b="1" kern="0" dirty="0" err="1" smtClean="0">
                  <a:solidFill>
                    <a:sysClr val="window" lastClr="FFFFFF"/>
                  </a:solidFill>
                </a:rPr>
                <a:t>Konservasi</a:t>
              </a:r>
              <a:r>
                <a:rPr lang="en-US" sz="700" b="1" kern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en-US" sz="700" b="1" kern="0" dirty="0" err="1" smtClean="0">
                  <a:solidFill>
                    <a:sysClr val="window" lastClr="FFFFFF"/>
                  </a:solidFill>
                </a:rPr>
                <a:t>Energi</a:t>
              </a:r>
              <a:r>
                <a:rPr lang="en-US" sz="700" b="1" kern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en-US" sz="700" b="1" kern="0" dirty="0" err="1" smtClean="0">
                  <a:solidFill>
                    <a:sysClr val="window" lastClr="FFFFFF"/>
                  </a:solidFill>
                </a:rPr>
                <a:t>Sektoral</a:t>
              </a:r>
              <a:r>
                <a:rPr lang="en-US" sz="700" b="1" kern="0" dirty="0" smtClean="0">
                  <a:solidFill>
                    <a:sysClr val="window" lastClr="FFFFFF"/>
                  </a:solidFill>
                </a:rPr>
                <a:t> *)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 bwMode="auto">
          <a:xfrm rot="5400000">
            <a:off x="3962399" y="5791200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rot="5400000">
            <a:off x="5638800" y="5791200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7315200" y="5791200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82" name="Group 88"/>
          <p:cNvGrpSpPr>
            <a:grpSpLocks/>
          </p:cNvGrpSpPr>
          <p:nvPr/>
        </p:nvGrpSpPr>
        <p:grpSpPr bwMode="auto">
          <a:xfrm>
            <a:off x="2667000" y="4648200"/>
            <a:ext cx="914400" cy="228600"/>
            <a:chOff x="2608308" y="4494212"/>
            <a:chExt cx="1155700" cy="215444"/>
          </a:xfrm>
        </p:grpSpPr>
        <p:sp>
          <p:nvSpPr>
            <p:cNvPr id="83" name="Down Arrow 82"/>
            <p:cNvSpPr/>
            <p:nvPr/>
          </p:nvSpPr>
          <p:spPr>
            <a:xfrm>
              <a:off x="2647864" y="4544905"/>
              <a:ext cx="1009517" cy="163168"/>
            </a:xfrm>
            <a:prstGeom prst="downArrow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cs typeface="Arial"/>
              </a:endParaRPr>
            </a:p>
          </p:txBody>
        </p:sp>
        <p:sp>
          <p:nvSpPr>
            <p:cNvPr id="84" name="TextBox 89"/>
            <p:cNvSpPr txBox="1">
              <a:spLocks noChangeArrowheads="1"/>
            </p:cNvSpPr>
            <p:nvPr/>
          </p:nvSpPr>
          <p:spPr bwMode="auto">
            <a:xfrm>
              <a:off x="2608308" y="4494212"/>
              <a:ext cx="11557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</p:grpSp>
      <p:sp>
        <p:nvSpPr>
          <p:cNvPr id="85" name="TextBox 82"/>
          <p:cNvSpPr txBox="1">
            <a:spLocks noChangeArrowheads="1"/>
          </p:cNvSpPr>
          <p:nvPr/>
        </p:nvSpPr>
        <p:spPr bwMode="auto">
          <a:xfrm>
            <a:off x="2057400" y="4800600"/>
            <a:ext cx="91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800" kern="0" dirty="0" err="1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Mengacu</a:t>
            </a:r>
            <a:endParaRPr lang="en-US" sz="8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 rot="5400000">
            <a:off x="4000500" y="2324100"/>
            <a:ext cx="1295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7" name="Straight Connector 130"/>
          <p:cNvCxnSpPr>
            <a:cxnSpLocks noChangeShapeType="1"/>
          </p:cNvCxnSpPr>
          <p:nvPr/>
        </p:nvCxnSpPr>
        <p:spPr bwMode="auto">
          <a:xfrm rot="10800000">
            <a:off x="4648200" y="1676401"/>
            <a:ext cx="533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88" name="Rectangle 87"/>
          <p:cNvSpPr/>
          <p:nvPr/>
        </p:nvSpPr>
        <p:spPr bwMode="auto">
          <a:xfrm>
            <a:off x="334963" y="1223969"/>
            <a:ext cx="884237" cy="300037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kern="0" dirty="0">
                <a:solidFill>
                  <a:sysClr val="window" lastClr="FFFFFF"/>
                </a:solidFill>
                <a:cs typeface="Arial"/>
              </a:rPr>
              <a:t>DPR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4396157" y="1898650"/>
            <a:ext cx="1688123" cy="1528763"/>
          </a:xfrm>
          <a:prstGeom prst="rect">
            <a:avLst/>
          </a:prstGeom>
          <a:solidFill>
            <a:srgbClr val="5F5F5F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404946" y="3451225"/>
            <a:ext cx="1692520" cy="2111375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0" y="46738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indent="-231775" algn="ctr">
              <a:buSzPct val="100000"/>
            </a:pPr>
            <a:r>
              <a:rPr lang="en-US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KEBIJAKAN </a:t>
            </a:r>
            <a:r>
              <a:rPr lang="en-US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PENETAPAN HARGA EBT POLA TERSAMBUNG KE GRID</a:t>
            </a:r>
          </a:p>
        </p:txBody>
      </p:sp>
      <p:sp>
        <p:nvSpPr>
          <p:cNvPr id="91" name="TextBox 13"/>
          <p:cNvSpPr txBox="1">
            <a:spLocks noChangeArrowheads="1"/>
          </p:cNvSpPr>
          <p:nvPr/>
        </p:nvSpPr>
        <p:spPr bwMode="auto">
          <a:xfrm>
            <a:off x="274031" y="871538"/>
            <a:ext cx="175553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Struktur BPP </a:t>
            </a:r>
          </a:p>
          <a:p>
            <a:pPr algn="ctr"/>
            <a:r>
              <a:rPr lang="id-ID" sz="1300" b="1" u="sng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Energi Terbarukan</a:t>
            </a:r>
            <a:endParaRPr lang="en-US" sz="1300" b="1" u="sng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sz="1300" b="1" u="sng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(Hidro dan Panas Bumi)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975946" y="2667000"/>
            <a:ext cx="9906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>
            <a:off x="975946" y="3046420"/>
            <a:ext cx="990600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>
            <a:off x="975946" y="3732218"/>
            <a:ext cx="990600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5" name="TextBox 23"/>
          <p:cNvSpPr txBox="1">
            <a:spLocks noChangeArrowheads="1"/>
          </p:cNvSpPr>
          <p:nvPr/>
        </p:nvSpPr>
        <p:spPr bwMode="auto">
          <a:xfrm>
            <a:off x="734158" y="2714625"/>
            <a:ext cx="990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Pajak</a:t>
            </a:r>
          </a:p>
        </p:txBody>
      </p:sp>
      <p:sp>
        <p:nvSpPr>
          <p:cNvPr id="96" name="TextBox 24"/>
          <p:cNvSpPr txBox="1">
            <a:spLocks noChangeArrowheads="1"/>
          </p:cNvSpPr>
          <p:nvPr/>
        </p:nvSpPr>
        <p:spPr bwMode="auto">
          <a:xfrm>
            <a:off x="391258" y="3275013"/>
            <a:ext cx="167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Iuran Produksi</a:t>
            </a:r>
          </a:p>
        </p:txBody>
      </p:sp>
      <p:sp>
        <p:nvSpPr>
          <p:cNvPr id="97" name="TextBox 25"/>
          <p:cNvSpPr txBox="1">
            <a:spLocks noChangeArrowheads="1"/>
          </p:cNvSpPr>
          <p:nvPr/>
        </p:nvSpPr>
        <p:spPr bwMode="auto">
          <a:xfrm>
            <a:off x="543658" y="3875088"/>
            <a:ext cx="1371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Iuran Tetap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347546" y="1524000"/>
            <a:ext cx="2057400" cy="4038600"/>
          </a:xfrm>
          <a:prstGeom prst="rect">
            <a:avLst/>
          </a:prstGeom>
          <a:solidFill>
            <a:srgbClr val="35742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15512" y="3246438"/>
            <a:ext cx="466407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rot="5400000">
            <a:off x="2056060" y="3245705"/>
            <a:ext cx="4664075" cy="1466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899746" y="5573720"/>
            <a:ext cx="7848600" cy="158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6081346" y="2133600"/>
            <a:ext cx="1828800" cy="3429000"/>
          </a:xfrm>
          <a:prstGeom prst="rect">
            <a:avLst/>
          </a:prstGeom>
          <a:solidFill>
            <a:srgbClr val="FC96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4"/>
          <p:cNvSpPr txBox="1">
            <a:spLocks noChangeArrowheads="1"/>
          </p:cNvSpPr>
          <p:nvPr/>
        </p:nvSpPr>
        <p:spPr bwMode="auto">
          <a:xfrm>
            <a:off x="7910146" y="1676400"/>
            <a:ext cx="1066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 err="1">
                <a:solidFill>
                  <a:srgbClr val="000000"/>
                </a:solidFill>
                <a:latin typeface="Calibri" pitchFamily="34" charset="0"/>
              </a:rPr>
              <a:t>Subsidi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alibri" pitchFamily="34" charset="0"/>
              </a:rPr>
              <a:t>terarah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6081346" y="2133600"/>
            <a:ext cx="23622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5" name="TextBox 48"/>
          <p:cNvSpPr txBox="1">
            <a:spLocks noChangeArrowheads="1"/>
          </p:cNvSpPr>
          <p:nvPr/>
        </p:nvSpPr>
        <p:spPr bwMode="auto">
          <a:xfrm>
            <a:off x="5407269" y="3195638"/>
            <a:ext cx="990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6,9</a:t>
            </a:r>
            <a:endParaRPr lang="en-US" sz="12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6" name="TextBox 49"/>
          <p:cNvSpPr txBox="1">
            <a:spLocks noChangeArrowheads="1"/>
          </p:cNvSpPr>
          <p:nvPr/>
        </p:nvSpPr>
        <p:spPr bwMode="auto">
          <a:xfrm>
            <a:off x="2054469" y="2205038"/>
            <a:ext cx="990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9,7</a:t>
            </a:r>
            <a:r>
              <a:rPr lang="en-US" sz="120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</a:t>
            </a:r>
            <a:endParaRPr lang="en-US" sz="12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3750045" y="3245705"/>
            <a:ext cx="4664075" cy="146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6081350" y="3435350"/>
            <a:ext cx="2231781" cy="476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9" name="TextBox 44"/>
          <p:cNvSpPr txBox="1">
            <a:spLocks noChangeArrowheads="1"/>
          </p:cNvSpPr>
          <p:nvPr/>
        </p:nvSpPr>
        <p:spPr bwMode="auto">
          <a:xfrm>
            <a:off x="8178312" y="3289300"/>
            <a:ext cx="914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TDL</a:t>
            </a:r>
            <a:r>
              <a:rPr lang="id-ID" sz="1050" dirty="0">
                <a:solidFill>
                  <a:srgbClr val="000000"/>
                </a:solidFill>
                <a:latin typeface="Calibri" pitchFamily="34" charset="0"/>
              </a:rPr>
              <a:t>  s</a:t>
            </a:r>
            <a:r>
              <a:rPr lang="en-US" sz="1050" dirty="0" err="1">
                <a:solidFill>
                  <a:srgbClr val="000000"/>
                </a:solidFill>
                <a:latin typeface="Calibri" pitchFamily="34" charset="0"/>
              </a:rPr>
              <a:t>aat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alibri" pitchFamily="34" charset="0"/>
              </a:rPr>
              <a:t>ini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4387365" y="1890713"/>
            <a:ext cx="169252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2337292" y="2436820"/>
            <a:ext cx="2067657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>
            <a:off x="2373926" y="3422650"/>
            <a:ext cx="4179277" cy="1905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113" name="TextBox 51"/>
          <p:cNvSpPr txBox="1">
            <a:spLocks noChangeArrowheads="1"/>
          </p:cNvSpPr>
          <p:nvPr/>
        </p:nvSpPr>
        <p:spPr bwMode="auto">
          <a:xfrm>
            <a:off x="8348297" y="2000250"/>
            <a:ext cx="798634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TDL Ideal</a:t>
            </a:r>
          </a:p>
        </p:txBody>
      </p:sp>
      <p:sp>
        <p:nvSpPr>
          <p:cNvPr id="114" name="TextBox 52"/>
          <p:cNvSpPr txBox="1">
            <a:spLocks noChangeArrowheads="1"/>
          </p:cNvSpPr>
          <p:nvPr/>
        </p:nvSpPr>
        <p:spPr bwMode="auto">
          <a:xfrm>
            <a:off x="130423" y="4459288"/>
            <a:ext cx="145073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“Karunia Tuhan”*)</a:t>
            </a:r>
          </a:p>
          <a:p>
            <a:pPr algn="ctr"/>
            <a:r>
              <a:rPr lang="id-ID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Analog dengan </a:t>
            </a:r>
            <a:r>
              <a:rPr lang="en-US" sz="12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Depletion Premiu</a:t>
            </a:r>
            <a:r>
              <a:rPr lang="id-ID" sz="12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en-US" sz="12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d-ID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pada fosil)</a:t>
            </a:r>
            <a:endParaRPr lang="en-US" sz="12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376746" y="2835275"/>
            <a:ext cx="92320" cy="27432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986346" y="2378075"/>
            <a:ext cx="92320" cy="32004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843346" y="2286003"/>
            <a:ext cx="92320" cy="3292475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7072804" y="2484438"/>
            <a:ext cx="701675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>
          <a:xfrm rot="5400000">
            <a:off x="7904837" y="2250282"/>
            <a:ext cx="233363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20" name="Rectangle 119"/>
          <p:cNvSpPr/>
          <p:nvPr/>
        </p:nvSpPr>
        <p:spPr>
          <a:xfrm>
            <a:off x="2804746" y="1524000"/>
            <a:ext cx="76200" cy="4054475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739665" y="3836991"/>
            <a:ext cx="92320" cy="1736725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Box 14"/>
          <p:cNvSpPr txBox="1">
            <a:spLocks noChangeArrowheads="1"/>
          </p:cNvSpPr>
          <p:nvPr/>
        </p:nvSpPr>
        <p:spPr bwMode="auto">
          <a:xfrm>
            <a:off x="3414346" y="1066800"/>
            <a:ext cx="99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 err="1">
                <a:solidFill>
                  <a:srgbClr val="000000"/>
                </a:solidFill>
                <a:latin typeface="Calibri" pitchFamily="34" charset="0"/>
              </a:rPr>
              <a:t>Subsidi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 ET </a:t>
            </a:r>
          </a:p>
        </p:txBody>
      </p:sp>
      <p:cxnSp>
        <p:nvCxnSpPr>
          <p:cNvPr id="123" name="Straight Connector 122"/>
          <p:cNvCxnSpPr/>
          <p:nvPr/>
        </p:nvCxnSpPr>
        <p:spPr>
          <a:xfrm>
            <a:off x="2360739" y="2133600"/>
            <a:ext cx="2058865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124" name="TextBox 11"/>
          <p:cNvSpPr txBox="1">
            <a:spLocks noChangeArrowheads="1"/>
          </p:cNvSpPr>
          <p:nvPr/>
        </p:nvSpPr>
        <p:spPr bwMode="auto">
          <a:xfrm>
            <a:off x="2130669" y="817567"/>
            <a:ext cx="2438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id-ID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nergi Terbarukan (ET)</a:t>
            </a:r>
            <a:endParaRPr lang="en-US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1"/>
          <p:cNvSpPr txBox="1">
            <a:spLocks noChangeArrowheads="1"/>
          </p:cNvSpPr>
          <p:nvPr/>
        </p:nvSpPr>
        <p:spPr bwMode="auto">
          <a:xfrm>
            <a:off x="6690946" y="1365257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PELANGGAN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 rot="5400000">
            <a:off x="2730073" y="1828861"/>
            <a:ext cx="608012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27" name="TextBox 11"/>
          <p:cNvSpPr txBox="1">
            <a:spLocks noChangeArrowheads="1"/>
          </p:cNvSpPr>
          <p:nvPr/>
        </p:nvSpPr>
        <p:spPr bwMode="auto">
          <a:xfrm>
            <a:off x="7148146" y="83502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Listrik</a:t>
            </a:r>
          </a:p>
        </p:txBody>
      </p:sp>
      <p:sp>
        <p:nvSpPr>
          <p:cNvPr id="128" name="Oval 127"/>
          <p:cNvSpPr/>
          <p:nvPr/>
        </p:nvSpPr>
        <p:spPr>
          <a:xfrm>
            <a:off x="7071946" y="1981200"/>
            <a:ext cx="1371600" cy="14478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TextBox 14"/>
          <p:cNvSpPr txBox="1">
            <a:spLocks noChangeArrowheads="1"/>
          </p:cNvSpPr>
          <p:nvPr/>
        </p:nvSpPr>
        <p:spPr bwMode="auto">
          <a:xfrm>
            <a:off x="6041781" y="5967420"/>
            <a:ext cx="2971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Subsidi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Listrik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Terarah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Ke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Siapa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saja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Golongan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tarif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yg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mana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Caranya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Bagaimana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30" name="Left Brace 129"/>
          <p:cNvSpPr/>
          <p:nvPr/>
        </p:nvSpPr>
        <p:spPr>
          <a:xfrm rot="16200000">
            <a:off x="7617069" y="5410200"/>
            <a:ext cx="228600" cy="685800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4387361" y="2133600"/>
            <a:ext cx="1693985" cy="1588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132" name="TextBox 11"/>
          <p:cNvSpPr txBox="1">
            <a:spLocks noChangeArrowheads="1"/>
          </p:cNvSpPr>
          <p:nvPr/>
        </p:nvSpPr>
        <p:spPr bwMode="auto">
          <a:xfrm>
            <a:off x="4315558" y="1981200"/>
            <a:ext cx="1600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BPP  </a:t>
            </a:r>
            <a:r>
              <a:rPr lang="id-ID" sz="800"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Allowable</a:t>
            </a:r>
            <a:r>
              <a:rPr lang="id-ID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(dgn marjin)</a:t>
            </a:r>
            <a:endParaRPr lang="en-US" sz="8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rot="5400000">
            <a:off x="5784668" y="2193993"/>
            <a:ext cx="169862" cy="1465"/>
          </a:xfrm>
          <a:prstGeom prst="straightConnector1">
            <a:avLst/>
          </a:prstGeom>
          <a:noFill/>
          <a:ln w="9525" cap="flat" cmpd="sng" algn="ctr">
            <a:solidFill>
              <a:srgbClr val="FFFFFF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34" name="TextBox 11"/>
          <p:cNvSpPr txBox="1">
            <a:spLocks noChangeArrowheads="1"/>
          </p:cNvSpPr>
          <p:nvPr/>
        </p:nvSpPr>
        <p:spPr bwMode="auto">
          <a:xfrm>
            <a:off x="5166946" y="1301750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050" dirty="0">
                <a:solidFill>
                  <a:srgbClr val="000000"/>
                </a:solidFill>
                <a:latin typeface="Arial"/>
              </a:rPr>
              <a:t>Marjin (8%)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48"/>
          <p:cNvSpPr txBox="1">
            <a:spLocks noChangeArrowheads="1"/>
          </p:cNvSpPr>
          <p:nvPr/>
        </p:nvSpPr>
        <p:spPr bwMode="auto">
          <a:xfrm>
            <a:off x="5811715" y="1666875"/>
            <a:ext cx="990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2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12,9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</a:t>
            </a:r>
            <a:endParaRPr lang="en-US" sz="12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6005150" y="1893888"/>
            <a:ext cx="183759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cxnSp>
        <p:nvCxnSpPr>
          <p:cNvPr id="137" name="Straight Arrow Connector 136"/>
          <p:cNvCxnSpPr/>
          <p:nvPr/>
        </p:nvCxnSpPr>
        <p:spPr>
          <a:xfrm rot="16200000" flipH="1">
            <a:off x="5395546" y="2667000"/>
            <a:ext cx="15240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38" name="TextBox 11"/>
          <p:cNvSpPr txBox="1">
            <a:spLocks noChangeArrowheads="1"/>
          </p:cNvSpPr>
          <p:nvPr/>
        </p:nvSpPr>
        <p:spPr bwMode="auto">
          <a:xfrm>
            <a:off x="4048858" y="1870075"/>
            <a:ext cx="1905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BPP PLN</a:t>
            </a:r>
            <a:r>
              <a:rPr lang="id-ID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(tanpa marjin)</a:t>
            </a:r>
            <a:endParaRPr lang="en-US" sz="8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1"/>
          <p:cNvSpPr txBox="1">
            <a:spLocks noChangeArrowheads="1"/>
          </p:cNvSpPr>
          <p:nvPr/>
        </p:nvSpPr>
        <p:spPr bwMode="auto">
          <a:xfrm>
            <a:off x="3871550" y="1728788"/>
            <a:ext cx="217902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BPP PLN </a:t>
            </a:r>
            <a:r>
              <a:rPr lang="id-ID"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(dgn marjin)</a:t>
            </a:r>
            <a:endParaRPr lang="en-US" sz="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1"/>
          <p:cNvSpPr txBox="1">
            <a:spLocks noChangeArrowheads="1"/>
          </p:cNvSpPr>
          <p:nvPr/>
        </p:nvSpPr>
        <p:spPr bwMode="auto">
          <a:xfrm>
            <a:off x="4242292" y="2092325"/>
            <a:ext cx="184491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BPP  </a:t>
            </a:r>
            <a:r>
              <a:rPr lang="id-ID" sz="800"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Allowable</a:t>
            </a:r>
            <a:r>
              <a:rPr lang="id-ID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(tanpa marjin)</a:t>
            </a:r>
            <a:endParaRPr lang="en-US" sz="8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>
            <a:off x="4404946" y="2263775"/>
            <a:ext cx="1692520" cy="1588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42" name="Straight Arrow Connector 141"/>
          <p:cNvCxnSpPr/>
          <p:nvPr/>
        </p:nvCxnSpPr>
        <p:spPr>
          <a:xfrm rot="5400000">
            <a:off x="5787599" y="1978090"/>
            <a:ext cx="169862" cy="1465"/>
          </a:xfrm>
          <a:prstGeom prst="straightConnector1">
            <a:avLst/>
          </a:prstGeom>
          <a:noFill/>
          <a:ln w="9525" cap="flat" cmpd="sng" algn="ctr">
            <a:solidFill>
              <a:srgbClr val="FFFFFF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43" name="Straight Connector 142"/>
          <p:cNvCxnSpPr>
            <a:endCxn id="134" idx="2"/>
          </p:cNvCxnSpPr>
          <p:nvPr/>
        </p:nvCxnSpPr>
        <p:spPr>
          <a:xfrm rot="16200000" flipV="1">
            <a:off x="5525721" y="1654175"/>
            <a:ext cx="425450" cy="228600"/>
          </a:xfrm>
          <a:prstGeom prst="line">
            <a:avLst/>
          </a:prstGeom>
          <a:noFill/>
          <a:ln w="6350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4" name="Straight Connector 143"/>
          <p:cNvCxnSpPr>
            <a:endCxn id="134" idx="2"/>
          </p:cNvCxnSpPr>
          <p:nvPr/>
        </p:nvCxnSpPr>
        <p:spPr>
          <a:xfrm rot="16200000" flipV="1">
            <a:off x="5411421" y="1768475"/>
            <a:ext cx="654050" cy="228600"/>
          </a:xfrm>
          <a:prstGeom prst="line">
            <a:avLst/>
          </a:prstGeom>
          <a:noFill/>
          <a:ln w="6350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5" name="Straight Connector 144"/>
          <p:cNvCxnSpPr>
            <a:endCxn id="103" idx="2"/>
          </p:cNvCxnSpPr>
          <p:nvPr/>
        </p:nvCxnSpPr>
        <p:spPr>
          <a:xfrm flipV="1">
            <a:off x="7452946" y="1930400"/>
            <a:ext cx="990600" cy="50800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46" name="Straight Connector 145"/>
          <p:cNvCxnSpPr>
            <a:endCxn id="103" idx="2"/>
          </p:cNvCxnSpPr>
          <p:nvPr/>
        </p:nvCxnSpPr>
        <p:spPr>
          <a:xfrm flipV="1">
            <a:off x="8062546" y="1930400"/>
            <a:ext cx="381000" cy="27940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7" name="TextBox 14"/>
          <p:cNvSpPr txBox="1">
            <a:spLocks noChangeArrowheads="1"/>
          </p:cNvSpPr>
          <p:nvPr/>
        </p:nvSpPr>
        <p:spPr bwMode="auto">
          <a:xfrm>
            <a:off x="6462346" y="1589088"/>
            <a:ext cx="1219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 err="1">
                <a:solidFill>
                  <a:srgbClr val="000000"/>
                </a:solidFill>
                <a:latin typeface="Calibri" pitchFamily="34" charset="0"/>
              </a:rPr>
              <a:t>Subsidi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d-ID" sz="1050" dirty="0">
                <a:solidFill>
                  <a:srgbClr val="000000"/>
                </a:solidFill>
                <a:latin typeface="Calibri" pitchFamily="34" charset="0"/>
              </a:rPr>
              <a:t>saat ini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48" name="Straight Connector 147"/>
          <p:cNvCxnSpPr>
            <a:endCxn id="147" idx="2"/>
          </p:cNvCxnSpPr>
          <p:nvPr/>
        </p:nvCxnSpPr>
        <p:spPr>
          <a:xfrm flipV="1">
            <a:off x="6233746" y="1843091"/>
            <a:ext cx="838200" cy="788987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49" name="Straight Connector 148"/>
          <p:cNvCxnSpPr>
            <a:endCxn id="122" idx="2"/>
          </p:cNvCxnSpPr>
          <p:nvPr/>
        </p:nvCxnSpPr>
        <p:spPr>
          <a:xfrm flipV="1">
            <a:off x="3065584" y="1328745"/>
            <a:ext cx="844062" cy="587375"/>
          </a:xfrm>
          <a:prstGeom prst="line">
            <a:avLst/>
          </a:prstGeom>
          <a:noFill/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0" name="TextBox 14"/>
          <p:cNvSpPr txBox="1">
            <a:spLocks noChangeArrowheads="1"/>
          </p:cNvSpPr>
          <p:nvPr/>
        </p:nvSpPr>
        <p:spPr bwMode="auto">
          <a:xfrm>
            <a:off x="3528646" y="1589092"/>
            <a:ext cx="990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</a:rPr>
              <a:t>Su</a:t>
            </a:r>
            <a:r>
              <a:rPr lang="id-ID" sz="1050" dirty="0">
                <a:solidFill>
                  <a:srgbClr val="FFFFFF"/>
                </a:solidFill>
                <a:latin typeface="Calibri" pitchFamily="34" charset="0"/>
              </a:rPr>
              <a:t>rplus</a:t>
            </a:r>
            <a:r>
              <a:rPr lang="en-US" sz="1050" dirty="0">
                <a:solidFill>
                  <a:srgbClr val="FFFFFF"/>
                </a:solidFill>
                <a:latin typeface="Calibri" pitchFamily="34" charset="0"/>
              </a:rPr>
              <a:t> ET </a:t>
            </a:r>
          </a:p>
        </p:txBody>
      </p:sp>
      <p:cxnSp>
        <p:nvCxnSpPr>
          <p:cNvPr id="151" name="Straight Connector 150"/>
          <p:cNvCxnSpPr>
            <a:stCxn id="150" idx="2"/>
          </p:cNvCxnSpPr>
          <p:nvPr/>
        </p:nvCxnSpPr>
        <p:spPr>
          <a:xfrm rot="5400000">
            <a:off x="3413739" y="2285390"/>
            <a:ext cx="1044575" cy="175846"/>
          </a:xfrm>
          <a:prstGeom prst="line">
            <a:avLst/>
          </a:prstGeom>
          <a:noFill/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2" name="Left Brace 151"/>
          <p:cNvSpPr/>
          <p:nvPr/>
        </p:nvSpPr>
        <p:spPr>
          <a:xfrm rot="16200000">
            <a:off x="2760785" y="5524500"/>
            <a:ext cx="228600" cy="457200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TextBox 27"/>
          <p:cNvSpPr txBox="1">
            <a:spLocks noChangeArrowheads="1"/>
          </p:cNvSpPr>
          <p:nvPr/>
        </p:nvSpPr>
        <p:spPr bwMode="auto">
          <a:xfrm>
            <a:off x="2209801" y="5791207"/>
            <a:ext cx="219514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id-ID" sz="1100" dirty="0">
                <a:solidFill>
                  <a:srgbClr val="000000"/>
                </a:solidFill>
                <a:latin typeface="Calibri" pitchFamily="34" charset="0"/>
              </a:rPr>
              <a:t>ubsidi Energi Terbarukan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 pitchFamily="34" charset="0"/>
              </a:rPr>
              <a:t>Terarah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id-ID" sz="1100" dirty="0">
              <a:solidFill>
                <a:srgbClr val="000000"/>
              </a:solidFill>
              <a:latin typeface="Calibri" pitchFamily="34" charset="0"/>
            </a:endParaRPr>
          </a:p>
          <a:p>
            <a:pPr marL="228600" indent="-228600" algn="just">
              <a:buFontTx/>
              <a:buAutoNum type="arabicPeriod"/>
              <a:defRPr/>
            </a:pPr>
            <a:r>
              <a:rPr lang="id-ID" sz="1100" dirty="0">
                <a:solidFill>
                  <a:srgbClr val="000000"/>
                </a:solidFill>
                <a:latin typeface="Calibri" pitchFamily="34" charset="0"/>
              </a:rPr>
              <a:t>Ke jenis apa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id-ID" sz="1100" dirty="0">
                <a:solidFill>
                  <a:srgbClr val="000000"/>
                </a:solidFill>
                <a:latin typeface="Calibri" pitchFamily="34" charset="0"/>
              </a:rPr>
              <a:t>Caranya?</a:t>
            </a: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4" name="TextBox 22"/>
          <p:cNvSpPr txBox="1">
            <a:spLocks noChangeArrowheads="1"/>
          </p:cNvSpPr>
          <p:nvPr/>
        </p:nvSpPr>
        <p:spPr bwMode="auto">
          <a:xfrm>
            <a:off x="2699238" y="2181225"/>
            <a:ext cx="1219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050" i="1" dirty="0">
                <a:solidFill>
                  <a:srgbClr val="FFFFFF"/>
                </a:solidFill>
                <a:latin typeface="Calibri" pitchFamily="34" charset="0"/>
              </a:rPr>
              <a:t>Ceiling </a:t>
            </a:r>
            <a:r>
              <a:rPr lang="en-US" sz="1050" i="1" dirty="0">
                <a:solidFill>
                  <a:srgbClr val="FFFFFF"/>
                </a:solidFill>
                <a:latin typeface="Calibri" pitchFamily="34" charset="0"/>
              </a:rPr>
              <a:t>P</a:t>
            </a:r>
            <a:r>
              <a:rPr lang="id-ID" sz="1050" dirty="0">
                <a:solidFill>
                  <a:srgbClr val="FFFFFF"/>
                </a:solidFill>
                <a:latin typeface="Calibri" pitchFamily="34" charset="0"/>
              </a:rPr>
              <a:t>abum</a:t>
            </a:r>
            <a:endParaRPr lang="en-US" sz="105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rot="5400000">
            <a:off x="-365490" y="3263901"/>
            <a:ext cx="466407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56" name="Straight Connector 155"/>
          <p:cNvCxnSpPr/>
          <p:nvPr/>
        </p:nvCxnSpPr>
        <p:spPr>
          <a:xfrm>
            <a:off x="2347546" y="3819525"/>
            <a:ext cx="2069123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57" name="Straight Connector 156"/>
          <p:cNvCxnSpPr/>
          <p:nvPr/>
        </p:nvCxnSpPr>
        <p:spPr>
          <a:xfrm>
            <a:off x="2328499" y="1512895"/>
            <a:ext cx="2069123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58" name="TextBox 14"/>
          <p:cNvSpPr txBox="1">
            <a:spLocks noChangeArrowheads="1"/>
          </p:cNvSpPr>
          <p:nvPr/>
        </p:nvSpPr>
        <p:spPr bwMode="auto">
          <a:xfrm>
            <a:off x="1991458" y="1279525"/>
            <a:ext cx="1752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050" dirty="0">
                <a:solidFill>
                  <a:srgbClr val="000000"/>
                </a:solidFill>
                <a:latin typeface="Calibri" pitchFamily="34" charset="0"/>
              </a:rPr>
              <a:t>BPP ET Tertinggi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9" name="TextBox 14"/>
          <p:cNvSpPr txBox="1">
            <a:spLocks noChangeArrowheads="1"/>
          </p:cNvSpPr>
          <p:nvPr/>
        </p:nvSpPr>
        <p:spPr bwMode="auto">
          <a:xfrm>
            <a:off x="1991458" y="3541713"/>
            <a:ext cx="1752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050" dirty="0">
                <a:solidFill>
                  <a:srgbClr val="FFFFFF"/>
                </a:solidFill>
                <a:latin typeface="Calibri" pitchFamily="34" charset="0"/>
              </a:rPr>
              <a:t>BPP ET Terendah</a:t>
            </a:r>
            <a:endParaRPr lang="en-US" sz="105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60" name="Straight Arrow Connector 159"/>
          <p:cNvCxnSpPr/>
          <p:nvPr/>
        </p:nvCxnSpPr>
        <p:spPr>
          <a:xfrm rot="5400000">
            <a:off x="976679" y="4649055"/>
            <a:ext cx="1828800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61" name="Straight Arrow Connector 160"/>
          <p:cNvCxnSpPr/>
          <p:nvPr/>
        </p:nvCxnSpPr>
        <p:spPr>
          <a:xfrm rot="5400000">
            <a:off x="1548179" y="3390167"/>
            <a:ext cx="685800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62" name="Straight Arrow Connector 161"/>
          <p:cNvCxnSpPr/>
          <p:nvPr/>
        </p:nvCxnSpPr>
        <p:spPr>
          <a:xfrm rot="5400000">
            <a:off x="1700579" y="2856767"/>
            <a:ext cx="381000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63" name="Straight Arrow Connector 162"/>
          <p:cNvCxnSpPr/>
          <p:nvPr/>
        </p:nvCxnSpPr>
        <p:spPr>
          <a:xfrm rot="5400000">
            <a:off x="2953483" y="2968140"/>
            <a:ext cx="1676400" cy="732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64" name="Straight Connector 163"/>
          <p:cNvCxnSpPr/>
          <p:nvPr/>
        </p:nvCxnSpPr>
        <p:spPr>
          <a:xfrm>
            <a:off x="4404946" y="2028825"/>
            <a:ext cx="1692520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65" name="Straight Connector 164"/>
          <p:cNvCxnSpPr/>
          <p:nvPr/>
        </p:nvCxnSpPr>
        <p:spPr>
          <a:xfrm rot="5400000">
            <a:off x="1890346" y="1600200"/>
            <a:ext cx="533400" cy="381000"/>
          </a:xfrm>
          <a:prstGeom prst="line">
            <a:avLst/>
          </a:prstGeom>
          <a:noFill/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6" name="Straight Connector 165"/>
          <p:cNvCxnSpPr/>
          <p:nvPr/>
        </p:nvCxnSpPr>
        <p:spPr>
          <a:xfrm rot="16200000" flipH="1">
            <a:off x="1280746" y="2743200"/>
            <a:ext cx="1752600" cy="381000"/>
          </a:xfrm>
          <a:prstGeom prst="line">
            <a:avLst/>
          </a:prstGeom>
          <a:noFill/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7" name="Straight Connector 166"/>
          <p:cNvCxnSpPr/>
          <p:nvPr/>
        </p:nvCxnSpPr>
        <p:spPr>
          <a:xfrm>
            <a:off x="1966550" y="1512895"/>
            <a:ext cx="313592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cxnSp>
        <p:nvCxnSpPr>
          <p:cNvPr id="168" name="Straight Connector 167"/>
          <p:cNvCxnSpPr/>
          <p:nvPr/>
        </p:nvCxnSpPr>
        <p:spPr>
          <a:xfrm>
            <a:off x="975946" y="2055815"/>
            <a:ext cx="990600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69" name="Straight Arrow Connector 168"/>
          <p:cNvCxnSpPr/>
          <p:nvPr/>
        </p:nvCxnSpPr>
        <p:spPr>
          <a:xfrm rot="5400000">
            <a:off x="1586279" y="2361467"/>
            <a:ext cx="609600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70" name="TextBox 11"/>
          <p:cNvSpPr txBox="1">
            <a:spLocks noChangeArrowheads="1"/>
          </p:cNvSpPr>
          <p:nvPr/>
        </p:nvSpPr>
        <p:spPr bwMode="auto">
          <a:xfrm>
            <a:off x="4709746" y="81756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PLN</a:t>
            </a:r>
          </a:p>
        </p:txBody>
      </p:sp>
      <p:sp>
        <p:nvSpPr>
          <p:cNvPr id="171" name="TextBox 22"/>
          <p:cNvSpPr txBox="1">
            <a:spLocks noChangeArrowheads="1"/>
          </p:cNvSpPr>
          <p:nvPr/>
        </p:nvSpPr>
        <p:spPr bwMode="auto">
          <a:xfrm>
            <a:off x="734158" y="2209800"/>
            <a:ext cx="990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Return</a:t>
            </a:r>
          </a:p>
        </p:txBody>
      </p:sp>
      <p:sp>
        <p:nvSpPr>
          <p:cNvPr id="172" name="TextBox 22"/>
          <p:cNvSpPr txBox="1">
            <a:spLocks noChangeArrowheads="1"/>
          </p:cNvSpPr>
          <p:nvPr/>
        </p:nvSpPr>
        <p:spPr bwMode="auto">
          <a:xfrm>
            <a:off x="146538" y="1905000"/>
            <a:ext cx="990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BPP ET</a:t>
            </a:r>
          </a:p>
        </p:txBody>
      </p:sp>
      <p:sp>
        <p:nvSpPr>
          <p:cNvPr id="173" name="TextBox 11"/>
          <p:cNvSpPr txBox="1">
            <a:spLocks noChangeArrowheads="1"/>
          </p:cNvSpPr>
          <p:nvPr/>
        </p:nvSpPr>
        <p:spPr bwMode="auto">
          <a:xfrm>
            <a:off x="4163158" y="2644775"/>
            <a:ext cx="217902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d-ID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UBSIDI</a:t>
            </a:r>
            <a:endParaRPr lang="en-US" sz="8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4572000" y="2133600"/>
            <a:ext cx="1692520" cy="3429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43000" y="2667000"/>
            <a:ext cx="9906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1143000" y="3046420"/>
            <a:ext cx="990600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1143000" y="3732218"/>
            <a:ext cx="990600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3" name="TextBox 23"/>
          <p:cNvSpPr txBox="1">
            <a:spLocks noChangeArrowheads="1"/>
          </p:cNvSpPr>
          <p:nvPr/>
        </p:nvSpPr>
        <p:spPr bwMode="auto">
          <a:xfrm>
            <a:off x="953966" y="2714625"/>
            <a:ext cx="990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Pajak</a:t>
            </a:r>
          </a:p>
        </p:txBody>
      </p:sp>
      <p:sp>
        <p:nvSpPr>
          <p:cNvPr id="74" name="TextBox 24"/>
          <p:cNvSpPr txBox="1">
            <a:spLocks noChangeArrowheads="1"/>
          </p:cNvSpPr>
          <p:nvPr/>
        </p:nvSpPr>
        <p:spPr bwMode="auto">
          <a:xfrm>
            <a:off x="611066" y="3275013"/>
            <a:ext cx="167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Variable Cost</a:t>
            </a:r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763466" y="3875088"/>
            <a:ext cx="1371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Fixed Cost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514600" y="1524000"/>
            <a:ext cx="2057400" cy="4038600"/>
          </a:xfrm>
          <a:prstGeom prst="rect">
            <a:avLst/>
          </a:prstGeom>
          <a:solidFill>
            <a:srgbClr val="35742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rot="5400000">
            <a:off x="182566" y="3246438"/>
            <a:ext cx="466407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8" name="Straight Connector 77"/>
          <p:cNvCxnSpPr/>
          <p:nvPr/>
        </p:nvCxnSpPr>
        <p:spPr>
          <a:xfrm rot="5400000">
            <a:off x="2223114" y="3245705"/>
            <a:ext cx="4664075" cy="1466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solid"/>
          </a:ln>
          <a:effectLst/>
        </p:spPr>
      </p:cxnSp>
      <p:cxnSp>
        <p:nvCxnSpPr>
          <p:cNvPr id="79" name="Straight Connector 78"/>
          <p:cNvCxnSpPr/>
          <p:nvPr/>
        </p:nvCxnSpPr>
        <p:spPr>
          <a:xfrm>
            <a:off x="1066800" y="5573720"/>
            <a:ext cx="7848600" cy="158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6248400" y="2133600"/>
            <a:ext cx="1828800" cy="3429000"/>
          </a:xfrm>
          <a:prstGeom prst="rect">
            <a:avLst/>
          </a:prstGeom>
          <a:solidFill>
            <a:srgbClr val="FC96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extBox 14"/>
          <p:cNvSpPr txBox="1">
            <a:spLocks noChangeArrowheads="1"/>
          </p:cNvSpPr>
          <p:nvPr/>
        </p:nvSpPr>
        <p:spPr bwMode="auto">
          <a:xfrm>
            <a:off x="7795850" y="1628775"/>
            <a:ext cx="134522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 err="1">
                <a:solidFill>
                  <a:srgbClr val="000000"/>
                </a:solidFill>
                <a:latin typeface="Calibri" pitchFamily="34" charset="0"/>
              </a:rPr>
              <a:t>Subsidi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 BBM </a:t>
            </a:r>
            <a:r>
              <a:rPr lang="en-US" sz="1050" dirty="0" err="1">
                <a:solidFill>
                  <a:srgbClr val="000000"/>
                </a:solidFill>
                <a:latin typeface="Calibri" pitchFamily="34" charset="0"/>
              </a:rPr>
              <a:t>tertentu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248400" y="2133600"/>
            <a:ext cx="220980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3" name="Straight Connector 82"/>
          <p:cNvCxnSpPr/>
          <p:nvPr/>
        </p:nvCxnSpPr>
        <p:spPr>
          <a:xfrm rot="5400000">
            <a:off x="3917098" y="3245705"/>
            <a:ext cx="4664075" cy="146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4" name="Straight Connector 83"/>
          <p:cNvCxnSpPr/>
          <p:nvPr/>
        </p:nvCxnSpPr>
        <p:spPr>
          <a:xfrm>
            <a:off x="2502880" y="2627320"/>
            <a:ext cx="2069123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5" name="TextBox 51"/>
          <p:cNvSpPr txBox="1">
            <a:spLocks noChangeArrowheads="1"/>
          </p:cNvSpPr>
          <p:nvPr/>
        </p:nvSpPr>
        <p:spPr bwMode="auto">
          <a:xfrm>
            <a:off x="8420103" y="2011366"/>
            <a:ext cx="79863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MOPS + </a:t>
            </a: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α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2835275"/>
            <a:ext cx="92320" cy="27432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153400" y="2378075"/>
            <a:ext cx="92320" cy="32004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010400" y="2133606"/>
            <a:ext cx="76200" cy="3444875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5400000">
            <a:off x="7238393" y="2484438"/>
            <a:ext cx="701675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 rot="5400000">
            <a:off x="8071891" y="2250282"/>
            <a:ext cx="233363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91" name="Rectangle 90"/>
          <p:cNvSpPr/>
          <p:nvPr/>
        </p:nvSpPr>
        <p:spPr>
          <a:xfrm>
            <a:off x="2971800" y="1524000"/>
            <a:ext cx="76200" cy="4054475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86200" y="2643188"/>
            <a:ext cx="76200" cy="2925762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TextBox 14"/>
          <p:cNvSpPr txBox="1">
            <a:spLocks noChangeArrowheads="1"/>
          </p:cNvSpPr>
          <p:nvPr/>
        </p:nvSpPr>
        <p:spPr bwMode="auto">
          <a:xfrm>
            <a:off x="3733800" y="1066800"/>
            <a:ext cx="99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 err="1">
                <a:solidFill>
                  <a:srgbClr val="000000"/>
                </a:solidFill>
                <a:latin typeface="Calibri" pitchFamily="34" charset="0"/>
              </a:rPr>
              <a:t>Subsidi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 ET </a:t>
            </a: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297723" y="817567"/>
            <a:ext cx="2438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id-ID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nergi Terbarukan (ET)</a:t>
            </a:r>
            <a:endParaRPr lang="en-US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2820927" y="1905061"/>
            <a:ext cx="760412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6494585" y="81756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BBM</a:t>
            </a:r>
          </a:p>
        </p:txBody>
      </p:sp>
      <p:sp>
        <p:nvSpPr>
          <p:cNvPr id="97" name="Oval 96"/>
          <p:cNvSpPr/>
          <p:nvPr/>
        </p:nvSpPr>
        <p:spPr>
          <a:xfrm>
            <a:off x="7239000" y="1981200"/>
            <a:ext cx="1371600" cy="14478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TextBox 14"/>
          <p:cNvSpPr txBox="1">
            <a:spLocks noChangeArrowheads="1"/>
          </p:cNvSpPr>
          <p:nvPr/>
        </p:nvSpPr>
        <p:spPr bwMode="auto">
          <a:xfrm>
            <a:off x="7510097" y="6034095"/>
            <a:ext cx="2057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Subsidi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BBMTerarah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Ke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BBM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apa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saja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?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Caranya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Bagaimana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99" name="Left Brace 98"/>
          <p:cNvSpPr/>
          <p:nvPr/>
        </p:nvSpPr>
        <p:spPr>
          <a:xfrm rot="16200000">
            <a:off x="7784123" y="5410200"/>
            <a:ext cx="228600" cy="685800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5400000">
            <a:off x="5402202" y="2193986"/>
            <a:ext cx="169862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4572000" y="2276475"/>
            <a:ext cx="1692520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V="1">
            <a:off x="7620000" y="1905000"/>
            <a:ext cx="609600" cy="53340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 rot="5400000" flipH="1" flipV="1">
            <a:off x="8151874" y="1981265"/>
            <a:ext cx="306388" cy="153865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04" name="Straight Connector 103"/>
          <p:cNvCxnSpPr>
            <a:endCxn id="93" idx="2"/>
          </p:cNvCxnSpPr>
          <p:nvPr/>
        </p:nvCxnSpPr>
        <p:spPr>
          <a:xfrm flipV="1">
            <a:off x="3276600" y="1328738"/>
            <a:ext cx="952500" cy="576262"/>
          </a:xfrm>
          <a:prstGeom prst="line">
            <a:avLst/>
          </a:prstGeom>
          <a:noFill/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5" name="TextBox 14"/>
          <p:cNvSpPr txBox="1">
            <a:spLocks noChangeArrowheads="1"/>
          </p:cNvSpPr>
          <p:nvPr/>
        </p:nvSpPr>
        <p:spPr bwMode="auto">
          <a:xfrm>
            <a:off x="3695700" y="1554170"/>
            <a:ext cx="990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</a:rPr>
              <a:t>Su</a:t>
            </a:r>
            <a:r>
              <a:rPr lang="id-ID" sz="1050" dirty="0">
                <a:solidFill>
                  <a:srgbClr val="FFFFFF"/>
                </a:solidFill>
                <a:latin typeface="Calibri" pitchFamily="34" charset="0"/>
              </a:rPr>
              <a:t>rplus</a:t>
            </a:r>
            <a:r>
              <a:rPr lang="en-US" sz="1050" dirty="0">
                <a:solidFill>
                  <a:srgbClr val="FFFFFF"/>
                </a:solidFill>
                <a:latin typeface="Calibri" pitchFamily="34" charset="0"/>
              </a:rPr>
              <a:t> ET </a:t>
            </a:r>
          </a:p>
        </p:txBody>
      </p:sp>
      <p:cxnSp>
        <p:nvCxnSpPr>
          <p:cNvPr id="106" name="Straight Connector 105"/>
          <p:cNvCxnSpPr>
            <a:stCxn id="105" idx="2"/>
          </p:cNvCxnSpPr>
          <p:nvPr/>
        </p:nvCxnSpPr>
        <p:spPr>
          <a:xfrm rot="5400000">
            <a:off x="3765550" y="2012950"/>
            <a:ext cx="622300" cy="228600"/>
          </a:xfrm>
          <a:prstGeom prst="line">
            <a:avLst/>
          </a:prstGeom>
          <a:noFill/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7" name="Left Brace 106"/>
          <p:cNvSpPr/>
          <p:nvPr/>
        </p:nvSpPr>
        <p:spPr>
          <a:xfrm rot="16200000">
            <a:off x="2927838" y="5524500"/>
            <a:ext cx="228600" cy="457200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27"/>
          <p:cNvSpPr txBox="1">
            <a:spLocks noChangeArrowheads="1"/>
          </p:cNvSpPr>
          <p:nvPr/>
        </p:nvSpPr>
        <p:spPr bwMode="auto">
          <a:xfrm>
            <a:off x="2376854" y="5791207"/>
            <a:ext cx="219514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id-ID" sz="1100" dirty="0">
                <a:solidFill>
                  <a:srgbClr val="000000"/>
                </a:solidFill>
                <a:latin typeface="Calibri" pitchFamily="34" charset="0"/>
              </a:rPr>
              <a:t>ubsidi Energi Terbarukan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 pitchFamily="34" charset="0"/>
              </a:rPr>
              <a:t>Terarah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id-ID" sz="1100" dirty="0">
              <a:solidFill>
                <a:srgbClr val="000000"/>
              </a:solidFill>
              <a:latin typeface="Calibri" pitchFamily="34" charset="0"/>
            </a:endParaRPr>
          </a:p>
          <a:p>
            <a:pPr marL="228600" indent="-228600" algn="just">
              <a:buFontTx/>
              <a:buAutoNum type="arabicPeriod"/>
              <a:defRPr/>
            </a:pPr>
            <a:r>
              <a:rPr lang="id-ID" sz="1100" dirty="0">
                <a:solidFill>
                  <a:srgbClr val="000000"/>
                </a:solidFill>
                <a:latin typeface="Calibri" pitchFamily="34" charset="0"/>
              </a:rPr>
              <a:t>Ke jenis 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BBN </a:t>
            </a:r>
            <a:r>
              <a:rPr lang="id-ID" sz="1100" dirty="0">
                <a:solidFill>
                  <a:srgbClr val="000000"/>
                </a:solidFill>
                <a:latin typeface="Calibri" pitchFamily="34" charset="0"/>
              </a:rPr>
              <a:t>apa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 pitchFamily="34" charset="0"/>
              </a:rPr>
              <a:t>saja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id-ID" sz="1100" dirty="0">
              <a:solidFill>
                <a:srgbClr val="000000"/>
              </a:solidFill>
              <a:latin typeface="Calibri" pitchFamily="34" charset="0"/>
            </a:endParaRPr>
          </a:p>
          <a:p>
            <a:pPr marL="228600" indent="-228600" algn="just">
              <a:buFontTx/>
              <a:buAutoNum type="arabicPeriod"/>
              <a:defRPr/>
            </a:pPr>
            <a:r>
              <a:rPr lang="id-ID" sz="1100" dirty="0">
                <a:solidFill>
                  <a:srgbClr val="000000"/>
                </a:solidFill>
                <a:latin typeface="Calibri" pitchFamily="34" charset="0"/>
              </a:rPr>
              <a:t>Caranya?</a:t>
            </a: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rot="5400000">
            <a:off x="-198434" y="3263901"/>
            <a:ext cx="466407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>
            <a:off x="2495551" y="1512895"/>
            <a:ext cx="2069123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11" name="TextBox 14"/>
          <p:cNvSpPr txBox="1">
            <a:spLocks noChangeArrowheads="1"/>
          </p:cNvSpPr>
          <p:nvPr/>
        </p:nvSpPr>
        <p:spPr bwMode="auto">
          <a:xfrm>
            <a:off x="2220058" y="1268420"/>
            <a:ext cx="1752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050" dirty="0">
                <a:solidFill>
                  <a:srgbClr val="000000"/>
                </a:solidFill>
                <a:latin typeface="Calibri" pitchFamily="34" charset="0"/>
              </a:rPr>
              <a:t>BPP ET Tertinggi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" name="TextBox 14"/>
          <p:cNvSpPr txBox="1">
            <a:spLocks noChangeArrowheads="1"/>
          </p:cNvSpPr>
          <p:nvPr/>
        </p:nvSpPr>
        <p:spPr bwMode="auto">
          <a:xfrm>
            <a:off x="2671397" y="2417770"/>
            <a:ext cx="1752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050" dirty="0">
                <a:solidFill>
                  <a:srgbClr val="FFFFFF"/>
                </a:solidFill>
                <a:latin typeface="Calibri" pitchFamily="34" charset="0"/>
              </a:rPr>
              <a:t>BPP ET </a:t>
            </a:r>
            <a:endParaRPr lang="en-US" sz="1050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d-ID" sz="1050" dirty="0">
                <a:solidFill>
                  <a:srgbClr val="FFFFFF"/>
                </a:solidFill>
                <a:latin typeface="Calibri" pitchFamily="34" charset="0"/>
              </a:rPr>
              <a:t>Terendah</a:t>
            </a:r>
            <a:endParaRPr lang="en-US" sz="105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rot="5400000">
            <a:off x="1143733" y="4649055"/>
            <a:ext cx="1828800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14" name="Straight Arrow Connector 113"/>
          <p:cNvCxnSpPr/>
          <p:nvPr/>
        </p:nvCxnSpPr>
        <p:spPr>
          <a:xfrm rot="5400000">
            <a:off x="1715233" y="3390167"/>
            <a:ext cx="685800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>
          <a:xfrm rot="5400000">
            <a:off x="1867633" y="2856767"/>
            <a:ext cx="381000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>
          <a:xfrm rot="5400000">
            <a:off x="3751693" y="2443957"/>
            <a:ext cx="315913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17" name="Straight Connector 116"/>
          <p:cNvCxnSpPr/>
          <p:nvPr/>
        </p:nvCxnSpPr>
        <p:spPr>
          <a:xfrm>
            <a:off x="4572000" y="2133600"/>
            <a:ext cx="169252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8" name="Straight Connector 117"/>
          <p:cNvCxnSpPr/>
          <p:nvPr/>
        </p:nvCxnSpPr>
        <p:spPr>
          <a:xfrm rot="5400000">
            <a:off x="2057400" y="1600200"/>
            <a:ext cx="533400" cy="381000"/>
          </a:xfrm>
          <a:prstGeom prst="line">
            <a:avLst/>
          </a:prstGeom>
          <a:noFill/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9" name="Straight Connector 118"/>
          <p:cNvCxnSpPr/>
          <p:nvPr/>
        </p:nvCxnSpPr>
        <p:spPr>
          <a:xfrm rot="16200000" flipH="1">
            <a:off x="2019300" y="2171700"/>
            <a:ext cx="609600" cy="381000"/>
          </a:xfrm>
          <a:prstGeom prst="line">
            <a:avLst/>
          </a:prstGeom>
          <a:noFill/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0" name="Straight Connector 119"/>
          <p:cNvCxnSpPr/>
          <p:nvPr/>
        </p:nvCxnSpPr>
        <p:spPr>
          <a:xfrm>
            <a:off x="2133600" y="1512895"/>
            <a:ext cx="312127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cxnSp>
        <p:nvCxnSpPr>
          <p:cNvPr id="121" name="Straight Connector 120"/>
          <p:cNvCxnSpPr/>
          <p:nvPr/>
        </p:nvCxnSpPr>
        <p:spPr>
          <a:xfrm>
            <a:off x="1143000" y="2055815"/>
            <a:ext cx="990600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22" name="Straight Arrow Connector 121"/>
          <p:cNvCxnSpPr/>
          <p:nvPr/>
        </p:nvCxnSpPr>
        <p:spPr>
          <a:xfrm rot="5400000">
            <a:off x="1753333" y="2361467"/>
            <a:ext cx="609600" cy="14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23" name="TextBox 22"/>
          <p:cNvSpPr txBox="1">
            <a:spLocks noChangeArrowheads="1"/>
          </p:cNvSpPr>
          <p:nvPr/>
        </p:nvSpPr>
        <p:spPr bwMode="auto">
          <a:xfrm>
            <a:off x="953966" y="2209800"/>
            <a:ext cx="990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Return</a:t>
            </a:r>
          </a:p>
        </p:txBody>
      </p:sp>
      <p:sp>
        <p:nvSpPr>
          <p:cNvPr id="124" name="TextBox 11"/>
          <p:cNvSpPr txBox="1">
            <a:spLocks noChangeArrowheads="1"/>
          </p:cNvSpPr>
          <p:nvPr/>
        </p:nvSpPr>
        <p:spPr bwMode="auto">
          <a:xfrm>
            <a:off x="7297615" y="817566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BBM Tertentu</a:t>
            </a:r>
          </a:p>
        </p:txBody>
      </p:sp>
      <p:sp>
        <p:nvSpPr>
          <p:cNvPr id="125" name="TextBox 11"/>
          <p:cNvSpPr txBox="1">
            <a:spLocks noChangeArrowheads="1"/>
          </p:cNvSpPr>
          <p:nvPr/>
        </p:nvSpPr>
        <p:spPr bwMode="auto">
          <a:xfrm>
            <a:off x="4876800" y="81756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PERTAMINA</a:t>
            </a:r>
          </a:p>
        </p:txBody>
      </p:sp>
      <p:cxnSp>
        <p:nvCxnSpPr>
          <p:cNvPr id="126" name="Straight Connector 125"/>
          <p:cNvCxnSpPr/>
          <p:nvPr/>
        </p:nvCxnSpPr>
        <p:spPr>
          <a:xfrm flipH="1" flipV="1">
            <a:off x="5153758" y="1647825"/>
            <a:ext cx="250580" cy="552450"/>
          </a:xfrm>
          <a:prstGeom prst="line">
            <a:avLst/>
          </a:prstGeom>
          <a:noFill/>
          <a:ln w="9525" cap="flat" cmpd="sng" algn="ctr">
            <a:solidFill>
              <a:srgbClr val="CC99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4572000" y="1397000"/>
            <a:ext cx="1066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α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(alpha)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05700" y="5838825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Disubsidi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477000" y="5843588"/>
            <a:ext cx="1143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Tidak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Disubsidi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514603" y="2286000"/>
            <a:ext cx="2032489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131" name="TextBox 51"/>
          <p:cNvSpPr txBox="1">
            <a:spLocks noChangeArrowheads="1"/>
          </p:cNvSpPr>
          <p:nvPr/>
        </p:nvSpPr>
        <p:spPr bwMode="auto">
          <a:xfrm>
            <a:off x="4557346" y="2081216"/>
            <a:ext cx="79863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</a:rPr>
              <a:t>MOPS</a:t>
            </a:r>
          </a:p>
        </p:txBody>
      </p:sp>
      <p:sp>
        <p:nvSpPr>
          <p:cNvPr id="132" name="TextBox 51"/>
          <p:cNvSpPr txBox="1">
            <a:spLocks noChangeArrowheads="1"/>
          </p:cNvSpPr>
          <p:nvPr/>
        </p:nvSpPr>
        <p:spPr bwMode="auto">
          <a:xfrm>
            <a:off x="4552950" y="1943100"/>
            <a:ext cx="766396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MOPS + </a:t>
            </a:r>
            <a:r>
              <a:rPr lang="el-GR" sz="1050" dirty="0">
                <a:solidFill>
                  <a:srgbClr val="000000"/>
                </a:solidFill>
                <a:latin typeface="Calibri" pitchFamily="34" charset="0"/>
              </a:rPr>
              <a:t>α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" name="TextBox 22"/>
          <p:cNvSpPr txBox="1">
            <a:spLocks noChangeArrowheads="1"/>
          </p:cNvSpPr>
          <p:nvPr/>
        </p:nvSpPr>
        <p:spPr bwMode="auto">
          <a:xfrm>
            <a:off x="152400" y="1905000"/>
            <a:ext cx="990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BPP ET</a:t>
            </a:r>
          </a:p>
        </p:txBody>
      </p:sp>
      <p:sp>
        <p:nvSpPr>
          <p:cNvPr id="134" name="TextBox 3"/>
          <p:cNvSpPr txBox="1">
            <a:spLocks noChangeArrowheads="1"/>
          </p:cNvSpPr>
          <p:nvPr/>
        </p:nvSpPr>
        <p:spPr bwMode="auto">
          <a:xfrm>
            <a:off x="3" y="436602"/>
            <a:ext cx="9143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indent="-231775" algn="ctr">
              <a:buSzPct val="100000"/>
            </a:pPr>
            <a:r>
              <a:rPr lang="en-US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KEBIJAKAN </a:t>
            </a:r>
            <a:r>
              <a:rPr lang="en-US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PENETAPAN HARGA EBT POLA BAHAN BAKAR</a:t>
            </a:r>
          </a:p>
        </p:txBody>
      </p:sp>
      <p:sp>
        <p:nvSpPr>
          <p:cNvPr id="135" name="TextBox 13"/>
          <p:cNvSpPr txBox="1">
            <a:spLocks noChangeArrowheads="1"/>
          </p:cNvSpPr>
          <p:nvPr/>
        </p:nvSpPr>
        <p:spPr bwMode="auto">
          <a:xfrm>
            <a:off x="274031" y="871543"/>
            <a:ext cx="1755531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Struktur BPP </a:t>
            </a:r>
          </a:p>
          <a:p>
            <a:pPr algn="ctr"/>
            <a:r>
              <a:rPr lang="en-US" sz="1300" b="1" u="sng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Aneka </a:t>
            </a:r>
            <a:r>
              <a:rPr lang="id-ID" sz="1300" b="1" u="sng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Energi Terbarukan</a:t>
            </a:r>
            <a:endParaRPr lang="en-US" sz="1300" b="1" u="sng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sz="1300" b="1" u="sng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(al. Bahan Bakar Nabati)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63688" y="476672"/>
          <a:ext cx="68042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33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003300"/>
                </a:solidFill>
              </a:rPr>
              <a:t>PERKEMBANGAN PANGSA ENERGI PRIMER 2000 – 2009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7871591"/>
              </p:ext>
            </p:extLst>
          </p:nvPr>
        </p:nvGraphicFramePr>
        <p:xfrm>
          <a:off x="533403" y="4546600"/>
          <a:ext cx="8077197" cy="2148840"/>
        </p:xfrm>
        <a:graphic>
          <a:graphicData uri="http://schemas.openxmlformats.org/drawingml/2006/table">
            <a:tbl>
              <a:tblPr firstRow="1" bandRow="1"/>
              <a:tblGrid>
                <a:gridCol w="1600197"/>
                <a:gridCol w="599795"/>
                <a:gridCol w="695605"/>
                <a:gridCol w="685800"/>
                <a:gridCol w="609600"/>
                <a:gridCol w="685800"/>
                <a:gridCol w="609600"/>
                <a:gridCol w="685800"/>
                <a:gridCol w="685800"/>
                <a:gridCol w="609600"/>
                <a:gridCol w="609600"/>
              </a:tblGrid>
              <a:tr h="25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2000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2001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2002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2003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2004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2005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2006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2007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2008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2009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1.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Energi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Baru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Terbarukan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34,85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39,34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35,29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33,31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35,46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37,95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35,44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39,87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42,48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43,66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Energi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Fosil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: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5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114300"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a.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Minyak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Bumi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433,36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441,73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452,82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456,65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498,12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493,64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459,33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474,04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452,80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484,02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300" indent="0"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b.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Gas </a:t>
                      </a:r>
                      <a:r>
                        <a:rPr lang="en-US" sz="1050" b="1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Bumi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164,65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172,08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188,82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204,14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187,55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191,19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196,60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183,62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193,35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220,93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300" indent="0"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c. Batubara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93,83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119,13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122,88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164,95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151,54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173,67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205,78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258,17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205,49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214,51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Total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Energi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726,68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772,28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799,81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859,05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872,68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896,45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897,15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955,71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894,12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963,126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200" y="3175084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50 %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133600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23 %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422484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22 %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1066800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5%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133600"/>
          <a:ext cx="1676400" cy="1120140"/>
        </p:xfrm>
        <a:graphic>
          <a:graphicData uri="http://schemas.openxmlformats.org/drawingml/2006/table">
            <a:tbl>
              <a:tblPr firstRow="1" bandRow="1"/>
              <a:tblGrid>
                <a:gridCol w="651934"/>
                <a:gridCol w="1024466"/>
              </a:tblGrid>
              <a:tr h="16764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Peningkatan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rata-rata </a:t>
                      </a:r>
                    </a:p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dalam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10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terakhir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</a:p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16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>
                        <a:buFontTx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1.Minyak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  0,52 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%/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2.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Batubara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13,70 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%/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3.Gas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  1,81 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%/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4.Total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4,33   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%/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914400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sysClr val="windowText" lastClr="000000"/>
                </a:solidFill>
              </a:rPr>
              <a:t>A. </a:t>
            </a:r>
            <a:r>
              <a:rPr lang="en-US" sz="1100" b="1" kern="0" dirty="0" err="1" smtClean="0">
                <a:solidFill>
                  <a:sysClr val="windowText" lastClr="000000"/>
                </a:solidFill>
              </a:rPr>
              <a:t>Perkembangan</a:t>
            </a:r>
            <a:r>
              <a:rPr lang="en-US" sz="11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100" b="1" kern="0" dirty="0" err="1" smtClean="0">
                <a:solidFill>
                  <a:sysClr val="windowText" lastClr="000000"/>
                </a:solidFill>
              </a:rPr>
              <a:t>Pangsa</a:t>
            </a:r>
            <a:r>
              <a:rPr lang="en-US" sz="1100" b="1" kern="0" dirty="0" smtClean="0">
                <a:solidFill>
                  <a:sysClr val="windowText" lastClr="000000"/>
                </a:solidFill>
              </a:rPr>
              <a:t> Total (</a:t>
            </a:r>
            <a:r>
              <a:rPr lang="en-US" sz="1100" b="1" kern="0" dirty="0" err="1" smtClean="0">
                <a:solidFill>
                  <a:sysClr val="windowText" lastClr="000000"/>
                </a:solidFill>
              </a:rPr>
              <a:t>dalam</a:t>
            </a:r>
            <a:r>
              <a:rPr lang="en-US" sz="11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100" b="1" kern="0" dirty="0" err="1" smtClean="0">
                <a:solidFill>
                  <a:sysClr val="windowText" lastClr="000000"/>
                </a:solidFill>
              </a:rPr>
              <a:t>juta</a:t>
            </a:r>
            <a:r>
              <a:rPr lang="en-US" sz="1100" b="1" kern="0" dirty="0" smtClean="0">
                <a:solidFill>
                  <a:sysClr val="windowText" lastClr="000000"/>
                </a:solidFill>
              </a:rPr>
              <a:t> SBM)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241884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sysClr val="windowText" lastClr="000000"/>
                </a:solidFill>
              </a:rPr>
              <a:t>B. </a:t>
            </a:r>
            <a:r>
              <a:rPr lang="en-US" sz="1100" b="1" kern="0" dirty="0" err="1" smtClean="0">
                <a:solidFill>
                  <a:sysClr val="windowText" lastClr="000000"/>
                </a:solidFill>
              </a:rPr>
              <a:t>Perkembangan</a:t>
            </a:r>
            <a:r>
              <a:rPr lang="en-US" sz="11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100" b="1" kern="0" dirty="0" err="1" smtClean="0">
                <a:solidFill>
                  <a:sysClr val="windowText" lastClr="000000"/>
                </a:solidFill>
              </a:rPr>
              <a:t>Konsumsi</a:t>
            </a:r>
            <a:r>
              <a:rPr lang="en-US" sz="11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100" b="1" kern="0" dirty="0" err="1" smtClean="0">
                <a:solidFill>
                  <a:sysClr val="windowText" lastClr="000000"/>
                </a:solidFill>
              </a:rPr>
              <a:t>Energi</a:t>
            </a:r>
            <a:r>
              <a:rPr lang="en-US" sz="1100" b="1" kern="0" dirty="0" smtClean="0">
                <a:solidFill>
                  <a:sysClr val="windowText" lastClr="000000"/>
                </a:solidFill>
              </a:rPr>
              <a:t> Primer (</a:t>
            </a:r>
            <a:r>
              <a:rPr lang="en-US" sz="1100" b="1" kern="0" dirty="0" err="1" smtClean="0">
                <a:solidFill>
                  <a:sysClr val="windowText" lastClr="000000"/>
                </a:solidFill>
              </a:rPr>
              <a:t>dalam</a:t>
            </a:r>
            <a:r>
              <a:rPr lang="en-US" sz="11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100" b="1" kern="0" dirty="0" err="1" smtClean="0">
                <a:solidFill>
                  <a:sysClr val="windowText" lastClr="000000"/>
                </a:solidFill>
              </a:rPr>
              <a:t>juta</a:t>
            </a:r>
            <a:r>
              <a:rPr lang="en-US" sz="1100" b="1" kern="0" dirty="0" smtClean="0">
                <a:solidFill>
                  <a:sysClr val="windowText" lastClr="000000"/>
                </a:solidFill>
              </a:rPr>
              <a:t> SBM)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1752600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727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1651084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772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1574884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800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422484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859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371600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873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1346284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896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295400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897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193884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956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1346284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894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889084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963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>
            <a:off x="8305800" y="2743200"/>
            <a:ext cx="152400" cy="1066800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1" lang="en-US" sz="2000" kern="0" smtClean="0">
              <a:solidFill>
                <a:sysClr val="windowText" lastClr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" name="Right Brace 22"/>
          <p:cNvSpPr/>
          <p:nvPr/>
        </p:nvSpPr>
        <p:spPr bwMode="auto">
          <a:xfrm>
            <a:off x="8305800" y="1828800"/>
            <a:ext cx="152400" cy="838200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1" lang="en-US" sz="2000" kern="0" smtClean="0">
              <a:solidFill>
                <a:sysClr val="windowText" lastClr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" name="Right Brace 23"/>
          <p:cNvSpPr/>
          <p:nvPr/>
        </p:nvSpPr>
        <p:spPr bwMode="auto">
          <a:xfrm>
            <a:off x="8305800" y="1295400"/>
            <a:ext cx="152400" cy="457200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1" lang="en-US" sz="2000" kern="0" smtClean="0">
              <a:solidFill>
                <a:sysClr val="windowText" lastClr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8305800" y="1143000"/>
            <a:ext cx="228600" cy="76200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1" lang="en-US" sz="2000" kern="0" smtClean="0">
              <a:solidFill>
                <a:sysClr val="windowText" lastClr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4400" y="91440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EBT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58200" y="2286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Batubara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58200" y="164339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Gas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Bumi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58200" y="337911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Minyak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Bumi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4030842" y="1676400"/>
            <a:ext cx="992549" cy="914400"/>
          </a:xfrm>
          <a:prstGeom prst="diamond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err="1" smtClean="0">
                <a:latin typeface="Arial Narrow" pitchFamily="34" charset="0"/>
              </a:rPr>
              <a:t>Skala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Besar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4022960" y="3189582"/>
            <a:ext cx="1006240" cy="914400"/>
          </a:xfrm>
          <a:prstGeom prst="diamond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DAS </a:t>
            </a:r>
            <a:r>
              <a:rPr lang="en-US" sz="1100" dirty="0" err="1" smtClean="0">
                <a:latin typeface="Arial Narrow" pitchFamily="34" charset="0"/>
              </a:rPr>
              <a:t>Lintas</a:t>
            </a:r>
            <a:r>
              <a:rPr lang="en-US" sz="1100" dirty="0" smtClean="0">
                <a:latin typeface="Arial Narrow" pitchFamily="34" charset="0"/>
              </a:rPr>
              <a:t> </a:t>
            </a:r>
            <a:r>
              <a:rPr lang="en-US" sz="1100" dirty="0" err="1" smtClean="0">
                <a:latin typeface="Arial Narrow" pitchFamily="34" charset="0"/>
              </a:rPr>
              <a:t>Propinsi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4030842" y="4629506"/>
            <a:ext cx="992549" cy="914400"/>
          </a:xfrm>
          <a:prstGeom prst="diamond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DAS </a:t>
            </a:r>
            <a:r>
              <a:rPr lang="en-US" sz="1100" dirty="0" err="1" smtClean="0">
                <a:latin typeface="Arial Narrow" pitchFamily="34" charset="0"/>
              </a:rPr>
              <a:t>Lintas</a:t>
            </a:r>
            <a:r>
              <a:rPr lang="en-US" sz="1100" dirty="0" smtClean="0">
                <a:latin typeface="Arial Narrow" pitchFamily="34" charset="0"/>
              </a:rPr>
              <a:t> </a:t>
            </a:r>
            <a:r>
              <a:rPr lang="en-US" sz="1100" dirty="0" err="1" smtClean="0">
                <a:latin typeface="Arial Narrow" pitchFamily="34" charset="0"/>
              </a:rPr>
              <a:t>Kab</a:t>
            </a:r>
            <a:r>
              <a:rPr lang="en-US" sz="1100" dirty="0" smtClean="0">
                <a:latin typeface="Arial Narrow" pitchFamily="34" charset="0"/>
              </a:rPr>
              <a:t>/Kota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2673" y="1895006"/>
            <a:ext cx="1101041" cy="6096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 Narrow" pitchFamily="34" charset="0"/>
              </a:rPr>
              <a:t>Penetapan</a:t>
            </a:r>
            <a:r>
              <a:rPr lang="en-US" sz="1200" dirty="0" smtClean="0">
                <a:latin typeface="Arial Narrow" pitchFamily="34" charset="0"/>
              </a:rPr>
              <a:t> WATA </a:t>
            </a:r>
            <a:r>
              <a:rPr lang="en-US" sz="1200" dirty="0" err="1" smtClean="0">
                <a:latin typeface="Arial Narrow" pitchFamily="34" charset="0"/>
              </a:rPr>
              <a:t>oleh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Menteri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9612" y="1895006"/>
            <a:ext cx="852354" cy="6096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 Narrow" pitchFamily="34" charset="0"/>
              </a:rPr>
              <a:t>Pelelangan</a:t>
            </a:r>
            <a:r>
              <a:rPr lang="en-US" sz="1200" dirty="0" smtClean="0">
                <a:latin typeface="Arial Narrow" pitchFamily="34" charset="0"/>
              </a:rPr>
              <a:t> WATA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3107" y="4780107"/>
            <a:ext cx="1101041" cy="6096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 Narrow" pitchFamily="34" charset="0"/>
              </a:rPr>
              <a:t>Penetapan</a:t>
            </a:r>
            <a:r>
              <a:rPr lang="en-US" sz="1200" dirty="0" smtClean="0">
                <a:latin typeface="Arial Narrow" pitchFamily="34" charset="0"/>
              </a:rPr>
              <a:t> WATA </a:t>
            </a:r>
            <a:r>
              <a:rPr lang="en-US" sz="1200" dirty="0" err="1" smtClean="0">
                <a:latin typeface="Arial Narrow" pitchFamily="34" charset="0"/>
              </a:rPr>
              <a:t>oleh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Gubernur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0046" y="4780107"/>
            <a:ext cx="852354" cy="6096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 Narrow" pitchFamily="34" charset="0"/>
              </a:rPr>
              <a:t>Pelelangan</a:t>
            </a:r>
            <a:r>
              <a:rPr lang="en-US" sz="1200" dirty="0" smtClean="0">
                <a:latin typeface="Arial Narrow" pitchFamily="34" charset="0"/>
              </a:rPr>
              <a:t> WATA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3107" y="5542107"/>
            <a:ext cx="1101041" cy="6096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 Narrow" pitchFamily="34" charset="0"/>
              </a:rPr>
              <a:t>Penetapan</a:t>
            </a:r>
            <a:r>
              <a:rPr lang="en-US" sz="1200" dirty="0" smtClean="0">
                <a:latin typeface="Arial Narrow" pitchFamily="34" charset="0"/>
              </a:rPr>
              <a:t> WATA </a:t>
            </a:r>
            <a:r>
              <a:rPr lang="en-US" sz="1200" dirty="0" err="1" smtClean="0">
                <a:latin typeface="Arial Narrow" pitchFamily="34" charset="0"/>
              </a:rPr>
              <a:t>oleh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Bupati</a:t>
            </a:r>
            <a:r>
              <a:rPr lang="en-US" sz="1200" dirty="0" smtClean="0">
                <a:latin typeface="Arial Narrow" pitchFamily="34" charset="0"/>
              </a:rPr>
              <a:t>/</a:t>
            </a:r>
            <a:r>
              <a:rPr lang="en-US" sz="1200" dirty="0" err="1" smtClean="0">
                <a:latin typeface="Arial Narrow" pitchFamily="34" charset="0"/>
              </a:rPr>
              <a:t>Walikota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0046" y="5542107"/>
            <a:ext cx="852354" cy="6096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 Narrow" pitchFamily="34" charset="0"/>
              </a:rPr>
              <a:t>Pelelangan</a:t>
            </a:r>
            <a:r>
              <a:rPr lang="en-US" sz="1200" dirty="0" smtClean="0">
                <a:latin typeface="Arial Narrow" pitchFamily="34" charset="0"/>
              </a:rPr>
              <a:t> WATA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11362" y="4657203"/>
            <a:ext cx="880238" cy="858693"/>
          </a:xfrm>
          <a:prstGeom prst="ellipse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err="1" smtClean="0">
                <a:latin typeface="Arial Narrow" pitchFamily="34" charset="0"/>
              </a:rPr>
              <a:t>Pemegang</a:t>
            </a:r>
            <a:r>
              <a:rPr lang="en-US" sz="1200" dirty="0" smtClean="0">
                <a:latin typeface="Arial Narrow" pitchFamily="34" charset="0"/>
              </a:rPr>
              <a:t> IUP-WATA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4175801"/>
            <a:ext cx="1114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latin typeface="Arial Narrow" pitchFamily="34" charset="0"/>
              </a:rPr>
              <a:t>Pemenang</a:t>
            </a:r>
            <a:r>
              <a:rPr lang="en-US" sz="1100" dirty="0" smtClean="0">
                <a:latin typeface="Arial Narrow" pitchFamily="34" charset="0"/>
              </a:rPr>
              <a:t> </a:t>
            </a:r>
            <a:r>
              <a:rPr lang="en-US" sz="1100" dirty="0" err="1" smtClean="0">
                <a:latin typeface="Arial Narrow" pitchFamily="34" charset="0"/>
              </a:rPr>
              <a:t>lelang</a:t>
            </a:r>
            <a:r>
              <a:rPr lang="en-US" sz="1100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en-US" sz="1100" dirty="0" smtClean="0">
                <a:latin typeface="Arial Narrow" pitchFamily="34" charset="0"/>
              </a:rPr>
              <a:t>WATA</a:t>
            </a:r>
            <a:endParaRPr lang="en-US" sz="1100" dirty="0">
              <a:latin typeface="Arial Narrow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3073175" y="4023360"/>
            <a:ext cx="4572002" cy="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-704190" y="3973438"/>
            <a:ext cx="4519442" cy="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  <a:endCxn id="5" idx="0"/>
          </p:cNvCxnSpPr>
          <p:nvPr/>
        </p:nvCxnSpPr>
        <p:spPr>
          <a:xfrm rot="5400000">
            <a:off x="4227208" y="2889673"/>
            <a:ext cx="598782" cy="1037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6" idx="0"/>
          </p:cNvCxnSpPr>
          <p:nvPr/>
        </p:nvCxnSpPr>
        <p:spPr>
          <a:xfrm rot="16200000" flipH="1">
            <a:off x="4263836" y="4366225"/>
            <a:ext cx="525524" cy="1037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2" idx="1"/>
          </p:cNvCxnSpPr>
          <p:nvPr/>
        </p:nvCxnSpPr>
        <p:spPr>
          <a:xfrm>
            <a:off x="6644148" y="5846907"/>
            <a:ext cx="275898" cy="158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10" idx="1"/>
          </p:cNvCxnSpPr>
          <p:nvPr/>
        </p:nvCxnSpPr>
        <p:spPr>
          <a:xfrm>
            <a:off x="6644148" y="5084907"/>
            <a:ext cx="275898" cy="158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3"/>
            <a:endCxn id="9" idx="1"/>
          </p:cNvCxnSpPr>
          <p:nvPr/>
        </p:nvCxnSpPr>
        <p:spPr>
          <a:xfrm flipV="1">
            <a:off x="5023391" y="5084907"/>
            <a:ext cx="519716" cy="1799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>
            <a:off x="6583714" y="2199806"/>
            <a:ext cx="275898" cy="158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26606" y="2108284"/>
            <a:ext cx="3193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latin typeface="Arial Narrow" pitchFamily="34" charset="0"/>
              </a:rPr>
              <a:t>Ya</a:t>
            </a:r>
            <a:endParaRPr lang="en-US" sz="10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4925" y="1461339"/>
            <a:ext cx="66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 pitchFamily="34" charset="0"/>
              </a:rPr>
              <a:t>(</a:t>
            </a:r>
            <a:r>
              <a:rPr lang="en-US" sz="1000" dirty="0" err="1" smtClean="0">
                <a:latin typeface="Arial Narrow" pitchFamily="34" charset="0"/>
              </a:rPr>
              <a:t>Dikuasai</a:t>
            </a:r>
            <a:r>
              <a:rPr lang="en-US" sz="1000" dirty="0" smtClean="0">
                <a:latin typeface="Arial Narrow" pitchFamily="34" charset="0"/>
              </a:rPr>
              <a:t> Negara, </a:t>
            </a:r>
          </a:p>
          <a:p>
            <a:r>
              <a:rPr lang="en-US" sz="1000" dirty="0" err="1" smtClean="0">
                <a:latin typeface="Arial Narrow" pitchFamily="34" charset="0"/>
              </a:rPr>
              <a:t>Pasal</a:t>
            </a:r>
            <a:r>
              <a:rPr lang="en-US" sz="1000" dirty="0" smtClean="0">
                <a:latin typeface="Arial Narrow" pitchFamily="34" charset="0"/>
              </a:rPr>
              <a:t> 4 </a:t>
            </a:r>
            <a:r>
              <a:rPr lang="en-US" sz="1000" dirty="0" err="1" smtClean="0">
                <a:latin typeface="Arial Narrow" pitchFamily="34" charset="0"/>
              </a:rPr>
              <a:t>ayat</a:t>
            </a:r>
            <a:r>
              <a:rPr lang="en-US" sz="1000" dirty="0" smtClean="0">
                <a:latin typeface="Arial Narrow" pitchFamily="34" charset="0"/>
              </a:rPr>
              <a:t> 1)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2761291"/>
            <a:ext cx="471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latin typeface="Arial Narrow" pitchFamily="34" charset="0"/>
              </a:rPr>
              <a:t>Tidak</a:t>
            </a:r>
            <a:endParaRPr lang="en-US" sz="10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0" y="2578925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 Narrow" pitchFamily="34" charset="0"/>
              </a:rPr>
              <a:t>(</a:t>
            </a:r>
            <a:r>
              <a:rPr lang="en-US" sz="1050" dirty="0" err="1" smtClean="0">
                <a:latin typeface="Arial Narrow" pitchFamily="34" charset="0"/>
              </a:rPr>
              <a:t>Diatur</a:t>
            </a:r>
            <a:r>
              <a:rPr lang="en-US" sz="1050" dirty="0" smtClean="0">
                <a:latin typeface="Arial Narrow" pitchFamily="34" charset="0"/>
              </a:rPr>
              <a:t> </a:t>
            </a:r>
            <a:r>
              <a:rPr lang="en-US" sz="1050" dirty="0" err="1" smtClean="0">
                <a:latin typeface="Arial Narrow" pitchFamily="34" charset="0"/>
              </a:rPr>
              <a:t>oleh</a:t>
            </a:r>
            <a:r>
              <a:rPr lang="en-US" sz="1050" dirty="0" smtClean="0">
                <a:latin typeface="Arial Narrow" pitchFamily="34" charset="0"/>
              </a:rPr>
              <a:t> Negara</a:t>
            </a:r>
          </a:p>
          <a:p>
            <a:r>
              <a:rPr lang="en-US" sz="1050" dirty="0" err="1" smtClean="0">
                <a:latin typeface="Arial Narrow" pitchFamily="34" charset="0"/>
              </a:rPr>
              <a:t>Pasal</a:t>
            </a:r>
            <a:r>
              <a:rPr lang="en-US" sz="1050" dirty="0" smtClean="0">
                <a:latin typeface="Arial Narrow" pitchFamily="34" charset="0"/>
              </a:rPr>
              <a:t> 4 </a:t>
            </a:r>
            <a:r>
              <a:rPr lang="en-US" sz="1050" dirty="0" err="1" smtClean="0">
                <a:latin typeface="Arial Narrow" pitchFamily="34" charset="0"/>
              </a:rPr>
              <a:t>ayat</a:t>
            </a:r>
            <a:r>
              <a:rPr lang="en-US" sz="1050" dirty="0" smtClean="0">
                <a:latin typeface="Arial Narrow" pitchFamily="34" charset="0"/>
              </a:rPr>
              <a:t> 2)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8688" y="3368566"/>
            <a:ext cx="3193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latin typeface="Arial Narrow" pitchFamily="34" charset="0"/>
              </a:rPr>
              <a:t>Ya</a:t>
            </a:r>
            <a:endParaRPr lang="en-US" sz="10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5156" y="4224857"/>
            <a:ext cx="471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latin typeface="Arial Narrow" pitchFamily="34" charset="0"/>
              </a:rPr>
              <a:t>Tidak</a:t>
            </a:r>
            <a:endParaRPr lang="en-US" sz="1000" b="1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452" y="6320135"/>
            <a:ext cx="460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*) </a:t>
            </a:r>
            <a:r>
              <a:rPr lang="en-US" sz="1200" dirty="0" err="1" smtClean="0">
                <a:latin typeface="Arial Narrow" pitchFamily="34" charset="0"/>
              </a:rPr>
              <a:t>Energi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Hidro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adalah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energi</a:t>
            </a:r>
            <a:r>
              <a:rPr lang="en-US" sz="1200" dirty="0" smtClean="0">
                <a:latin typeface="Arial Narrow" pitchFamily="34" charset="0"/>
              </a:rPr>
              <a:t> yang </a:t>
            </a:r>
            <a:r>
              <a:rPr lang="en-US" sz="1200" dirty="0" err="1" smtClean="0">
                <a:latin typeface="Arial Narrow" pitchFamily="34" charset="0"/>
              </a:rPr>
              <a:t>terkandung</a:t>
            </a:r>
            <a:r>
              <a:rPr lang="en-US" sz="1200" dirty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dalam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aliran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dan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terjunan</a:t>
            </a:r>
            <a:r>
              <a:rPr lang="en-US" sz="1200" dirty="0" smtClean="0">
                <a:latin typeface="Arial Narrow" pitchFamily="34" charset="0"/>
              </a:rPr>
              <a:t> air</a:t>
            </a:r>
          </a:p>
          <a:p>
            <a:r>
              <a:rPr lang="en-US" sz="1200" dirty="0" err="1" smtClean="0">
                <a:latin typeface="Arial Narrow" pitchFamily="34" charset="0"/>
              </a:rPr>
              <a:t>Sesuai</a:t>
            </a:r>
            <a:r>
              <a:rPr lang="en-US" sz="1200" dirty="0" smtClean="0">
                <a:latin typeface="Arial Narrow" pitchFamily="34" charset="0"/>
              </a:rPr>
              <a:t> UU 30/2007 </a:t>
            </a:r>
            <a:r>
              <a:rPr lang="en-US" sz="1200" dirty="0" err="1" smtClean="0">
                <a:latin typeface="Arial Narrow" pitchFamily="34" charset="0"/>
              </a:rPr>
              <a:t>Pasal</a:t>
            </a:r>
            <a:r>
              <a:rPr lang="en-US" sz="1200" dirty="0" smtClean="0">
                <a:latin typeface="Arial Narrow" pitchFamily="34" charset="0"/>
              </a:rPr>
              <a:t> 1 </a:t>
            </a:r>
            <a:r>
              <a:rPr lang="en-US" sz="1200" dirty="0" err="1" smtClean="0">
                <a:latin typeface="Arial Narrow" pitchFamily="34" charset="0"/>
              </a:rPr>
              <a:t>butir</a:t>
            </a:r>
            <a:r>
              <a:rPr lang="en-US" sz="1200" dirty="0" smtClean="0">
                <a:latin typeface="Arial Narrow" pitchFamily="34" charset="0"/>
              </a:rPr>
              <a:t> 6, </a:t>
            </a:r>
            <a:r>
              <a:rPr lang="en-US" sz="1200" dirty="0" err="1" smtClean="0">
                <a:latin typeface="Arial Narrow" pitchFamily="34" charset="0"/>
              </a:rPr>
              <a:t>termasuk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dalam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kategori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energi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 smtClean="0">
                <a:latin typeface="Arial Narrow" pitchFamily="34" charset="0"/>
              </a:rPr>
              <a:t>terbarukan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8332" y="4816568"/>
            <a:ext cx="3193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latin typeface="Arial Narrow" pitchFamily="34" charset="0"/>
              </a:rPr>
              <a:t>Ya</a:t>
            </a:r>
            <a:endParaRPr lang="en-US" sz="10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5562600"/>
            <a:ext cx="471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latin typeface="Arial Narrow" pitchFamily="34" charset="0"/>
              </a:rPr>
              <a:t>Tidak</a:t>
            </a:r>
            <a:endParaRPr lang="en-US" sz="1000" b="1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936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PENGATURAN SUMBER DAYA ENERGI HIDRO  *)</a:t>
            </a:r>
            <a:endParaRPr lang="en-US" sz="1400" b="1" dirty="0" smtClean="0">
              <a:solidFill>
                <a:srgbClr val="00330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003300"/>
                </a:solidFill>
              </a:rPr>
              <a:t>sesuai</a:t>
            </a:r>
            <a:r>
              <a:rPr lang="en-US" sz="1400" dirty="0" smtClean="0">
                <a:solidFill>
                  <a:srgbClr val="003300"/>
                </a:solidFill>
              </a:rPr>
              <a:t> UU 30/2007 </a:t>
            </a:r>
            <a:r>
              <a:rPr lang="en-US" sz="1400" dirty="0" err="1" smtClean="0">
                <a:solidFill>
                  <a:srgbClr val="003300"/>
                </a:solidFill>
              </a:rPr>
              <a:t>tentang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en-US" sz="1400" dirty="0" err="1" smtClean="0">
                <a:solidFill>
                  <a:srgbClr val="003300"/>
                </a:solidFill>
              </a:rPr>
              <a:t>Energi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en-US" sz="1400" dirty="0" err="1" smtClean="0">
                <a:solidFill>
                  <a:srgbClr val="003300"/>
                </a:solidFill>
              </a:rPr>
              <a:t>dan</a:t>
            </a:r>
            <a:r>
              <a:rPr lang="en-US" sz="1400" dirty="0" smtClean="0">
                <a:solidFill>
                  <a:srgbClr val="003300"/>
                </a:solidFill>
              </a:rPr>
              <a:t> UU 7/2004 </a:t>
            </a:r>
            <a:r>
              <a:rPr lang="en-US" sz="1400" dirty="0" err="1" smtClean="0">
                <a:solidFill>
                  <a:srgbClr val="003300"/>
                </a:solidFill>
              </a:rPr>
              <a:t>tentang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en-US" sz="1400" dirty="0" err="1" smtClean="0">
                <a:solidFill>
                  <a:srgbClr val="003300"/>
                </a:solidFill>
              </a:rPr>
              <a:t>Sumber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en-US" sz="1400" dirty="0" err="1" smtClean="0">
                <a:solidFill>
                  <a:srgbClr val="003300"/>
                </a:solidFill>
              </a:rPr>
              <a:t>Daya</a:t>
            </a:r>
            <a:r>
              <a:rPr lang="en-US" sz="1400" dirty="0" smtClean="0">
                <a:solidFill>
                  <a:srgbClr val="003300"/>
                </a:solidFill>
              </a:rPr>
              <a:t> Air (SDA)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324" y="1752600"/>
            <a:ext cx="609600" cy="624840"/>
          </a:xfrm>
          <a:prstGeom prst="ellipse">
            <a:avLst/>
          </a:prstGeom>
          <a:solidFill>
            <a:srgbClr val="00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DATA </a:t>
            </a:r>
          </a:p>
          <a:p>
            <a:pPr algn="ctr"/>
            <a:r>
              <a:rPr lang="en-US" sz="1200" dirty="0" smtClean="0">
                <a:latin typeface="Arial Narrow" pitchFamily="34" charset="0"/>
              </a:rPr>
              <a:t>SDA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73922" y="1143000"/>
            <a:ext cx="2860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Arial Narrow" pitchFamily="34" charset="0"/>
              </a:rPr>
              <a:t>Penguasaan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Sumber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Daya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Energi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11430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latin typeface="Arial Narrow" pitchFamily="34" charset="0"/>
              </a:rPr>
              <a:t>Pengaturan</a:t>
            </a:r>
            <a:r>
              <a:rPr lang="en-US" sz="1600" b="1" dirty="0" smtClean="0">
                <a:latin typeface="Arial Narrow" pitchFamily="34" charset="0"/>
              </a:rPr>
              <a:t> Wilayah </a:t>
            </a:r>
            <a:r>
              <a:rPr lang="en-US" sz="1600" b="1" dirty="0" err="1" smtClean="0">
                <a:latin typeface="Arial Narrow" pitchFamily="34" charset="0"/>
              </a:rPr>
              <a:t>Aliran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dan</a:t>
            </a:r>
            <a:endParaRPr lang="en-US" sz="1600" b="1" dirty="0" smtClean="0">
              <a:latin typeface="Arial Narrow" pitchFamily="34" charset="0"/>
            </a:endParaRPr>
          </a:p>
          <a:p>
            <a:pPr algn="ctr"/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Terjunan</a:t>
            </a:r>
            <a:r>
              <a:rPr lang="en-US" sz="1600" b="1" dirty="0" smtClean="0">
                <a:latin typeface="Arial Narrow" pitchFamily="34" charset="0"/>
              </a:rPr>
              <a:t> Air (WATA)</a:t>
            </a:r>
            <a:endParaRPr lang="en-US" sz="1600" b="1" dirty="0">
              <a:latin typeface="Arial Narrow" pitchFamily="34" charset="0"/>
            </a:endParaRPr>
          </a:p>
        </p:txBody>
      </p:sp>
      <p:cxnSp>
        <p:nvCxnSpPr>
          <p:cNvPr id="36" name="Shape 35"/>
          <p:cNvCxnSpPr>
            <a:stCxn id="6" idx="2"/>
            <a:endCxn id="11" idx="1"/>
          </p:cNvCxnSpPr>
          <p:nvPr/>
        </p:nvCxnSpPr>
        <p:spPr bwMode="auto">
          <a:xfrm rot="16200000" flipH="1">
            <a:off x="4883612" y="5187411"/>
            <a:ext cx="303001" cy="101599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Elbow Connector 36"/>
          <p:cNvCxnSpPr>
            <a:stCxn id="10" idx="3"/>
            <a:endCxn id="13" idx="2"/>
          </p:cNvCxnSpPr>
          <p:nvPr/>
        </p:nvCxnSpPr>
        <p:spPr bwMode="auto">
          <a:xfrm>
            <a:off x="7772400" y="5084907"/>
            <a:ext cx="338962" cy="164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7711966" y="2199806"/>
            <a:ext cx="398881" cy="2753194"/>
            <a:chOff x="7711966" y="2199806"/>
            <a:chExt cx="398881" cy="2753194"/>
          </a:xfrm>
        </p:grpSpPr>
        <p:cxnSp>
          <p:nvCxnSpPr>
            <p:cNvPr id="39" name="Shape 38"/>
            <p:cNvCxnSpPr>
              <a:stCxn id="8" idx="3"/>
            </p:cNvCxnSpPr>
            <p:nvPr/>
          </p:nvCxnSpPr>
          <p:spPr bwMode="auto">
            <a:xfrm>
              <a:off x="7711966" y="2199806"/>
              <a:ext cx="212834" cy="275319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7924800" y="4952010"/>
              <a:ext cx="186047" cy="9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772400" y="5220929"/>
            <a:ext cx="326571" cy="625978"/>
            <a:chOff x="7772400" y="5220929"/>
            <a:chExt cx="326571" cy="625978"/>
          </a:xfrm>
        </p:grpSpPr>
        <p:cxnSp>
          <p:nvCxnSpPr>
            <p:cNvPr id="42" name="Shape 41"/>
            <p:cNvCxnSpPr>
              <a:stCxn id="12" idx="3"/>
            </p:cNvCxnSpPr>
            <p:nvPr/>
          </p:nvCxnSpPr>
          <p:spPr bwMode="auto">
            <a:xfrm flipV="1">
              <a:off x="7772400" y="5220929"/>
              <a:ext cx="147484" cy="62597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7932717" y="5225143"/>
              <a:ext cx="166254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4" name="Shape 43"/>
          <p:cNvCxnSpPr>
            <a:stCxn id="5" idx="3"/>
          </p:cNvCxnSpPr>
          <p:nvPr/>
        </p:nvCxnSpPr>
        <p:spPr bwMode="auto">
          <a:xfrm flipV="1">
            <a:off x="5029200" y="2362200"/>
            <a:ext cx="152400" cy="128458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189517" y="2363190"/>
            <a:ext cx="296883" cy="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4" idx="3"/>
          </p:cNvCxnSpPr>
          <p:nvPr/>
        </p:nvCxnSpPr>
        <p:spPr bwMode="auto">
          <a:xfrm>
            <a:off x="5023391" y="2133600"/>
            <a:ext cx="451134" cy="3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5750" y="228600"/>
            <a:ext cx="8229600" cy="6629400"/>
            <a:chOff x="336" y="96"/>
            <a:chExt cx="5184" cy="4176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36" y="96"/>
              <a:ext cx="5184" cy="4176"/>
              <a:chOff x="336" y="96"/>
              <a:chExt cx="5184" cy="4176"/>
            </a:xfrm>
          </p:grpSpPr>
          <p:sp>
            <p:nvSpPr>
              <p:cNvPr id="106" name="Rectangle 19"/>
              <p:cNvSpPr>
                <a:spLocks noChangeArrowheads="1"/>
              </p:cNvSpPr>
              <p:nvPr/>
            </p:nvSpPr>
            <p:spPr bwMode="auto">
              <a:xfrm>
                <a:off x="3936" y="96"/>
                <a:ext cx="912" cy="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20"/>
              <p:cNvSpPr>
                <a:spLocks noChangeArrowheads="1"/>
              </p:cNvSpPr>
              <p:nvPr/>
            </p:nvSpPr>
            <p:spPr bwMode="auto">
              <a:xfrm rot="-5400000">
                <a:off x="-432" y="2784"/>
                <a:ext cx="1680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Non-Renewable</a:t>
                </a:r>
              </a:p>
            </p:txBody>
          </p:sp>
          <p:sp>
            <p:nvSpPr>
              <p:cNvPr id="108" name="Rectangle 21"/>
              <p:cNvSpPr>
                <a:spLocks noChangeArrowheads="1"/>
              </p:cNvSpPr>
              <p:nvPr/>
            </p:nvSpPr>
            <p:spPr bwMode="auto">
              <a:xfrm>
                <a:off x="576" y="720"/>
                <a:ext cx="528" cy="288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i="1" kern="0" smtClean="0">
                    <a:solidFill>
                      <a:srgbClr val="996633"/>
                    </a:solidFill>
                    <a:latin typeface="Times New Roman" pitchFamily="18" charset="0"/>
                    <a:cs typeface="Arial" pitchFamily="34" charset="0"/>
                  </a:rPr>
                  <a:t>Organic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i="1" kern="0" smtClean="0">
                    <a:solidFill>
                      <a:srgbClr val="996633"/>
                    </a:solidFill>
                    <a:latin typeface="Times New Roman" pitchFamily="18" charset="0"/>
                    <a:cs typeface="Arial" pitchFamily="34" charset="0"/>
                  </a:rPr>
                  <a:t>Waste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i="1" kern="0" smtClean="0">
                    <a:solidFill>
                      <a:srgbClr val="996633"/>
                    </a:solidFill>
                    <a:latin typeface="Times New Roman" pitchFamily="18" charset="0"/>
                    <a:cs typeface="Arial" pitchFamily="34" charset="0"/>
                  </a:rPr>
                  <a:t>(no wood)</a:t>
                </a:r>
              </a:p>
            </p:txBody>
          </p:sp>
          <p:sp>
            <p:nvSpPr>
              <p:cNvPr id="109" name="Rectangle 22"/>
              <p:cNvSpPr>
                <a:spLocks noChangeArrowheads="1"/>
              </p:cNvSpPr>
              <p:nvPr/>
            </p:nvSpPr>
            <p:spPr bwMode="auto">
              <a:xfrm>
                <a:off x="576" y="1104"/>
                <a:ext cx="528" cy="38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Sun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Water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Wind</a:t>
                </a:r>
              </a:p>
            </p:txBody>
          </p:sp>
          <p:sp>
            <p:nvSpPr>
              <p:cNvPr id="110" name="Rectangle 23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528" cy="24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996633"/>
                    </a:solidFill>
                    <a:latin typeface="Times New Roman" pitchFamily="18" charset="0"/>
                    <a:cs typeface="Arial" pitchFamily="34" charset="0"/>
                  </a:rPr>
                  <a:t>Wood</a:t>
                </a:r>
              </a:p>
            </p:txBody>
          </p:sp>
          <p:sp>
            <p:nvSpPr>
              <p:cNvPr id="111" name="Rectangle 24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528" cy="38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9900"/>
                    </a:solidFill>
                    <a:latin typeface="Times New Roman" pitchFamily="18" charset="0"/>
                    <a:cs typeface="Arial" pitchFamily="34" charset="0"/>
                  </a:rPr>
                  <a:t>Natural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9900"/>
                    </a:solidFill>
                    <a:latin typeface="Times New Roman" pitchFamily="18" charset="0"/>
                    <a:cs typeface="Arial" pitchFamily="34" charset="0"/>
                  </a:rPr>
                  <a:t>Gas</a:t>
                </a:r>
              </a:p>
            </p:txBody>
          </p:sp>
          <p:sp>
            <p:nvSpPr>
              <p:cNvPr id="112" name="Rectangle 25"/>
              <p:cNvSpPr>
                <a:spLocks noChangeArrowheads="1"/>
              </p:cNvSpPr>
              <p:nvPr/>
            </p:nvSpPr>
            <p:spPr bwMode="auto">
              <a:xfrm>
                <a:off x="576" y="2496"/>
                <a:ext cx="528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Power Mix</a:t>
                </a:r>
              </a:p>
            </p:txBody>
          </p:sp>
          <p:sp>
            <p:nvSpPr>
              <p:cNvPr id="113" name="Rectangle 26"/>
              <p:cNvSpPr>
                <a:spLocks noChangeArrowheads="1"/>
              </p:cNvSpPr>
              <p:nvPr/>
            </p:nvSpPr>
            <p:spPr bwMode="auto">
              <a:xfrm>
                <a:off x="576" y="2976"/>
                <a:ext cx="528" cy="240"/>
              </a:xfrm>
              <a:prstGeom prst="rect">
                <a:avLst/>
              </a:prstGeom>
              <a:solidFill>
                <a:srgbClr val="70440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prstClr val="white"/>
                    </a:solidFill>
                    <a:latin typeface="Times New Roman" pitchFamily="18" charset="0"/>
                    <a:cs typeface="Arial" pitchFamily="34" charset="0"/>
                  </a:rPr>
                  <a:t>Coal</a:t>
                </a:r>
              </a:p>
            </p:txBody>
          </p:sp>
          <p:sp>
            <p:nvSpPr>
              <p:cNvPr id="114" name="Rectangle 27"/>
              <p:cNvSpPr>
                <a:spLocks noChangeArrowheads="1"/>
              </p:cNvSpPr>
              <p:nvPr/>
            </p:nvSpPr>
            <p:spPr bwMode="auto">
              <a:xfrm>
                <a:off x="576" y="3312"/>
                <a:ext cx="528" cy="384"/>
              </a:xfrm>
              <a:prstGeom prst="rect">
                <a:avLst/>
              </a:prstGeom>
              <a:solidFill>
                <a:srgbClr val="94B6D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Crude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Oil</a:t>
                </a:r>
              </a:p>
            </p:txBody>
          </p:sp>
          <p:sp>
            <p:nvSpPr>
              <p:cNvPr id="115" name="Rectangle 28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624" cy="38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9900"/>
                    </a:solidFill>
                    <a:latin typeface="Times New Roman" pitchFamily="18" charset="0"/>
                    <a:cs typeface="Arial" pitchFamily="34" charset="0"/>
                  </a:rPr>
                  <a:t>Refor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9900"/>
                    </a:solidFill>
                    <a:latin typeface="Times New Roman" pitchFamily="18" charset="0"/>
                    <a:cs typeface="Arial" pitchFamily="34" charset="0"/>
                  </a:rPr>
                  <a:t>mer</a:t>
                </a:r>
              </a:p>
            </p:txBody>
          </p:sp>
          <p:sp>
            <p:nvSpPr>
              <p:cNvPr id="116" name="Rectangle 29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62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Gasification</a:t>
                </a:r>
              </a:p>
            </p:txBody>
          </p:sp>
          <p:sp>
            <p:nvSpPr>
              <p:cNvPr id="117" name="Rectangle 30"/>
              <p:cNvSpPr>
                <a:spLocks noChangeArrowheads="1"/>
              </p:cNvSpPr>
              <p:nvPr/>
            </p:nvSpPr>
            <p:spPr bwMode="auto">
              <a:xfrm>
                <a:off x="1440" y="2880"/>
                <a:ext cx="624" cy="384"/>
              </a:xfrm>
              <a:prstGeom prst="rect">
                <a:avLst/>
              </a:prstGeom>
              <a:solidFill>
                <a:srgbClr val="94B6D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Refinery</a:t>
                </a:r>
              </a:p>
            </p:txBody>
          </p:sp>
          <p:sp>
            <p:nvSpPr>
              <p:cNvPr id="118" name="Rectangle 31"/>
              <p:cNvSpPr>
                <a:spLocks noChangeArrowheads="1"/>
              </p:cNvSpPr>
              <p:nvPr/>
            </p:nvSpPr>
            <p:spPr bwMode="auto">
              <a:xfrm>
                <a:off x="1440" y="3312"/>
                <a:ext cx="624" cy="38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DD8047"/>
                    </a:solidFill>
                    <a:latin typeface="Times New Roman" pitchFamily="18" charset="0"/>
                    <a:cs typeface="Arial" pitchFamily="34" charset="0"/>
                  </a:rPr>
                  <a:t>Synthesis Electrolysis</a:t>
                </a:r>
              </a:p>
            </p:txBody>
          </p:sp>
          <p:sp>
            <p:nvSpPr>
              <p:cNvPr id="119" name="Rectangle 3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624" cy="24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996633"/>
                    </a:solidFill>
                    <a:latin typeface="Times New Roman" pitchFamily="18" charset="0"/>
                    <a:cs typeface="Arial" pitchFamily="34" charset="0"/>
                  </a:rPr>
                  <a:t>Gasification</a:t>
                </a:r>
              </a:p>
            </p:txBody>
          </p:sp>
          <p:sp>
            <p:nvSpPr>
              <p:cNvPr id="120" name="Rectangle 33"/>
              <p:cNvSpPr>
                <a:spLocks noChangeArrowheads="1"/>
              </p:cNvSpPr>
              <p:nvPr/>
            </p:nvSpPr>
            <p:spPr bwMode="auto">
              <a:xfrm>
                <a:off x="1440" y="1104"/>
                <a:ext cx="624" cy="38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Electro lysis</a:t>
                </a:r>
              </a:p>
            </p:txBody>
          </p:sp>
          <p:sp>
            <p:nvSpPr>
              <p:cNvPr id="121" name="Rectangle 34"/>
              <p:cNvSpPr>
                <a:spLocks noChangeArrowheads="1"/>
              </p:cNvSpPr>
              <p:nvPr/>
            </p:nvSpPr>
            <p:spPr bwMode="auto">
              <a:xfrm>
                <a:off x="1440" y="720"/>
                <a:ext cx="624" cy="288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996633"/>
                    </a:solidFill>
                    <a:latin typeface="Times New Roman" pitchFamily="18" charset="0"/>
                    <a:cs typeface="Arial" pitchFamily="34" charset="0"/>
                  </a:rPr>
                  <a:t>Fermen tations</a:t>
                </a:r>
              </a:p>
            </p:txBody>
          </p:sp>
          <p:sp>
            <p:nvSpPr>
              <p:cNvPr id="122" name="Rectangle 35"/>
              <p:cNvSpPr>
                <a:spLocks noChangeArrowheads="1"/>
              </p:cNvSpPr>
              <p:nvPr/>
            </p:nvSpPr>
            <p:spPr bwMode="auto">
              <a:xfrm>
                <a:off x="1440" y="336"/>
                <a:ext cx="624" cy="288"/>
              </a:xfrm>
              <a:prstGeom prst="rect">
                <a:avLst/>
              </a:prstGeom>
              <a:solidFill>
                <a:srgbClr val="70440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FFFFCC"/>
                    </a:solidFill>
                    <a:latin typeface="Times New Roman" pitchFamily="18" charset="0"/>
                    <a:cs typeface="Arial" pitchFamily="34" charset="0"/>
                  </a:rPr>
                  <a:t>Fermen tations</a:t>
                </a:r>
              </a:p>
            </p:txBody>
          </p:sp>
          <p:sp>
            <p:nvSpPr>
              <p:cNvPr id="123" name="Rectangle 36"/>
              <p:cNvSpPr>
                <a:spLocks noChangeArrowheads="1"/>
              </p:cNvSpPr>
              <p:nvPr/>
            </p:nvSpPr>
            <p:spPr bwMode="auto">
              <a:xfrm>
                <a:off x="576" y="336"/>
                <a:ext cx="528" cy="288"/>
              </a:xfrm>
              <a:prstGeom prst="rect">
                <a:avLst/>
              </a:prstGeom>
              <a:solidFill>
                <a:srgbClr val="70440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i="1" kern="0" smtClean="0">
                    <a:solidFill>
                      <a:srgbClr val="FFFFCC"/>
                    </a:solidFill>
                    <a:latin typeface="Times New Roman" pitchFamily="18" charset="0"/>
                    <a:cs typeface="Arial" pitchFamily="34" charset="0"/>
                  </a:rPr>
                  <a:t>Other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i="1" kern="0" smtClean="0">
                    <a:solidFill>
                      <a:srgbClr val="FFFFCC"/>
                    </a:solidFill>
                    <a:latin typeface="Times New Roman" pitchFamily="18" charset="0"/>
                    <a:cs typeface="Arial" pitchFamily="34" charset="0"/>
                  </a:rPr>
                  <a:t>renewable</a:t>
                </a:r>
              </a:p>
            </p:txBody>
          </p:sp>
          <p:sp>
            <p:nvSpPr>
              <p:cNvPr id="124" name="Rectangle 37"/>
              <p:cNvSpPr>
                <a:spLocks noChangeArrowheads="1"/>
              </p:cNvSpPr>
              <p:nvPr/>
            </p:nvSpPr>
            <p:spPr bwMode="auto">
              <a:xfrm>
                <a:off x="2400" y="336"/>
                <a:ext cx="576" cy="288"/>
              </a:xfrm>
              <a:prstGeom prst="rect">
                <a:avLst/>
              </a:prstGeom>
              <a:solidFill>
                <a:srgbClr val="70440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dirty="0" smtClean="0">
                    <a:solidFill>
                      <a:srgbClr val="FFFFCC"/>
                    </a:solidFill>
                    <a:latin typeface="Times New Roman" pitchFamily="18" charset="0"/>
                    <a:cs typeface="Arial" pitchFamily="34" charset="0"/>
                  </a:rPr>
                  <a:t>Ethanol</a:t>
                </a:r>
              </a:p>
            </p:txBody>
          </p:sp>
          <p:sp>
            <p:nvSpPr>
              <p:cNvPr id="125" name="Rectangle 38"/>
              <p:cNvSpPr>
                <a:spLocks noChangeArrowheads="1"/>
              </p:cNvSpPr>
              <p:nvPr/>
            </p:nvSpPr>
            <p:spPr bwMode="auto">
              <a:xfrm>
                <a:off x="2400" y="720"/>
                <a:ext cx="576" cy="288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dirty="0" smtClean="0">
                    <a:solidFill>
                      <a:srgbClr val="996633"/>
                    </a:solidFill>
                    <a:latin typeface="Times New Roman" pitchFamily="18" charset="0"/>
                    <a:cs typeface="Arial" pitchFamily="34" charset="0"/>
                  </a:rPr>
                  <a:t> Biogas</a:t>
                </a:r>
              </a:p>
            </p:txBody>
          </p:sp>
          <p:sp>
            <p:nvSpPr>
              <p:cNvPr id="126" name="Rectangle 40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576" cy="38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dirty="0" smtClean="0">
                    <a:solidFill>
                      <a:srgbClr val="009900"/>
                    </a:solidFill>
                    <a:latin typeface="Times New Roman" pitchFamily="18" charset="0"/>
                    <a:cs typeface="Arial" pitchFamily="34" charset="0"/>
                  </a:rPr>
                  <a:t> Natural Gas</a:t>
                </a:r>
              </a:p>
            </p:txBody>
          </p:sp>
          <p:sp>
            <p:nvSpPr>
              <p:cNvPr id="127" name="Rectangle 41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576" cy="384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Methanol</a:t>
                </a:r>
              </a:p>
            </p:txBody>
          </p:sp>
          <p:sp>
            <p:nvSpPr>
              <p:cNvPr id="128" name="Rectangle 4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576" cy="384"/>
              </a:xfrm>
              <a:prstGeom prst="rect">
                <a:avLst/>
              </a:prstGeom>
              <a:solidFill>
                <a:srgbClr val="94B6D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 Petrol</a:t>
                </a:r>
              </a:p>
            </p:txBody>
          </p:sp>
          <p:sp>
            <p:nvSpPr>
              <p:cNvPr id="129" name="Rectangle 43"/>
              <p:cNvSpPr>
                <a:spLocks noChangeArrowheads="1"/>
              </p:cNvSpPr>
              <p:nvPr/>
            </p:nvSpPr>
            <p:spPr bwMode="auto">
              <a:xfrm rot="-5400000">
                <a:off x="-336" y="1008"/>
                <a:ext cx="1488" cy="144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i="1" kern="0" dirty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Renewable</a:t>
                </a:r>
              </a:p>
            </p:txBody>
          </p:sp>
          <p:cxnSp>
            <p:nvCxnSpPr>
              <p:cNvPr id="130" name="AutoShape 44"/>
              <p:cNvCxnSpPr>
                <a:cxnSpLocks noChangeShapeType="1"/>
                <a:stCxn id="123" idx="3"/>
                <a:endCxn id="122" idx="1"/>
              </p:cNvCxnSpPr>
              <p:nvPr/>
            </p:nvCxnSpPr>
            <p:spPr bwMode="auto">
              <a:xfrm>
                <a:off x="1104" y="480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1" name="AutoShape 45"/>
              <p:cNvCxnSpPr>
                <a:cxnSpLocks noChangeShapeType="1"/>
                <a:stCxn id="108" idx="3"/>
                <a:endCxn id="121" idx="1"/>
              </p:cNvCxnSpPr>
              <p:nvPr/>
            </p:nvCxnSpPr>
            <p:spPr bwMode="auto">
              <a:xfrm>
                <a:off x="1104" y="864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2" name="AutoShape 46"/>
              <p:cNvCxnSpPr>
                <a:cxnSpLocks noChangeShapeType="1"/>
                <a:stCxn id="122" idx="3"/>
                <a:endCxn id="124" idx="1"/>
              </p:cNvCxnSpPr>
              <p:nvPr/>
            </p:nvCxnSpPr>
            <p:spPr bwMode="auto">
              <a:xfrm>
                <a:off x="2064" y="480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" name="AutoShape 47"/>
              <p:cNvCxnSpPr>
                <a:cxnSpLocks noChangeShapeType="1"/>
                <a:stCxn id="124" idx="3"/>
              </p:cNvCxnSpPr>
              <p:nvPr/>
            </p:nvCxnSpPr>
            <p:spPr bwMode="auto">
              <a:xfrm>
                <a:off x="2976" y="480"/>
                <a:ext cx="240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4" name="AutoShape 48"/>
              <p:cNvCxnSpPr>
                <a:cxnSpLocks noChangeShapeType="1"/>
                <a:stCxn id="121" idx="3"/>
                <a:endCxn id="125" idx="1"/>
              </p:cNvCxnSpPr>
              <p:nvPr/>
            </p:nvCxnSpPr>
            <p:spPr bwMode="auto">
              <a:xfrm>
                <a:off x="2064" y="864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5" name="AutoShape 49"/>
              <p:cNvCxnSpPr>
                <a:cxnSpLocks noChangeShapeType="1"/>
                <a:stCxn id="109" idx="3"/>
                <a:endCxn id="120" idx="1"/>
              </p:cNvCxnSpPr>
              <p:nvPr/>
            </p:nvCxnSpPr>
            <p:spPr bwMode="auto">
              <a:xfrm>
                <a:off x="1104" y="129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6" name="AutoShape 51"/>
              <p:cNvCxnSpPr>
                <a:cxnSpLocks noChangeShapeType="1"/>
                <a:stCxn id="110" idx="3"/>
                <a:endCxn id="119" idx="1"/>
              </p:cNvCxnSpPr>
              <p:nvPr/>
            </p:nvCxnSpPr>
            <p:spPr bwMode="auto">
              <a:xfrm>
                <a:off x="1104" y="1704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37" name="Freeform 52"/>
              <p:cNvSpPr>
                <a:spLocks/>
              </p:cNvSpPr>
              <p:nvPr/>
            </p:nvSpPr>
            <p:spPr bwMode="auto">
              <a:xfrm>
                <a:off x="1104" y="1920"/>
                <a:ext cx="1296" cy="288"/>
              </a:xfrm>
              <a:custGeom>
                <a:avLst/>
                <a:gdLst>
                  <a:gd name="T0" fmla="*/ 0 w 1296"/>
                  <a:gd name="T1" fmla="*/ 288 h 288"/>
                  <a:gd name="T2" fmla="*/ 96 w 1296"/>
                  <a:gd name="T3" fmla="*/ 288 h 288"/>
                  <a:gd name="T4" fmla="*/ 96 w 1296"/>
                  <a:gd name="T5" fmla="*/ 0 h 288"/>
                  <a:gd name="T6" fmla="*/ 1152 w 1296"/>
                  <a:gd name="T7" fmla="*/ 0 h 288"/>
                  <a:gd name="T8" fmla="*/ 1152 w 1296"/>
                  <a:gd name="T9" fmla="*/ 240 h 288"/>
                  <a:gd name="T10" fmla="*/ 1296 w 1296"/>
                  <a:gd name="T11" fmla="*/ 24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288"/>
                    </a:moveTo>
                    <a:lnTo>
                      <a:pt x="96" y="288"/>
                    </a:lnTo>
                    <a:lnTo>
                      <a:pt x="96" y="0"/>
                    </a:lnTo>
                    <a:lnTo>
                      <a:pt x="1152" y="0"/>
                    </a:lnTo>
                    <a:lnTo>
                      <a:pt x="1152" y="240"/>
                    </a:lnTo>
                    <a:lnTo>
                      <a:pt x="1296" y="240"/>
                    </a:lnTo>
                  </a:path>
                </a:pathLst>
              </a:custGeom>
              <a:noFill/>
              <a:ln w="9525">
                <a:solidFill>
                  <a:srgbClr val="DD8047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8" name="AutoShape 53"/>
              <p:cNvCxnSpPr>
                <a:cxnSpLocks noChangeShapeType="1"/>
                <a:stCxn id="137" idx="0"/>
                <a:endCxn id="115" idx="1"/>
              </p:cNvCxnSpPr>
              <p:nvPr/>
            </p:nvCxnSpPr>
            <p:spPr bwMode="auto">
              <a:xfrm rot="10800000" flipH="1" flipV="1">
                <a:off x="1104" y="2208"/>
                <a:ext cx="336" cy="1"/>
              </a:xfrm>
              <a:prstGeom prst="bentConnector3">
                <a:avLst>
                  <a:gd name="adj1" fmla="val -2384"/>
                </a:avLst>
              </a:prstGeom>
              <a:noFill/>
              <a:ln w="9525">
                <a:solidFill>
                  <a:srgbClr val="DD8047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39" name="AutoShape 54"/>
              <p:cNvCxnSpPr>
                <a:cxnSpLocks noChangeShapeType="1"/>
                <a:stCxn id="115" idx="3"/>
                <a:endCxn id="127" idx="1"/>
              </p:cNvCxnSpPr>
              <p:nvPr/>
            </p:nvCxnSpPr>
            <p:spPr bwMode="auto">
              <a:xfrm>
                <a:off x="2064" y="2208"/>
                <a:ext cx="336" cy="57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DD8047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40" name="Freeform 55"/>
              <p:cNvSpPr>
                <a:spLocks/>
              </p:cNvSpPr>
              <p:nvPr/>
            </p:nvSpPr>
            <p:spPr bwMode="auto">
              <a:xfrm>
                <a:off x="1104" y="1392"/>
                <a:ext cx="336" cy="1296"/>
              </a:xfrm>
              <a:custGeom>
                <a:avLst/>
                <a:gdLst>
                  <a:gd name="T0" fmla="*/ 0 w 336"/>
                  <a:gd name="T1" fmla="*/ 1296 h 1296"/>
                  <a:gd name="T2" fmla="*/ 192 w 336"/>
                  <a:gd name="T3" fmla="*/ 1296 h 1296"/>
                  <a:gd name="T4" fmla="*/ 192 w 336"/>
                  <a:gd name="T5" fmla="*/ 0 h 1296"/>
                  <a:gd name="T6" fmla="*/ 336 w 336"/>
                  <a:gd name="T7" fmla="*/ 0 h 1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1296"/>
                  <a:gd name="T14" fmla="*/ 336 w 336"/>
                  <a:gd name="T15" fmla="*/ 1296 h 1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1296">
                    <a:moveTo>
                      <a:pt x="0" y="1296"/>
                    </a:moveTo>
                    <a:lnTo>
                      <a:pt x="192" y="1296"/>
                    </a:lnTo>
                    <a:lnTo>
                      <a:pt x="192" y="0"/>
                    </a:lnTo>
                    <a:lnTo>
                      <a:pt x="336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Freeform 56"/>
              <p:cNvSpPr>
                <a:spLocks/>
              </p:cNvSpPr>
              <p:nvPr/>
            </p:nvSpPr>
            <p:spPr bwMode="auto">
              <a:xfrm>
                <a:off x="1104" y="1392"/>
                <a:ext cx="336" cy="2064"/>
              </a:xfrm>
              <a:custGeom>
                <a:avLst/>
                <a:gdLst>
                  <a:gd name="T0" fmla="*/ 0 w 336"/>
                  <a:gd name="T1" fmla="*/ 0 h 2064"/>
                  <a:gd name="T2" fmla="*/ 144 w 336"/>
                  <a:gd name="T3" fmla="*/ 0 h 2064"/>
                  <a:gd name="T4" fmla="*/ 144 w 336"/>
                  <a:gd name="T5" fmla="*/ 2064 h 2064"/>
                  <a:gd name="T6" fmla="*/ 336 w 336"/>
                  <a:gd name="T7" fmla="*/ 2064 h 20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2064"/>
                  <a:gd name="T14" fmla="*/ 336 w 336"/>
                  <a:gd name="T15" fmla="*/ 2064 h 20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2064">
                    <a:moveTo>
                      <a:pt x="0" y="0"/>
                    </a:moveTo>
                    <a:lnTo>
                      <a:pt x="144" y="0"/>
                    </a:lnTo>
                    <a:lnTo>
                      <a:pt x="144" y="2064"/>
                    </a:lnTo>
                    <a:lnTo>
                      <a:pt x="336" y="2064"/>
                    </a:lnTo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Freeform 57"/>
              <p:cNvSpPr>
                <a:spLocks/>
              </p:cNvSpPr>
              <p:nvPr/>
            </p:nvSpPr>
            <p:spPr bwMode="auto">
              <a:xfrm>
                <a:off x="1104" y="2640"/>
                <a:ext cx="336" cy="480"/>
              </a:xfrm>
              <a:custGeom>
                <a:avLst/>
                <a:gdLst>
                  <a:gd name="T0" fmla="*/ 0 w 336"/>
                  <a:gd name="T1" fmla="*/ 480 h 480"/>
                  <a:gd name="T2" fmla="*/ 48 w 336"/>
                  <a:gd name="T3" fmla="*/ 480 h 480"/>
                  <a:gd name="T4" fmla="*/ 48 w 336"/>
                  <a:gd name="T5" fmla="*/ 0 h 480"/>
                  <a:gd name="T6" fmla="*/ 336 w 33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80"/>
                  <a:gd name="T14" fmla="*/ 336 w 33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80">
                    <a:moveTo>
                      <a:pt x="0" y="480"/>
                    </a:moveTo>
                    <a:lnTo>
                      <a:pt x="48" y="480"/>
                    </a:lnTo>
                    <a:lnTo>
                      <a:pt x="48" y="0"/>
                    </a:lnTo>
                    <a:lnTo>
                      <a:pt x="336" y="0"/>
                    </a:ln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Freeform 58"/>
              <p:cNvSpPr>
                <a:spLocks/>
              </p:cNvSpPr>
              <p:nvPr/>
            </p:nvSpPr>
            <p:spPr bwMode="auto">
              <a:xfrm>
                <a:off x="1104" y="3072"/>
                <a:ext cx="336" cy="432"/>
              </a:xfrm>
              <a:custGeom>
                <a:avLst/>
                <a:gdLst>
                  <a:gd name="T0" fmla="*/ 0 w 336"/>
                  <a:gd name="T1" fmla="*/ 432 h 432"/>
                  <a:gd name="T2" fmla="*/ 192 w 336"/>
                  <a:gd name="T3" fmla="*/ 432 h 432"/>
                  <a:gd name="T4" fmla="*/ 192 w 336"/>
                  <a:gd name="T5" fmla="*/ 0 h 432"/>
                  <a:gd name="T6" fmla="*/ 336 w 336"/>
                  <a:gd name="T7" fmla="*/ 0 h 4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32"/>
                  <a:gd name="T14" fmla="*/ 336 w 336"/>
                  <a:gd name="T15" fmla="*/ 432 h 4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32">
                    <a:moveTo>
                      <a:pt x="0" y="432"/>
                    </a:moveTo>
                    <a:lnTo>
                      <a:pt x="192" y="432"/>
                    </a:lnTo>
                    <a:lnTo>
                      <a:pt x="192" y="0"/>
                    </a:lnTo>
                    <a:lnTo>
                      <a:pt x="336" y="0"/>
                    </a:lnTo>
                  </a:path>
                </a:pathLst>
              </a:custGeom>
              <a:noFill/>
              <a:ln w="9525">
                <a:solidFill>
                  <a:srgbClr val="00CC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4" name="AutoShape 59"/>
              <p:cNvCxnSpPr>
                <a:cxnSpLocks noChangeShapeType="1"/>
                <a:stCxn id="117" idx="3"/>
                <a:endCxn id="128" idx="1"/>
              </p:cNvCxnSpPr>
              <p:nvPr/>
            </p:nvCxnSpPr>
            <p:spPr bwMode="auto">
              <a:xfrm>
                <a:off x="2064" y="3072"/>
                <a:ext cx="336" cy="33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45" name="Freeform 60"/>
              <p:cNvSpPr>
                <a:spLocks/>
              </p:cNvSpPr>
              <p:nvPr/>
            </p:nvSpPr>
            <p:spPr bwMode="auto">
              <a:xfrm>
                <a:off x="2064" y="2832"/>
                <a:ext cx="336" cy="672"/>
              </a:xfrm>
              <a:custGeom>
                <a:avLst/>
                <a:gdLst>
                  <a:gd name="T0" fmla="*/ 0 w 336"/>
                  <a:gd name="T1" fmla="*/ 672 h 672"/>
                  <a:gd name="T2" fmla="*/ 96 w 336"/>
                  <a:gd name="T3" fmla="*/ 672 h 672"/>
                  <a:gd name="T4" fmla="*/ 96 w 336"/>
                  <a:gd name="T5" fmla="*/ 0 h 672"/>
                  <a:gd name="T6" fmla="*/ 336 w 336"/>
                  <a:gd name="T7" fmla="*/ 0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672"/>
                  <a:gd name="T14" fmla="*/ 336 w 336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672">
                    <a:moveTo>
                      <a:pt x="0" y="672"/>
                    </a:moveTo>
                    <a:lnTo>
                      <a:pt x="96" y="672"/>
                    </a:lnTo>
                    <a:lnTo>
                      <a:pt x="96" y="0"/>
                    </a:lnTo>
                    <a:lnTo>
                      <a:pt x="336" y="0"/>
                    </a:ln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6" name="AutoShape 61"/>
              <p:cNvCxnSpPr>
                <a:cxnSpLocks noChangeShapeType="1"/>
                <a:stCxn id="127" idx="3"/>
              </p:cNvCxnSpPr>
              <p:nvPr/>
            </p:nvCxnSpPr>
            <p:spPr bwMode="auto">
              <a:xfrm>
                <a:off x="2976" y="2784"/>
                <a:ext cx="240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7" name="Freeform 62"/>
              <p:cNvSpPr>
                <a:spLocks/>
              </p:cNvSpPr>
              <p:nvPr/>
            </p:nvSpPr>
            <p:spPr bwMode="auto">
              <a:xfrm>
                <a:off x="2064" y="2496"/>
                <a:ext cx="1152" cy="192"/>
              </a:xfrm>
              <a:custGeom>
                <a:avLst/>
                <a:gdLst>
                  <a:gd name="T0" fmla="*/ 0 w 1152"/>
                  <a:gd name="T1" fmla="*/ 144 h 192"/>
                  <a:gd name="T2" fmla="*/ 96 w 1152"/>
                  <a:gd name="T3" fmla="*/ 144 h 192"/>
                  <a:gd name="T4" fmla="*/ 96 w 1152"/>
                  <a:gd name="T5" fmla="*/ 0 h 192"/>
                  <a:gd name="T6" fmla="*/ 1008 w 1152"/>
                  <a:gd name="T7" fmla="*/ 0 h 192"/>
                  <a:gd name="T8" fmla="*/ 1008 w 1152"/>
                  <a:gd name="T9" fmla="*/ 192 h 192"/>
                  <a:gd name="T10" fmla="*/ 1152 w 1152"/>
                  <a:gd name="T11" fmla="*/ 192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92"/>
                  <a:gd name="T20" fmla="*/ 1152 w 1152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92">
                    <a:moveTo>
                      <a:pt x="0" y="144"/>
                    </a:moveTo>
                    <a:lnTo>
                      <a:pt x="96" y="144"/>
                    </a:lnTo>
                    <a:lnTo>
                      <a:pt x="96" y="0"/>
                    </a:lnTo>
                    <a:lnTo>
                      <a:pt x="1008" y="0"/>
                    </a:lnTo>
                    <a:lnTo>
                      <a:pt x="1008" y="192"/>
                    </a:lnTo>
                    <a:lnTo>
                      <a:pt x="1152" y="192"/>
                    </a:ln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8" name="AutoShape 63"/>
              <p:cNvCxnSpPr>
                <a:cxnSpLocks noChangeShapeType="1"/>
                <a:stCxn id="128" idx="3"/>
              </p:cNvCxnSpPr>
              <p:nvPr/>
            </p:nvCxnSpPr>
            <p:spPr bwMode="auto">
              <a:xfrm>
                <a:off x="2976" y="3408"/>
                <a:ext cx="240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9" name="AutoShape 64"/>
              <p:cNvCxnSpPr>
                <a:cxnSpLocks noChangeShapeType="1"/>
                <a:stCxn id="126" idx="3"/>
              </p:cNvCxnSpPr>
              <p:nvPr/>
            </p:nvCxnSpPr>
            <p:spPr bwMode="auto">
              <a:xfrm>
                <a:off x="2976" y="2208"/>
                <a:ext cx="240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0" name="AutoShape 66"/>
              <p:cNvCxnSpPr>
                <a:cxnSpLocks noChangeShapeType="1"/>
                <a:stCxn id="125" idx="3"/>
              </p:cNvCxnSpPr>
              <p:nvPr/>
            </p:nvCxnSpPr>
            <p:spPr bwMode="auto">
              <a:xfrm>
                <a:off x="2976" y="864"/>
                <a:ext cx="240" cy="12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51" name="Freeform 67"/>
              <p:cNvSpPr>
                <a:spLocks/>
              </p:cNvSpPr>
              <p:nvPr/>
            </p:nvSpPr>
            <p:spPr bwMode="auto">
              <a:xfrm>
                <a:off x="2064" y="1728"/>
                <a:ext cx="336" cy="9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960"/>
                  </a:cxn>
                  <a:cxn ang="0">
                    <a:pos x="336" y="960"/>
                  </a:cxn>
                </a:cxnLst>
                <a:rect l="0" t="0" r="r" b="b"/>
                <a:pathLst>
                  <a:path w="336" h="960">
                    <a:moveTo>
                      <a:pt x="0" y="0"/>
                    </a:moveTo>
                    <a:lnTo>
                      <a:pt x="240" y="0"/>
                    </a:lnTo>
                    <a:lnTo>
                      <a:pt x="240" y="960"/>
                    </a:lnTo>
                    <a:lnTo>
                      <a:pt x="336" y="960"/>
                    </a:lnTo>
                  </a:path>
                </a:pathLst>
              </a:custGeom>
              <a:noFill/>
              <a:ln w="12700" cap="flat" cmpd="sng" algn="ctr">
                <a:solidFill>
                  <a:srgbClr val="DD8047">
                    <a:shade val="70000"/>
                    <a:satMod val="1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>
                  <a:solidFill>
                    <a:prstClr val="black"/>
                  </a:solidFill>
                  <a:latin typeface="Century Schoolbook"/>
                  <a:cs typeface="Arial"/>
                </a:endParaRPr>
              </a:p>
            </p:txBody>
          </p:sp>
          <p:sp>
            <p:nvSpPr>
              <p:cNvPr id="152" name="Rectangle 68"/>
              <p:cNvSpPr>
                <a:spLocks noChangeArrowheads="1"/>
              </p:cNvSpPr>
              <p:nvPr/>
            </p:nvSpPr>
            <p:spPr bwMode="auto">
              <a:xfrm>
                <a:off x="1440" y="3867"/>
                <a:ext cx="624" cy="192"/>
              </a:xfrm>
              <a:prstGeom prst="rect">
                <a:avLst/>
              </a:prstGeom>
              <a:noFill/>
              <a:ln w="9525">
                <a:solidFill>
                  <a:srgbClr val="94B6D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Convertion</a:t>
                </a:r>
              </a:p>
            </p:txBody>
          </p:sp>
          <p:sp>
            <p:nvSpPr>
              <p:cNvPr id="153" name="Rectangle 69"/>
              <p:cNvSpPr>
                <a:spLocks noChangeArrowheads="1"/>
              </p:cNvSpPr>
              <p:nvPr/>
            </p:nvSpPr>
            <p:spPr bwMode="auto">
              <a:xfrm>
                <a:off x="2400" y="3759"/>
                <a:ext cx="576" cy="288"/>
              </a:xfrm>
              <a:prstGeom prst="rect">
                <a:avLst/>
              </a:prstGeom>
              <a:noFill/>
              <a:ln w="9525">
                <a:solidFill>
                  <a:srgbClr val="94B6D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Secondary Energy I</a:t>
                </a:r>
              </a:p>
            </p:txBody>
          </p:sp>
          <p:sp>
            <p:nvSpPr>
              <p:cNvPr id="154" name="Rectangle 70"/>
              <p:cNvSpPr>
                <a:spLocks noChangeArrowheads="1"/>
              </p:cNvSpPr>
              <p:nvPr/>
            </p:nvSpPr>
            <p:spPr bwMode="auto">
              <a:xfrm>
                <a:off x="5040" y="1536"/>
                <a:ext cx="480" cy="384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Power</a:t>
                </a:r>
              </a:p>
            </p:txBody>
          </p:sp>
          <p:sp>
            <p:nvSpPr>
              <p:cNvPr id="155" name="Rectangle 71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480" cy="384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Heat</a:t>
                </a:r>
              </a:p>
            </p:txBody>
          </p:sp>
          <p:sp>
            <p:nvSpPr>
              <p:cNvPr id="156" name="Rectangle 72"/>
              <p:cNvSpPr>
                <a:spLocks noChangeArrowheads="1"/>
              </p:cNvSpPr>
              <p:nvPr/>
            </p:nvSpPr>
            <p:spPr bwMode="auto">
              <a:xfrm>
                <a:off x="5040" y="1008"/>
                <a:ext cx="480" cy="384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Elec- tricity</a:t>
                </a:r>
              </a:p>
            </p:txBody>
          </p:sp>
          <p:sp>
            <p:nvSpPr>
              <p:cNvPr id="157" name="Rectangle 73"/>
              <p:cNvSpPr>
                <a:spLocks noChangeArrowheads="1"/>
              </p:cNvSpPr>
              <p:nvPr/>
            </p:nvSpPr>
            <p:spPr bwMode="auto">
              <a:xfrm>
                <a:off x="5040" y="2736"/>
                <a:ext cx="480" cy="384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Heating/Process Heat</a:t>
                </a:r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4080" y="1842"/>
                <a:ext cx="351" cy="462"/>
              </a:xfrm>
              <a:prstGeom prst="rect">
                <a:avLst/>
              </a:prstGeom>
              <a:solidFill>
                <a:srgbClr val="94B6D2">
                  <a:lumMod val="60000"/>
                  <a:lumOff val="40000"/>
                </a:srgb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dirty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i="1" kern="0" dirty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H2</a:t>
                </a:r>
                <a:endParaRPr lang="en-US" sz="1200" b="1" i="1" kern="0" dirty="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59" name="Rectangle 75"/>
              <p:cNvSpPr>
                <a:spLocks noChangeArrowheads="1"/>
              </p:cNvSpPr>
              <p:nvPr/>
            </p:nvSpPr>
            <p:spPr bwMode="auto">
              <a:xfrm>
                <a:off x="4521" y="1302"/>
                <a:ext cx="357" cy="225"/>
              </a:xfrm>
              <a:prstGeom prst="rect">
                <a:avLst/>
              </a:prstGeom>
              <a:solidFill>
                <a:srgbClr val="D8B25C">
                  <a:lumMod val="20000"/>
                  <a:lumOff val="80000"/>
                </a:srgb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i="1" kern="0" dirty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sz="1200" b="1" i="1" kern="0" dirty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FC</a:t>
                </a:r>
              </a:p>
            </p:txBody>
          </p:sp>
          <p:sp>
            <p:nvSpPr>
              <p:cNvPr id="160" name="Rectangle 76"/>
              <p:cNvSpPr>
                <a:spLocks noChangeArrowheads="1"/>
              </p:cNvSpPr>
              <p:nvPr/>
            </p:nvSpPr>
            <p:spPr bwMode="auto">
              <a:xfrm>
                <a:off x="3216" y="288"/>
                <a:ext cx="480" cy="384"/>
              </a:xfrm>
              <a:prstGeom prst="rect">
                <a:avLst/>
              </a:prstGeom>
              <a:solidFill>
                <a:srgbClr val="70440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FFFFCC"/>
                    </a:solidFill>
                    <a:latin typeface="Times New Roman" pitchFamily="18" charset="0"/>
                    <a:cs typeface="Arial" pitchFamily="34" charset="0"/>
                  </a:rPr>
                  <a:t>Refor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FFFFCC"/>
                    </a:solidFill>
                    <a:latin typeface="Times New Roman" pitchFamily="18" charset="0"/>
                    <a:cs typeface="Arial" pitchFamily="34" charset="0"/>
                  </a:rPr>
                  <a:t>mer</a:t>
                </a:r>
              </a:p>
            </p:txBody>
          </p:sp>
          <p:sp>
            <p:nvSpPr>
              <p:cNvPr id="161" name="Rectangle 77"/>
              <p:cNvSpPr>
                <a:spLocks noChangeArrowheads="1"/>
              </p:cNvSpPr>
              <p:nvPr/>
            </p:nvSpPr>
            <p:spPr bwMode="auto">
              <a:xfrm>
                <a:off x="3216" y="816"/>
                <a:ext cx="480" cy="33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996633"/>
                    </a:solidFill>
                    <a:latin typeface="Times New Roman" pitchFamily="18" charset="0"/>
                    <a:cs typeface="Arial" pitchFamily="34" charset="0"/>
                  </a:rPr>
                  <a:t>Refor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996633"/>
                    </a:solidFill>
                    <a:latin typeface="Times New Roman" pitchFamily="18" charset="0"/>
                    <a:cs typeface="Arial" pitchFamily="34" charset="0"/>
                  </a:rPr>
                  <a:t>mer</a:t>
                </a:r>
              </a:p>
            </p:txBody>
          </p:sp>
          <p:sp>
            <p:nvSpPr>
              <p:cNvPr id="162" name="Rectangle 78"/>
              <p:cNvSpPr>
                <a:spLocks noChangeArrowheads="1"/>
              </p:cNvSpPr>
              <p:nvPr/>
            </p:nvSpPr>
            <p:spPr bwMode="auto">
              <a:xfrm>
                <a:off x="3216" y="2016"/>
                <a:ext cx="480" cy="38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9900"/>
                    </a:solidFill>
                    <a:latin typeface="Times New Roman" pitchFamily="18" charset="0"/>
                    <a:cs typeface="Arial" pitchFamily="34" charset="0"/>
                  </a:rPr>
                  <a:t>Refor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9900"/>
                    </a:solidFill>
                    <a:latin typeface="Times New Roman" pitchFamily="18" charset="0"/>
                    <a:cs typeface="Arial" pitchFamily="34" charset="0"/>
                  </a:rPr>
                  <a:t>mer</a:t>
                </a:r>
              </a:p>
            </p:txBody>
          </p:sp>
          <p:sp>
            <p:nvSpPr>
              <p:cNvPr id="163" name="Rectangle 79"/>
              <p:cNvSpPr>
                <a:spLocks noChangeArrowheads="1"/>
              </p:cNvSpPr>
              <p:nvPr/>
            </p:nvSpPr>
            <p:spPr bwMode="auto">
              <a:xfrm>
                <a:off x="3216" y="2592"/>
                <a:ext cx="480" cy="384"/>
              </a:xfrm>
              <a:prstGeom prst="rect">
                <a:avLst/>
              </a:prstGeom>
              <a:gradFill rotWithShape="0">
                <a:gsLst>
                  <a:gs pos="0">
                    <a:srgbClr val="47762F"/>
                  </a:gs>
                  <a:gs pos="100000">
                    <a:srgbClr val="99FF66"/>
                  </a:gs>
                </a:gsLst>
                <a:lin ang="27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Refor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mer</a:t>
                </a:r>
              </a:p>
            </p:txBody>
          </p:sp>
          <p:sp>
            <p:nvSpPr>
              <p:cNvPr id="164" name="Rectangle 80"/>
              <p:cNvSpPr>
                <a:spLocks noChangeArrowheads="1"/>
              </p:cNvSpPr>
              <p:nvPr/>
            </p:nvSpPr>
            <p:spPr bwMode="auto">
              <a:xfrm>
                <a:off x="3216" y="3216"/>
                <a:ext cx="480" cy="384"/>
              </a:xfrm>
              <a:prstGeom prst="rect">
                <a:avLst/>
              </a:prstGeom>
              <a:solidFill>
                <a:srgbClr val="94B6D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Refor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775F55"/>
                    </a:solidFill>
                    <a:latin typeface="Times New Roman" pitchFamily="18" charset="0"/>
                    <a:cs typeface="Arial" pitchFamily="34" charset="0"/>
                  </a:rPr>
                  <a:t>mer</a:t>
                </a:r>
              </a:p>
            </p:txBody>
          </p:sp>
          <p:sp>
            <p:nvSpPr>
              <p:cNvPr id="165" name="Rectangle 81"/>
              <p:cNvSpPr>
                <a:spLocks noChangeArrowheads="1"/>
              </p:cNvSpPr>
              <p:nvPr/>
            </p:nvSpPr>
            <p:spPr bwMode="auto">
              <a:xfrm>
                <a:off x="3900" y="3777"/>
                <a:ext cx="576" cy="288"/>
              </a:xfrm>
              <a:prstGeom prst="rect">
                <a:avLst/>
              </a:prstGeom>
              <a:noFill/>
              <a:ln w="9525">
                <a:solidFill>
                  <a:srgbClr val="94B6D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dirty="0" smtClean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Secondary Energy II</a:t>
                </a:r>
              </a:p>
            </p:txBody>
          </p:sp>
          <p:grpSp>
            <p:nvGrpSpPr>
              <p:cNvPr id="4" name="Group 82"/>
              <p:cNvGrpSpPr>
                <a:grpSpLocks/>
              </p:cNvGrpSpPr>
              <p:nvPr/>
            </p:nvGrpSpPr>
            <p:grpSpPr bwMode="auto">
              <a:xfrm>
                <a:off x="4521" y="3636"/>
                <a:ext cx="480" cy="396"/>
                <a:chOff x="4473" y="3636"/>
                <a:chExt cx="480" cy="396"/>
              </a:xfrm>
            </p:grpSpPr>
            <p:sp>
              <p:nvSpPr>
                <p:cNvPr id="184" name="Rectangle 83"/>
                <p:cNvSpPr>
                  <a:spLocks noChangeArrowheads="1"/>
                </p:cNvSpPr>
                <p:nvPr/>
              </p:nvSpPr>
              <p:spPr bwMode="auto">
                <a:xfrm>
                  <a:off x="4473" y="3744"/>
                  <a:ext cx="480" cy="288"/>
                </a:xfrm>
                <a:prstGeom prst="rect">
                  <a:avLst/>
                </a:prstGeom>
                <a:noFill/>
                <a:ln w="9525">
                  <a:solidFill>
                    <a:srgbClr val="94B6D2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i="1" kern="0" smtClean="0">
                      <a:solidFill>
                        <a:srgbClr val="0033CC"/>
                      </a:solidFill>
                      <a:latin typeface="Times New Roman" pitchFamily="18" charset="0"/>
                      <a:cs typeface="Arial" pitchFamily="34" charset="0"/>
                    </a:rPr>
                    <a:t>Process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i="1" kern="0" smtClean="0">
                      <a:solidFill>
                        <a:srgbClr val="0033CC"/>
                      </a:solidFill>
                      <a:latin typeface="Times New Roman" pitchFamily="18" charset="0"/>
                      <a:cs typeface="Arial" pitchFamily="34" charset="0"/>
                    </a:rPr>
                    <a:t>Energy</a:t>
                  </a:r>
                </a:p>
              </p:txBody>
            </p:sp>
            <p:sp>
              <p:nvSpPr>
                <p:cNvPr id="185" name="AutoShape 84"/>
                <p:cNvSpPr>
                  <a:spLocks noChangeArrowheads="1"/>
                </p:cNvSpPr>
                <p:nvPr/>
              </p:nvSpPr>
              <p:spPr bwMode="auto">
                <a:xfrm>
                  <a:off x="4596" y="3636"/>
                  <a:ext cx="192" cy="96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rgbClr val="94B6D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1" kern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7" name="AutoShape 88"/>
              <p:cNvSpPr>
                <a:spLocks noChangeArrowheads="1"/>
              </p:cNvSpPr>
              <p:nvPr/>
            </p:nvSpPr>
            <p:spPr bwMode="auto">
              <a:xfrm>
                <a:off x="4071" y="3648"/>
                <a:ext cx="192" cy="96"/>
              </a:xfrm>
              <a:prstGeom prst="upArrow">
                <a:avLst>
                  <a:gd name="adj1" fmla="val 50000"/>
                  <a:gd name="adj2" fmla="val 25000"/>
                </a:avLst>
              </a:prstGeom>
              <a:noFill/>
              <a:ln w="9525">
                <a:solidFill>
                  <a:srgbClr val="94B6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AutoShape 89"/>
              <p:cNvSpPr>
                <a:spLocks noChangeArrowheads="1"/>
              </p:cNvSpPr>
              <p:nvPr/>
            </p:nvSpPr>
            <p:spPr bwMode="auto">
              <a:xfrm>
                <a:off x="2592" y="3648"/>
                <a:ext cx="192" cy="96"/>
              </a:xfrm>
              <a:prstGeom prst="upArrow">
                <a:avLst>
                  <a:gd name="adj1" fmla="val 50000"/>
                  <a:gd name="adj2" fmla="val 25000"/>
                </a:avLst>
              </a:prstGeom>
              <a:noFill/>
              <a:ln w="9525">
                <a:solidFill>
                  <a:srgbClr val="94B6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AutoShape 90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192" cy="96"/>
              </a:xfrm>
              <a:prstGeom prst="upArrow">
                <a:avLst>
                  <a:gd name="adj1" fmla="val 50000"/>
                  <a:gd name="adj2" fmla="val 25000"/>
                </a:avLst>
              </a:prstGeom>
              <a:noFill/>
              <a:ln w="9525">
                <a:solidFill>
                  <a:srgbClr val="94B6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Text Box 91"/>
              <p:cNvSpPr txBox="1">
                <a:spLocks noChangeArrowheads="1"/>
              </p:cNvSpPr>
              <p:nvPr/>
            </p:nvSpPr>
            <p:spPr bwMode="auto">
              <a:xfrm>
                <a:off x="4521" y="2652"/>
                <a:ext cx="357" cy="194"/>
              </a:xfrm>
              <a:prstGeom prst="rect">
                <a:avLst/>
              </a:prstGeom>
              <a:solidFill>
                <a:srgbClr val="DD8047">
                  <a:lumMod val="20000"/>
                  <a:lumOff val="80000"/>
                </a:srgbClr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1" i="1" kern="0" dirty="0" smtClean="0">
                    <a:solidFill>
                      <a:srgbClr val="A50021"/>
                    </a:solidFill>
                    <a:latin typeface="Times New Roman" pitchFamily="18" charset="0"/>
                    <a:cs typeface="Arial" pitchFamily="34" charset="0"/>
                  </a:rPr>
                  <a:t>ICE</a:t>
                </a:r>
                <a:endParaRPr lang="en-US" sz="1400" b="1" i="1" kern="0" dirty="0">
                  <a:solidFill>
                    <a:srgbClr val="A5002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1" name="Freeform 93"/>
              <p:cNvSpPr>
                <a:spLocks/>
              </p:cNvSpPr>
              <p:nvPr/>
            </p:nvSpPr>
            <p:spPr bwMode="auto">
              <a:xfrm>
                <a:off x="3696" y="1008"/>
                <a:ext cx="384" cy="969"/>
              </a:xfrm>
              <a:custGeom>
                <a:avLst/>
                <a:gdLst>
                  <a:gd name="T0" fmla="*/ 384 w 384"/>
                  <a:gd name="T1" fmla="*/ 3838 h 864"/>
                  <a:gd name="T2" fmla="*/ 96 w 384"/>
                  <a:gd name="T3" fmla="*/ 3838 h 864"/>
                  <a:gd name="T4" fmla="*/ 96 w 384"/>
                  <a:gd name="T5" fmla="*/ 0 h 864"/>
                  <a:gd name="T6" fmla="*/ 0 w 384"/>
                  <a:gd name="T7" fmla="*/ 0 h 8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864"/>
                  <a:gd name="T14" fmla="*/ 384 w 384"/>
                  <a:gd name="T15" fmla="*/ 864 h 8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864">
                    <a:moveTo>
                      <a:pt x="384" y="864"/>
                    </a:moveTo>
                    <a:lnTo>
                      <a:pt x="96" y="864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Freeform 94"/>
              <p:cNvSpPr>
                <a:spLocks/>
              </p:cNvSpPr>
              <p:nvPr/>
            </p:nvSpPr>
            <p:spPr bwMode="auto">
              <a:xfrm>
                <a:off x="3696" y="480"/>
                <a:ext cx="384" cy="1407"/>
              </a:xfrm>
              <a:custGeom>
                <a:avLst/>
                <a:gdLst>
                  <a:gd name="T0" fmla="*/ 384 w 384"/>
                  <a:gd name="T1" fmla="*/ 2438 h 1344"/>
                  <a:gd name="T2" fmla="*/ 144 w 384"/>
                  <a:gd name="T3" fmla="*/ 2438 h 1344"/>
                  <a:gd name="T4" fmla="*/ 144 w 384"/>
                  <a:gd name="T5" fmla="*/ 0 h 1344"/>
                  <a:gd name="T6" fmla="*/ 0 w 384"/>
                  <a:gd name="T7" fmla="*/ 0 h 1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344"/>
                  <a:gd name="T14" fmla="*/ 384 w 384"/>
                  <a:gd name="T15" fmla="*/ 1344 h 1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344">
                    <a:moveTo>
                      <a:pt x="384" y="1344"/>
                    </a:moveTo>
                    <a:lnTo>
                      <a:pt x="144" y="1344"/>
                    </a:lnTo>
                    <a:lnTo>
                      <a:pt x="14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3" name="AutoShape 95"/>
              <p:cNvCxnSpPr>
                <a:cxnSpLocks noChangeShapeType="1"/>
                <a:stCxn id="162" idx="3"/>
                <a:endCxn id="158" idx="1"/>
              </p:cNvCxnSpPr>
              <p:nvPr/>
            </p:nvCxnSpPr>
            <p:spPr bwMode="auto">
              <a:xfrm flipV="1">
                <a:off x="3696" y="2073"/>
                <a:ext cx="384" cy="135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74" name="Freeform 96"/>
              <p:cNvSpPr>
                <a:spLocks/>
              </p:cNvSpPr>
              <p:nvPr/>
            </p:nvSpPr>
            <p:spPr bwMode="auto">
              <a:xfrm>
                <a:off x="3696" y="2064"/>
                <a:ext cx="384" cy="720"/>
              </a:xfrm>
              <a:custGeom>
                <a:avLst/>
                <a:gdLst>
                  <a:gd name="T0" fmla="*/ 384 w 384"/>
                  <a:gd name="T1" fmla="*/ 0 h 720"/>
                  <a:gd name="T2" fmla="*/ 96 w 384"/>
                  <a:gd name="T3" fmla="*/ 0 h 720"/>
                  <a:gd name="T4" fmla="*/ 96 w 384"/>
                  <a:gd name="T5" fmla="*/ 720 h 720"/>
                  <a:gd name="T6" fmla="*/ 0 w 384"/>
                  <a:gd name="T7" fmla="*/ 72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720"/>
                  <a:gd name="T14" fmla="*/ 384 w 384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720">
                    <a:moveTo>
                      <a:pt x="384" y="0"/>
                    </a:moveTo>
                    <a:lnTo>
                      <a:pt x="96" y="0"/>
                    </a:lnTo>
                    <a:lnTo>
                      <a:pt x="96" y="720"/>
                    </a:lnTo>
                    <a:lnTo>
                      <a:pt x="0" y="720"/>
                    </a:ln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Freeform 97"/>
              <p:cNvSpPr>
                <a:spLocks/>
              </p:cNvSpPr>
              <p:nvPr/>
            </p:nvSpPr>
            <p:spPr bwMode="auto">
              <a:xfrm>
                <a:off x="3696" y="2112"/>
                <a:ext cx="384" cy="1296"/>
              </a:xfrm>
              <a:custGeom>
                <a:avLst/>
                <a:gdLst>
                  <a:gd name="T0" fmla="*/ 384 w 384"/>
                  <a:gd name="T1" fmla="*/ 0 h 1296"/>
                  <a:gd name="T2" fmla="*/ 144 w 384"/>
                  <a:gd name="T3" fmla="*/ 0 h 1296"/>
                  <a:gd name="T4" fmla="*/ 144 w 384"/>
                  <a:gd name="T5" fmla="*/ 1296 h 1296"/>
                  <a:gd name="T6" fmla="*/ 0 w 384"/>
                  <a:gd name="T7" fmla="*/ 1296 h 1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296"/>
                  <a:gd name="T14" fmla="*/ 384 w 384"/>
                  <a:gd name="T15" fmla="*/ 1296 h 1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296">
                    <a:moveTo>
                      <a:pt x="384" y="0"/>
                    </a:moveTo>
                    <a:lnTo>
                      <a:pt x="144" y="0"/>
                    </a:lnTo>
                    <a:lnTo>
                      <a:pt x="144" y="1296"/>
                    </a:lnTo>
                    <a:lnTo>
                      <a:pt x="0" y="1296"/>
                    </a:ln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6" name="AutoShape 100"/>
              <p:cNvCxnSpPr>
                <a:cxnSpLocks noChangeShapeType="1"/>
                <a:stCxn id="159" idx="3"/>
                <a:endCxn id="156" idx="0"/>
              </p:cNvCxnSpPr>
              <p:nvPr/>
            </p:nvCxnSpPr>
            <p:spPr bwMode="auto">
              <a:xfrm flipV="1">
                <a:off x="4878" y="1008"/>
                <a:ext cx="402" cy="406"/>
              </a:xfrm>
              <a:prstGeom prst="bentConnector4">
                <a:avLst>
                  <a:gd name="adj1" fmla="val 20148"/>
                  <a:gd name="adj2" fmla="val 135426"/>
                </a:avLst>
              </a:prstGeom>
              <a:noFill/>
              <a:ln w="28575">
                <a:solidFill>
                  <a:srgbClr val="0099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77" name="AutoShape 101"/>
              <p:cNvCxnSpPr>
                <a:cxnSpLocks noChangeShapeType="1"/>
              </p:cNvCxnSpPr>
              <p:nvPr/>
            </p:nvCxnSpPr>
            <p:spPr bwMode="auto">
              <a:xfrm rot="5400000">
                <a:off x="5256" y="1464"/>
                <a:ext cx="144" cy="0"/>
              </a:xfrm>
              <a:prstGeom prst="straightConnector1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8" name="AutoShape 102"/>
              <p:cNvCxnSpPr>
                <a:cxnSpLocks noChangeShapeType="1"/>
                <a:stCxn id="159" idx="3"/>
                <a:endCxn id="155" idx="1"/>
              </p:cNvCxnSpPr>
              <p:nvPr/>
            </p:nvCxnSpPr>
            <p:spPr bwMode="auto">
              <a:xfrm>
                <a:off x="4878" y="1414"/>
                <a:ext cx="162" cy="84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79" name="AutoShape 103"/>
              <p:cNvCxnSpPr>
                <a:cxnSpLocks noChangeShapeType="1"/>
              </p:cNvCxnSpPr>
              <p:nvPr/>
            </p:nvCxnSpPr>
            <p:spPr bwMode="auto">
              <a:xfrm rot="5400000">
                <a:off x="5184" y="2592"/>
                <a:ext cx="288" cy="0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0" name="Line 106"/>
              <p:cNvSpPr>
                <a:spLocks noChangeShapeType="1"/>
              </p:cNvSpPr>
              <p:nvPr/>
            </p:nvSpPr>
            <p:spPr bwMode="auto">
              <a:xfrm>
                <a:off x="5232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Line 107"/>
              <p:cNvSpPr>
                <a:spLocks noChangeShapeType="1"/>
              </p:cNvSpPr>
              <p:nvPr/>
            </p:nvSpPr>
            <p:spPr bwMode="auto">
              <a:xfrm flipV="1">
                <a:off x="5232" y="139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Rectangle 108"/>
              <p:cNvSpPr>
                <a:spLocks noChangeArrowheads="1"/>
              </p:cNvSpPr>
              <p:nvPr/>
            </p:nvSpPr>
            <p:spPr bwMode="auto">
              <a:xfrm>
                <a:off x="576" y="3840"/>
                <a:ext cx="576" cy="288"/>
              </a:xfrm>
              <a:prstGeom prst="rect">
                <a:avLst/>
              </a:prstGeom>
              <a:noFill/>
              <a:ln w="9525">
                <a:solidFill>
                  <a:srgbClr val="94B6D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i="1" kern="0" smtClean="0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Primary Energy I</a:t>
                </a:r>
              </a:p>
            </p:txBody>
          </p:sp>
          <p:sp>
            <p:nvSpPr>
              <p:cNvPr id="183" name="AutoShape 109"/>
              <p:cNvSpPr>
                <a:spLocks noChangeArrowheads="1"/>
              </p:cNvSpPr>
              <p:nvPr/>
            </p:nvSpPr>
            <p:spPr bwMode="auto">
              <a:xfrm>
                <a:off x="768" y="3744"/>
                <a:ext cx="192" cy="96"/>
              </a:xfrm>
              <a:prstGeom prst="upArrow">
                <a:avLst>
                  <a:gd name="adj1" fmla="val 50000"/>
                  <a:gd name="adj2" fmla="val 25000"/>
                </a:avLst>
              </a:prstGeom>
              <a:noFill/>
              <a:ln w="9525">
                <a:solidFill>
                  <a:srgbClr val="94B6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kern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>
              <a:off x="1344" y="240"/>
              <a:ext cx="0" cy="388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kern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111"/>
            <p:cNvSpPr>
              <a:spLocks noChangeShapeType="1"/>
            </p:cNvSpPr>
            <p:nvPr/>
          </p:nvSpPr>
          <p:spPr bwMode="auto">
            <a:xfrm>
              <a:off x="2208" y="240"/>
              <a:ext cx="0" cy="388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kern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Line 112"/>
            <p:cNvSpPr>
              <a:spLocks noChangeShapeType="1"/>
            </p:cNvSpPr>
            <p:nvPr/>
          </p:nvSpPr>
          <p:spPr bwMode="auto">
            <a:xfrm>
              <a:off x="3072" y="240"/>
              <a:ext cx="0" cy="388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kern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Line 113"/>
            <p:cNvSpPr>
              <a:spLocks noChangeShapeType="1"/>
            </p:cNvSpPr>
            <p:nvPr/>
          </p:nvSpPr>
          <p:spPr bwMode="auto">
            <a:xfrm>
              <a:off x="4476" y="222"/>
              <a:ext cx="0" cy="388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kern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6" name="Shape 185"/>
          <p:cNvCxnSpPr>
            <a:stCxn id="158" idx="0"/>
            <a:endCxn id="159" idx="1"/>
          </p:cNvCxnSpPr>
          <p:nvPr/>
        </p:nvCxnSpPr>
        <p:spPr>
          <a:xfrm rot="5400000" flipH="1" flipV="1">
            <a:off x="6378576" y="2449532"/>
            <a:ext cx="679450" cy="422275"/>
          </a:xfrm>
          <a:prstGeom prst="bentConnector2">
            <a:avLst/>
          </a:prstGeom>
          <a:noFill/>
          <a:ln w="28575" cap="flat" cmpd="sng" algn="ctr">
            <a:solidFill>
              <a:srgbClr val="94B6D2">
                <a:shade val="70000"/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187" name="Shape 186"/>
          <p:cNvCxnSpPr>
            <a:stCxn id="158" idx="2"/>
            <a:endCxn id="170" idx="1"/>
          </p:cNvCxnSpPr>
          <p:nvPr/>
        </p:nvCxnSpPr>
        <p:spPr>
          <a:xfrm rot="16200000" flipH="1">
            <a:off x="6365082" y="3875887"/>
            <a:ext cx="706438" cy="422275"/>
          </a:xfrm>
          <a:prstGeom prst="bentConnector2">
            <a:avLst/>
          </a:prstGeom>
          <a:noFill/>
          <a:ln w="28575" cap="flat" cmpd="sng" algn="ctr">
            <a:solidFill>
              <a:srgbClr val="94B6D2">
                <a:shade val="70000"/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188" name="Elbow Connector 187"/>
          <p:cNvCxnSpPr>
            <a:stCxn id="170" idx="3"/>
            <a:endCxn id="157" idx="1"/>
          </p:cNvCxnSpPr>
          <p:nvPr/>
        </p:nvCxnSpPr>
        <p:spPr>
          <a:xfrm>
            <a:off x="7496177" y="4440238"/>
            <a:ext cx="257175" cy="284162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DD8047">
                <a:shade val="70000"/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189" name="Elbow Connector 188"/>
          <p:cNvCxnSpPr>
            <a:stCxn id="170" idx="3"/>
            <a:endCxn id="155" idx="1"/>
          </p:cNvCxnSpPr>
          <p:nvPr/>
        </p:nvCxnSpPr>
        <p:spPr>
          <a:xfrm flipV="1">
            <a:off x="7496177" y="3657600"/>
            <a:ext cx="257175" cy="78263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DD8047">
                <a:shade val="70000"/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190" name="Elbow Connector 189"/>
          <p:cNvCxnSpPr>
            <a:stCxn id="170" idx="3"/>
            <a:endCxn id="154" idx="1"/>
          </p:cNvCxnSpPr>
          <p:nvPr/>
        </p:nvCxnSpPr>
        <p:spPr>
          <a:xfrm flipV="1">
            <a:off x="7496177" y="2819400"/>
            <a:ext cx="257175" cy="1620838"/>
          </a:xfrm>
          <a:prstGeom prst="bentConnector3">
            <a:avLst>
              <a:gd name="adj1" fmla="val 23054"/>
            </a:avLst>
          </a:prstGeom>
          <a:noFill/>
          <a:ln w="12700" cap="flat" cmpd="sng" algn="ctr">
            <a:solidFill>
              <a:srgbClr val="DD8047">
                <a:shade val="70000"/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192" name="Elbow Connector 191"/>
          <p:cNvCxnSpPr>
            <a:stCxn id="120" idx="3"/>
            <a:endCxn id="158" idx="1"/>
          </p:cNvCxnSpPr>
          <p:nvPr/>
        </p:nvCxnSpPr>
        <p:spPr>
          <a:xfrm>
            <a:off x="3028950" y="2133600"/>
            <a:ext cx="3200400" cy="1233488"/>
          </a:xfrm>
          <a:prstGeom prst="bentConnector3">
            <a:avLst>
              <a:gd name="adj1" fmla="val 83766"/>
            </a:avLst>
          </a:prstGeom>
          <a:noFill/>
          <a:ln w="12700" cap="flat" cmpd="sng" algn="ctr">
            <a:solidFill>
              <a:sysClr val="windowText" lastClr="000000">
                <a:shade val="70000"/>
                <a:satMod val="150000"/>
              </a:sysClr>
            </a:solidFill>
            <a:prstDash val="solid"/>
            <a:tailEnd type="arrow"/>
          </a:ln>
          <a:effectLst/>
        </p:spPr>
      </p:cxnSp>
      <p:cxnSp>
        <p:nvCxnSpPr>
          <p:cNvPr id="193" name="Elbow Connector 192"/>
          <p:cNvCxnSpPr>
            <a:stCxn id="151" idx="1"/>
          </p:cNvCxnSpPr>
          <p:nvPr/>
        </p:nvCxnSpPr>
        <p:spPr>
          <a:xfrm>
            <a:off x="3028950" y="2819420"/>
            <a:ext cx="3186113" cy="538163"/>
          </a:xfrm>
          <a:prstGeom prst="bentConnector3">
            <a:avLst>
              <a:gd name="adj1" fmla="val 83485"/>
            </a:avLst>
          </a:prstGeom>
          <a:noFill/>
          <a:ln w="12700" cap="flat" cmpd="sng" algn="ctr">
            <a:solidFill>
              <a:srgbClr val="DD8047">
                <a:shade val="70000"/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194" name="Line 113"/>
          <p:cNvSpPr>
            <a:spLocks noChangeShapeType="1"/>
          </p:cNvSpPr>
          <p:nvPr/>
        </p:nvSpPr>
        <p:spPr bwMode="auto">
          <a:xfrm>
            <a:off x="5929313" y="500063"/>
            <a:ext cx="0" cy="6172200"/>
          </a:xfrm>
          <a:prstGeom prst="line">
            <a:avLst/>
          </a:prstGeom>
          <a:noFill/>
          <a:ln w="9525">
            <a:solidFill>
              <a:srgbClr val="A5002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Rectangle 68"/>
          <p:cNvSpPr>
            <a:spLocks noChangeArrowheads="1"/>
          </p:cNvSpPr>
          <p:nvPr/>
        </p:nvSpPr>
        <p:spPr bwMode="auto">
          <a:xfrm>
            <a:off x="4795838" y="6215063"/>
            <a:ext cx="990600" cy="304800"/>
          </a:xfrm>
          <a:prstGeom prst="rect">
            <a:avLst/>
          </a:prstGeom>
          <a:noFill/>
          <a:ln w="9525">
            <a:solidFill>
              <a:srgbClr val="94B6D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err="1" smtClean="0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Convertion</a:t>
            </a:r>
            <a:endParaRPr lang="en-US" sz="1200" b="1" i="1" kern="0" dirty="0" smtClean="0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6" name="AutoShape 90"/>
          <p:cNvSpPr>
            <a:spLocks noChangeArrowheads="1"/>
          </p:cNvSpPr>
          <p:nvPr/>
        </p:nvSpPr>
        <p:spPr bwMode="auto">
          <a:xfrm>
            <a:off x="5124450" y="5991225"/>
            <a:ext cx="304800" cy="152400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94B6D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7000885" y="2571750"/>
            <a:ext cx="1643063" cy="28575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entury Schoolbook"/>
              <a:cs typeface="Arial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452322" y="5441449"/>
            <a:ext cx="169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000000"/>
                </a:solidFill>
              </a:rPr>
              <a:t>FC : Fuel Cell</a:t>
            </a:r>
          </a:p>
          <a:p>
            <a:r>
              <a:rPr lang="en-US" sz="1000" i="1" dirty="0" smtClean="0">
                <a:solidFill>
                  <a:srgbClr val="000000"/>
                </a:solidFill>
              </a:rPr>
              <a:t>ICE : Internal Combustion </a:t>
            </a:r>
          </a:p>
          <a:p>
            <a:pPr>
              <a:tabLst>
                <a:tab pos="287338" algn="l"/>
              </a:tabLst>
            </a:pPr>
            <a:r>
              <a:rPr lang="en-US" sz="1000" i="1" dirty="0" smtClean="0">
                <a:solidFill>
                  <a:srgbClr val="000000"/>
                </a:solidFill>
              </a:rPr>
              <a:t>	Engine</a:t>
            </a:r>
            <a:endParaRPr lang="en-US" sz="10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438400" y="1143000"/>
            <a:ext cx="0" cy="51244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94514" y="1539875"/>
            <a:ext cx="2097088" cy="46243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114800" y="1135063"/>
            <a:ext cx="0" cy="51244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230688" y="1828800"/>
            <a:ext cx="1865312" cy="1385888"/>
          </a:xfrm>
          <a:prstGeom prst="ellipse">
            <a:avLst/>
          </a:prstGeom>
          <a:solidFill>
            <a:srgbClr val="FF0000">
              <a:alpha val="55000"/>
            </a:srgbClr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cs typeface="Arial"/>
              </a:rPr>
              <a:t>Riset</a:t>
            </a:r>
            <a:r>
              <a:rPr lang="en-US" sz="20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Arial"/>
              </a:rPr>
              <a:t>Dasar</a:t>
            </a:r>
            <a:endParaRPr lang="en-US" sz="2000" b="1" dirty="0" smtClean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cs typeface="Arial"/>
              </a:rPr>
              <a:t>(</a:t>
            </a:r>
            <a:r>
              <a:rPr lang="en-US" sz="1400" dirty="0" err="1" smtClean="0">
                <a:solidFill>
                  <a:srgbClr val="FFFFFF"/>
                </a:solidFill>
                <a:cs typeface="Arial"/>
              </a:rPr>
              <a:t>Perguruan</a:t>
            </a:r>
            <a:r>
              <a:rPr lang="en-US" sz="1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cs typeface="Arial"/>
              </a:rPr>
              <a:t>Tinggi</a:t>
            </a:r>
            <a:r>
              <a:rPr lang="en-US" sz="1400" dirty="0" smtClean="0">
                <a:solidFill>
                  <a:srgbClr val="FFFFFF"/>
                </a:solidFill>
                <a:cs typeface="Arial"/>
              </a:rPr>
              <a:t> ?)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67202" y="2940051"/>
            <a:ext cx="1865312" cy="1338263"/>
          </a:xfrm>
          <a:prstGeom prst="ellipse">
            <a:avLst/>
          </a:prstGeom>
          <a:solidFill>
            <a:srgbClr val="FFFF00">
              <a:alpha val="75000"/>
            </a:srgbClr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cs typeface="Arial"/>
              </a:rPr>
              <a:t>Riset</a:t>
            </a:r>
            <a:r>
              <a:rPr lang="en-US" b="1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/>
              </a:rPr>
              <a:t>Terapan</a:t>
            </a:r>
            <a:endParaRPr lang="en-US" b="1" dirty="0" smtClean="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Arial"/>
              </a:rPr>
              <a:t>(LIPI ?)</a:t>
            </a:r>
            <a:endParaRPr lang="en-US" sz="1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267202" y="4037013"/>
            <a:ext cx="1865312" cy="1370012"/>
          </a:xfrm>
          <a:prstGeom prst="ellipse">
            <a:avLst/>
          </a:prstGeom>
          <a:solidFill>
            <a:srgbClr val="7030A0">
              <a:alpha val="60001"/>
            </a:srgbClr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Pengkajian</a:t>
            </a:r>
            <a:endParaRPr lang="en-US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Teknologi</a:t>
            </a:r>
            <a:endParaRPr lang="en-US" b="1" dirty="0" smtClean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cs typeface="Arial"/>
              </a:rPr>
              <a:t>(BPPT ?)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7418388" y="2171700"/>
            <a:ext cx="1268412" cy="3594100"/>
          </a:xfrm>
          <a:custGeom>
            <a:avLst/>
            <a:gdLst/>
            <a:ahLst/>
            <a:cxnLst>
              <a:cxn ang="0">
                <a:pos x="0" y="2264"/>
              </a:cxn>
              <a:cxn ang="0">
                <a:pos x="943" y="2264"/>
              </a:cxn>
              <a:cxn ang="0">
                <a:pos x="943" y="0"/>
              </a:cxn>
              <a:cxn ang="0">
                <a:pos x="677" y="3"/>
              </a:cxn>
              <a:cxn ang="0">
                <a:pos x="0" y="2264"/>
              </a:cxn>
            </a:cxnLst>
            <a:rect l="0" t="0" r="r" b="b"/>
            <a:pathLst>
              <a:path w="943" h="2264">
                <a:moveTo>
                  <a:pt x="0" y="2264"/>
                </a:moveTo>
                <a:lnTo>
                  <a:pt x="943" y="2264"/>
                </a:lnTo>
                <a:lnTo>
                  <a:pt x="943" y="0"/>
                </a:lnTo>
                <a:lnTo>
                  <a:pt x="677" y="3"/>
                </a:lnTo>
                <a:lnTo>
                  <a:pt x="0" y="2264"/>
                </a:ln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009900"/>
              </a:gs>
            </a:gsLst>
            <a:lin ang="18900000" scaled="1"/>
          </a:gradFill>
          <a:ln w="12700" cap="sq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7151691" y="2160588"/>
            <a:ext cx="1135062" cy="3594100"/>
          </a:xfrm>
          <a:custGeom>
            <a:avLst/>
            <a:gdLst/>
            <a:ahLst/>
            <a:cxnLst>
              <a:cxn ang="0">
                <a:pos x="844" y="0"/>
              </a:cxn>
              <a:cxn ang="0">
                <a:pos x="0" y="0"/>
              </a:cxn>
              <a:cxn ang="0">
                <a:pos x="0" y="2264"/>
              </a:cxn>
              <a:cxn ang="0">
                <a:pos x="169" y="2264"/>
              </a:cxn>
              <a:cxn ang="0">
                <a:pos x="844" y="0"/>
              </a:cxn>
            </a:cxnLst>
            <a:rect l="0" t="0" r="r" b="b"/>
            <a:pathLst>
              <a:path w="844" h="2264">
                <a:moveTo>
                  <a:pt x="844" y="0"/>
                </a:moveTo>
                <a:lnTo>
                  <a:pt x="0" y="0"/>
                </a:lnTo>
                <a:lnTo>
                  <a:pt x="0" y="2264"/>
                </a:lnTo>
                <a:lnTo>
                  <a:pt x="169" y="2264"/>
                </a:lnTo>
                <a:lnTo>
                  <a:pt x="844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FFFFCC"/>
              </a:gs>
            </a:gsLst>
            <a:lin ang="18900000" scaled="1"/>
          </a:gradFill>
          <a:ln w="12700" cap="sq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151692" y="2160588"/>
            <a:ext cx="1520825" cy="3594100"/>
          </a:xfrm>
          <a:prstGeom prst="rect">
            <a:avLst/>
          </a:prstGeom>
          <a:noFill/>
          <a:ln w="28575" cap="sq">
            <a:solidFill>
              <a:srgbClr val="0066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7392998" y="2160588"/>
            <a:ext cx="1493837" cy="3594100"/>
          </a:xfrm>
          <a:custGeom>
            <a:avLst/>
            <a:gdLst/>
            <a:ahLst/>
            <a:cxnLst>
              <a:cxn ang="0">
                <a:pos x="1112" y="0"/>
              </a:cxn>
              <a:cxn ang="0">
                <a:pos x="685" y="0"/>
              </a:cxn>
              <a:cxn ang="0">
                <a:pos x="0" y="2254"/>
              </a:cxn>
              <a:cxn ang="0">
                <a:pos x="1093" y="2254"/>
              </a:cxn>
            </a:cxnLst>
            <a:rect l="0" t="0" r="r" b="b"/>
            <a:pathLst>
              <a:path w="1112" h="2254">
                <a:moveTo>
                  <a:pt x="1112" y="0"/>
                </a:moveTo>
                <a:lnTo>
                  <a:pt x="685" y="0"/>
                </a:lnTo>
                <a:lnTo>
                  <a:pt x="0" y="2254"/>
                </a:lnTo>
                <a:lnTo>
                  <a:pt x="1093" y="2254"/>
                </a:lnTo>
              </a:path>
            </a:pathLst>
          </a:custGeom>
          <a:noFill/>
          <a:ln w="38100" cap="sq" cmpd="sng">
            <a:solidFill>
              <a:srgbClr val="00660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26298" y="1584326"/>
            <a:ext cx="133857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6600"/>
                </a:solidFill>
                <a:cs typeface="Arial"/>
              </a:rPr>
              <a:t>Tech. content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-5400000">
            <a:off x="7010316" y="3779322"/>
            <a:ext cx="359585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FFFF"/>
                </a:solidFill>
                <a:cs typeface="Arial"/>
              </a:rPr>
              <a:t>Pengembangan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Kebijakan</a:t>
            </a:r>
            <a:r>
              <a:rPr lang="en-US" i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i="1" dirty="0" err="1">
                <a:solidFill>
                  <a:srgbClr val="FFFFFF"/>
                </a:solidFill>
                <a:cs typeface="Arial"/>
              </a:rPr>
              <a:t>Ristek</a:t>
            </a:r>
            <a:endParaRPr lang="en-US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638799" y="1610380"/>
            <a:ext cx="100059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b="1" i="1" dirty="0">
                <a:solidFill>
                  <a:srgbClr val="006600"/>
                </a:solidFill>
                <a:cs typeface="Arial"/>
              </a:rPr>
              <a:t>Imported </a:t>
            </a:r>
          </a:p>
          <a:p>
            <a:pPr algn="r"/>
            <a:r>
              <a:rPr lang="en-US" sz="1400" b="1" i="1" dirty="0">
                <a:solidFill>
                  <a:srgbClr val="006600"/>
                </a:solidFill>
                <a:cs typeface="Arial"/>
              </a:rPr>
              <a:t>Tech.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937375" y="5822950"/>
            <a:ext cx="1684338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Imported Tech.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6705600" y="4840308"/>
            <a:ext cx="0" cy="1419225"/>
          </a:xfrm>
          <a:prstGeom prst="line">
            <a:avLst/>
          </a:prstGeom>
          <a:noFill/>
          <a:ln w="127000" cap="sq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1371600" y="6324600"/>
            <a:ext cx="5334000" cy="0"/>
          </a:xfrm>
          <a:prstGeom prst="line">
            <a:avLst/>
          </a:prstGeom>
          <a:noFill/>
          <a:ln w="127000" cap="sq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1295400" y="5334000"/>
            <a:ext cx="0" cy="1016000"/>
          </a:xfrm>
          <a:prstGeom prst="line">
            <a:avLst/>
          </a:prstGeom>
          <a:noFill/>
          <a:ln w="88900" cap="sq">
            <a:solidFill>
              <a:srgbClr val="00B05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3505200" y="5849938"/>
            <a:ext cx="0" cy="393700"/>
          </a:xfrm>
          <a:prstGeom prst="line">
            <a:avLst/>
          </a:prstGeom>
          <a:noFill/>
          <a:ln w="88900" cap="sq">
            <a:solidFill>
              <a:srgbClr val="00B05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6172200" y="2667000"/>
            <a:ext cx="500062" cy="0"/>
          </a:xfrm>
          <a:prstGeom prst="line">
            <a:avLst/>
          </a:prstGeom>
          <a:noFill/>
          <a:ln w="88900" cap="sq">
            <a:solidFill>
              <a:srgbClr val="00B05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6705600" y="1930400"/>
            <a:ext cx="0" cy="2870200"/>
          </a:xfrm>
          <a:prstGeom prst="line">
            <a:avLst/>
          </a:prstGeom>
          <a:noFill/>
          <a:ln w="127000" cap="sq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 rot="-4619038">
            <a:off x="6558234" y="3749450"/>
            <a:ext cx="221509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Technology Policy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95400" y="53342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SINKRONISASI KELITBANGAN EBT</a:t>
            </a:r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490100" y="990602"/>
            <a:ext cx="1548502" cy="4924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Kementerian</a:t>
            </a: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 ESDM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otoritas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energi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825276" y="990602"/>
            <a:ext cx="1566134" cy="4924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Kementerian</a:t>
            </a: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Ristek</a:t>
            </a:r>
            <a:endParaRPr lang="en-US" sz="1600" b="1" dirty="0" smtClean="0">
              <a:solidFill>
                <a:srgbClr val="000000"/>
              </a:solidFill>
              <a:latin typeface="Arial Narrow" pitchFamily="34" charset="0"/>
              <a:cs typeface="Arial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otoritas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ristek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2409" y="990602"/>
            <a:ext cx="2144819" cy="4924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Kementerian</a:t>
            </a: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Perindustrian</a:t>
            </a:r>
            <a:endParaRPr lang="en-US" sz="1600" b="1" dirty="0" smtClean="0">
              <a:solidFill>
                <a:srgbClr val="000000"/>
              </a:solidFill>
              <a:latin typeface="Arial Narrow" pitchFamily="34" charset="0"/>
              <a:cs typeface="Arial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otoritas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industri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152400" y="3657600"/>
            <a:ext cx="2971800" cy="1676400"/>
          </a:xfrm>
          <a:prstGeom prst="ellipse">
            <a:avLst/>
          </a:prstGeom>
          <a:solidFill>
            <a:srgbClr val="006600">
              <a:alpha val="70000"/>
            </a:srgbClr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Pabrikasi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Peralatan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EBT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(</a:t>
            </a:r>
            <a:r>
              <a:rPr lang="en-US" sz="1600" b="1" dirty="0" err="1" smtClean="0">
                <a:solidFill>
                  <a:srgbClr val="FFFFFF"/>
                </a:solidFill>
                <a:cs typeface="Arial"/>
              </a:rPr>
              <a:t>Industri</a:t>
            </a:r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cs typeface="Arial"/>
              </a:rPr>
              <a:t>Penunjang</a:t>
            </a:r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 EBT)</a:t>
            </a:r>
            <a:endParaRPr lang="en-US" sz="16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2057400" y="4735533"/>
            <a:ext cx="2667000" cy="1119187"/>
          </a:xfrm>
          <a:prstGeom prst="ellipse">
            <a:avLst/>
          </a:prstGeom>
          <a:solidFill>
            <a:srgbClr val="3366FF">
              <a:alpha val="85001"/>
            </a:srgbClr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cs typeface="Arial"/>
              </a:rPr>
              <a:t>Pengembangan</a:t>
            </a: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6172200" y="3657600"/>
            <a:ext cx="500062" cy="0"/>
          </a:xfrm>
          <a:prstGeom prst="line">
            <a:avLst/>
          </a:prstGeom>
          <a:noFill/>
          <a:ln w="88900" cap="sq">
            <a:solidFill>
              <a:srgbClr val="00B05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H="1">
            <a:off x="6172200" y="4724400"/>
            <a:ext cx="500062" cy="0"/>
          </a:xfrm>
          <a:prstGeom prst="line">
            <a:avLst/>
          </a:prstGeom>
          <a:noFill/>
          <a:ln w="88900" cap="sq">
            <a:solidFill>
              <a:srgbClr val="00B05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3" y="760413"/>
            <a:ext cx="8362950" cy="6052385"/>
            <a:chOff x="265" y="144"/>
            <a:chExt cx="5268" cy="4178"/>
          </a:xfrm>
        </p:grpSpPr>
        <p:sp>
          <p:nvSpPr>
            <p:cNvPr id="74" name="Rectangle 3"/>
            <p:cNvSpPr>
              <a:spLocks noChangeAspect="1" noChangeArrowheads="1"/>
            </p:cNvSpPr>
            <p:nvPr/>
          </p:nvSpPr>
          <p:spPr bwMode="auto">
            <a:xfrm flipH="1">
              <a:off x="2237" y="144"/>
              <a:ext cx="2753" cy="450"/>
            </a:xfrm>
            <a:prstGeom prst="rect">
              <a:avLst/>
            </a:prstGeom>
            <a:solidFill>
              <a:srgbClr val="4D4D4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 smtClean="0">
                <a:solidFill>
                  <a:prstClr val="white"/>
                </a:solidFill>
              </a:endParaRPr>
            </a:p>
          </p:txBody>
        </p:sp>
        <p:sp>
          <p:nvSpPr>
            <p:cNvPr id="75" name="Rectangle 4"/>
            <p:cNvSpPr>
              <a:spLocks noChangeAspect="1" noChangeArrowheads="1"/>
            </p:cNvSpPr>
            <p:nvPr/>
          </p:nvSpPr>
          <p:spPr bwMode="auto">
            <a:xfrm flipH="1">
              <a:off x="1580" y="2016"/>
              <a:ext cx="3410" cy="432"/>
            </a:xfrm>
            <a:prstGeom prst="rect">
              <a:avLst/>
            </a:prstGeom>
            <a:solidFill>
              <a:srgbClr val="666633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 smtClean="0">
                <a:solidFill>
                  <a:prstClr val="white"/>
                </a:solidFill>
              </a:endParaRPr>
            </a:p>
          </p:txBody>
        </p:sp>
        <p:sp>
          <p:nvSpPr>
            <p:cNvPr id="76" name="Rectangle 5"/>
            <p:cNvSpPr>
              <a:spLocks noChangeAspect="1" noChangeArrowheads="1"/>
            </p:cNvSpPr>
            <p:nvPr/>
          </p:nvSpPr>
          <p:spPr bwMode="auto">
            <a:xfrm flipH="1">
              <a:off x="4004" y="779"/>
              <a:ext cx="986" cy="109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 smtClean="0">
                <a:solidFill>
                  <a:prstClr val="black"/>
                </a:solidFill>
              </a:endParaRPr>
            </a:p>
          </p:txBody>
        </p:sp>
        <p:sp>
          <p:nvSpPr>
            <p:cNvPr id="77" name="Rectangle 6"/>
            <p:cNvSpPr>
              <a:spLocks noChangeAspect="1" noChangeArrowheads="1"/>
            </p:cNvSpPr>
            <p:nvPr/>
          </p:nvSpPr>
          <p:spPr bwMode="auto">
            <a:xfrm flipH="1">
              <a:off x="1580" y="779"/>
              <a:ext cx="1068" cy="1093"/>
            </a:xfrm>
            <a:prstGeom prst="rect">
              <a:avLst/>
            </a:prstGeom>
            <a:solidFill>
              <a:srgbClr val="6600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Ctr="1"/>
            <a:lstStyle/>
            <a:p>
              <a:pPr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100" b="1" kern="0" smtClean="0">
                <a:solidFill>
                  <a:prstClr val="black"/>
                </a:solidFill>
              </a:endParaRPr>
            </a:p>
          </p:txBody>
        </p:sp>
        <p:sp>
          <p:nvSpPr>
            <p:cNvPr id="78" name="Rectangle 7"/>
            <p:cNvSpPr>
              <a:spLocks noChangeAspect="1" noChangeArrowheads="1"/>
            </p:cNvSpPr>
            <p:nvPr/>
          </p:nvSpPr>
          <p:spPr bwMode="auto">
            <a:xfrm flipH="1">
              <a:off x="1632" y="805"/>
              <a:ext cx="1008" cy="218"/>
            </a:xfrm>
            <a:prstGeom prst="rect">
              <a:avLst/>
            </a:prstGeom>
            <a:solidFill>
              <a:srgbClr val="6600FF"/>
            </a:solidFill>
            <a:ln w="9525">
              <a:noFill/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smtClean="0">
                  <a:solidFill>
                    <a:prstClr val="white"/>
                  </a:solidFill>
                </a:rPr>
                <a:t>Sistem Pendidikan dan Litbang</a:t>
              </a:r>
            </a:p>
          </p:txBody>
        </p:sp>
        <p:sp>
          <p:nvSpPr>
            <p:cNvPr id="79" name="Rectangle 8"/>
            <p:cNvSpPr>
              <a:spLocks noChangeAspect="1" noChangeArrowheads="1"/>
            </p:cNvSpPr>
            <p:nvPr/>
          </p:nvSpPr>
          <p:spPr bwMode="auto">
            <a:xfrm flipH="1">
              <a:off x="1662" y="1052"/>
              <a:ext cx="904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smtClean="0">
                  <a:solidFill>
                    <a:prstClr val="black"/>
                  </a:solidFill>
                </a:rPr>
                <a:t>Pendidikan dan Pelatihan Profesi</a:t>
              </a:r>
            </a:p>
          </p:txBody>
        </p:sp>
        <p:sp>
          <p:nvSpPr>
            <p:cNvPr id="80" name="Rectangle 9"/>
            <p:cNvSpPr>
              <a:spLocks noChangeAspect="1" noChangeArrowheads="1"/>
            </p:cNvSpPr>
            <p:nvPr/>
          </p:nvSpPr>
          <p:spPr bwMode="auto">
            <a:xfrm flipH="1">
              <a:off x="1662" y="1326"/>
              <a:ext cx="904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smtClean="0">
                  <a:solidFill>
                    <a:prstClr val="black"/>
                  </a:solidFill>
                </a:rPr>
                <a:t>Pendidikan Tinggi dan Litbang</a:t>
              </a:r>
            </a:p>
          </p:txBody>
        </p:sp>
        <p:sp>
          <p:nvSpPr>
            <p:cNvPr id="81" name="Rectangle 10"/>
            <p:cNvSpPr>
              <a:spLocks noChangeAspect="1" noChangeArrowheads="1"/>
            </p:cNvSpPr>
            <p:nvPr/>
          </p:nvSpPr>
          <p:spPr bwMode="auto">
            <a:xfrm flipH="1">
              <a:off x="1662" y="1599"/>
              <a:ext cx="904" cy="2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smtClean="0">
                  <a:solidFill>
                    <a:prstClr val="black"/>
                  </a:solidFill>
                </a:rPr>
                <a:t>Litbang Pemerintah</a:t>
              </a:r>
            </a:p>
          </p:txBody>
        </p:sp>
        <p:sp>
          <p:nvSpPr>
            <p:cNvPr id="82" name="Rectangle 11"/>
            <p:cNvSpPr>
              <a:spLocks noChangeAspect="1" noChangeArrowheads="1"/>
            </p:cNvSpPr>
            <p:nvPr/>
          </p:nvSpPr>
          <p:spPr bwMode="auto">
            <a:xfrm flipH="1">
              <a:off x="4047" y="791"/>
              <a:ext cx="904" cy="18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smtClean="0">
                  <a:solidFill>
                    <a:prstClr val="white"/>
                  </a:solidFill>
                </a:rPr>
                <a:t>Sistem Industri</a:t>
              </a:r>
            </a:p>
          </p:txBody>
        </p:sp>
        <p:sp>
          <p:nvSpPr>
            <p:cNvPr id="83" name="Rectangle 12"/>
            <p:cNvSpPr>
              <a:spLocks noChangeAspect="1" noChangeArrowheads="1"/>
            </p:cNvSpPr>
            <p:nvPr/>
          </p:nvSpPr>
          <p:spPr bwMode="auto">
            <a:xfrm flipH="1">
              <a:off x="4087" y="983"/>
              <a:ext cx="821" cy="2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smtClean="0">
                  <a:solidFill>
                    <a:prstClr val="black"/>
                  </a:solidFill>
                </a:rPr>
                <a:t>Perusahaan Besar</a:t>
              </a:r>
            </a:p>
          </p:txBody>
        </p:sp>
        <p:sp>
          <p:nvSpPr>
            <p:cNvPr id="84" name="Rectangle 13"/>
            <p:cNvSpPr>
              <a:spLocks noChangeAspect="1" noChangeArrowheads="1"/>
            </p:cNvSpPr>
            <p:nvPr/>
          </p:nvSpPr>
          <p:spPr bwMode="auto">
            <a:xfrm flipH="1">
              <a:off x="4087" y="1331"/>
              <a:ext cx="821" cy="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UKM “Matang/ Mapan”</a:t>
              </a:r>
            </a:p>
          </p:txBody>
        </p:sp>
        <p:sp>
          <p:nvSpPr>
            <p:cNvPr id="85" name="Rectangle 14"/>
            <p:cNvSpPr>
              <a:spLocks noChangeAspect="1" noChangeArrowheads="1"/>
            </p:cNvSpPr>
            <p:nvPr/>
          </p:nvSpPr>
          <p:spPr bwMode="auto">
            <a:xfrm flipH="1">
              <a:off x="4087" y="1646"/>
              <a:ext cx="821" cy="1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smtClean="0">
                  <a:solidFill>
                    <a:prstClr val="black"/>
                  </a:solidFill>
                </a:rPr>
                <a:t>PPBT</a:t>
              </a:r>
            </a:p>
          </p:txBody>
        </p:sp>
        <p:sp>
          <p:nvSpPr>
            <p:cNvPr id="86" name="Rectangle 15"/>
            <p:cNvSpPr>
              <a:spLocks noChangeAspect="1" noChangeArrowheads="1"/>
            </p:cNvSpPr>
            <p:nvPr/>
          </p:nvSpPr>
          <p:spPr bwMode="auto">
            <a:xfrm flipH="1">
              <a:off x="2940" y="1160"/>
              <a:ext cx="776" cy="3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74423" tIns="37212" rIns="74423" bIns="37212" anchor="ctr"/>
            <a:lstStyle/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0" smtClean="0">
                  <a:solidFill>
                    <a:prstClr val="white"/>
                  </a:solidFill>
                </a:rPr>
                <a:t>Intermediaries</a:t>
              </a:r>
            </a:p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smtClean="0">
                  <a:solidFill>
                    <a:prstClr val="white"/>
                  </a:solidFill>
                </a:rPr>
                <a:t>Lembaga Riset</a:t>
              </a:r>
            </a:p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kern="0" smtClean="0">
                  <a:solidFill>
                    <a:prstClr val="white"/>
                  </a:solidFill>
                </a:rPr>
                <a:t>Brokers</a:t>
              </a:r>
            </a:p>
          </p:txBody>
        </p:sp>
        <p:sp>
          <p:nvSpPr>
            <p:cNvPr id="87" name="Rectangle 16"/>
            <p:cNvSpPr>
              <a:spLocks noChangeAspect="1" noChangeArrowheads="1"/>
            </p:cNvSpPr>
            <p:nvPr/>
          </p:nvSpPr>
          <p:spPr bwMode="auto">
            <a:xfrm flipH="1">
              <a:off x="2648" y="288"/>
              <a:ext cx="1931" cy="2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Konsumen (permintaan akhir)</a:t>
              </a:r>
            </a:p>
            <a:p>
              <a:pPr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Produsen (permintaan antara)</a:t>
              </a:r>
            </a:p>
          </p:txBody>
        </p:sp>
        <p:sp>
          <p:nvSpPr>
            <p:cNvPr id="88" name="Text Box 17"/>
            <p:cNvSpPr txBox="1">
              <a:spLocks noChangeAspect="1" noChangeArrowheads="1"/>
            </p:cNvSpPr>
            <p:nvPr/>
          </p:nvSpPr>
          <p:spPr bwMode="auto">
            <a:xfrm flipH="1">
              <a:off x="2947" y="144"/>
              <a:ext cx="131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423" tIns="37212" rIns="74423" bIns="37212">
              <a:spAutoFit/>
            </a:bodyPr>
            <a:lstStyle/>
            <a:p>
              <a:pPr algn="ctr" defTabSz="74453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smtClean="0">
                  <a:solidFill>
                    <a:prstClr val="white"/>
                  </a:solidFill>
                </a:rPr>
                <a:t>Permintaan </a:t>
              </a:r>
              <a:r>
                <a:rPr lang="en-US" sz="1200" b="1" i="1" kern="0" smtClean="0">
                  <a:solidFill>
                    <a:prstClr val="white"/>
                  </a:solidFill>
                </a:rPr>
                <a:t>(Demand)</a:t>
              </a:r>
            </a:p>
          </p:txBody>
        </p:sp>
        <p:sp>
          <p:nvSpPr>
            <p:cNvPr id="89" name="Rectangle 18"/>
            <p:cNvSpPr>
              <a:spLocks noChangeAspect="1" noChangeArrowheads="1"/>
            </p:cNvSpPr>
            <p:nvPr/>
          </p:nvSpPr>
          <p:spPr bwMode="auto">
            <a:xfrm flipH="1">
              <a:off x="316" y="2613"/>
              <a:ext cx="5217" cy="128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Ctr="1"/>
            <a:lstStyle/>
            <a:p>
              <a:pPr algn="ctr" defTabSz="7445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smtClean="0">
                  <a:solidFill>
                    <a:prstClr val="black"/>
                  </a:solidFill>
                </a:rPr>
                <a:t>Framework Conditions</a:t>
              </a:r>
            </a:p>
            <a:p>
              <a:pPr algn="ctr" defTabSz="7445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kern="0" smtClean="0">
                  <a:solidFill>
                    <a:prstClr val="black"/>
                  </a:solidFill>
                </a:rPr>
                <a:t>Kondisi Umum dan Lingkungan Kebijakan pada Tataran </a:t>
              </a:r>
              <a:r>
                <a:rPr lang="en-GB" sz="1300" kern="0" smtClean="0">
                  <a:solidFill>
                    <a:prstClr val="black"/>
                  </a:solidFill>
                </a:rPr>
                <a:t>Internasional, Pemerintah Nasional, Pemerintah Provinsi, dan Pemerintah Kabupaten/Kota</a:t>
              </a:r>
              <a:endParaRPr lang="en-US" sz="1300" kern="0" smtClean="0">
                <a:solidFill>
                  <a:prstClr val="black"/>
                </a:solidFill>
              </a:endParaRPr>
            </a:p>
          </p:txBody>
        </p:sp>
        <p:sp>
          <p:nvSpPr>
            <p:cNvPr id="90" name="Rectangle 19"/>
            <p:cNvSpPr>
              <a:spLocks noChangeAspect="1" noChangeArrowheads="1"/>
            </p:cNvSpPr>
            <p:nvPr/>
          </p:nvSpPr>
          <p:spPr bwMode="auto">
            <a:xfrm flipH="1">
              <a:off x="4126" y="2160"/>
              <a:ext cx="782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Perbankan</a:t>
              </a:r>
            </a:p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Modal Ventura</a:t>
              </a:r>
            </a:p>
          </p:txBody>
        </p:sp>
        <p:sp>
          <p:nvSpPr>
            <p:cNvPr id="91" name="Text Box 20"/>
            <p:cNvSpPr txBox="1">
              <a:spLocks noChangeAspect="1" noChangeArrowheads="1"/>
            </p:cNvSpPr>
            <p:nvPr/>
          </p:nvSpPr>
          <p:spPr bwMode="auto">
            <a:xfrm flipH="1">
              <a:off x="2386" y="2016"/>
              <a:ext cx="18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423" tIns="37212" rIns="74423" bIns="37212">
              <a:spAutoFit/>
            </a:bodyPr>
            <a:lstStyle/>
            <a:p>
              <a:pPr algn="ctr" defTabSz="744538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smtClean="0">
                  <a:solidFill>
                    <a:prstClr val="white"/>
                  </a:solidFill>
                </a:rPr>
                <a:t>Supra- dan Infrastruktur Khusus</a:t>
              </a:r>
            </a:p>
          </p:txBody>
        </p:sp>
        <p:sp>
          <p:nvSpPr>
            <p:cNvPr id="92" name="Rectangle 21"/>
            <p:cNvSpPr>
              <a:spLocks noChangeAspect="1" noChangeArrowheads="1"/>
            </p:cNvSpPr>
            <p:nvPr/>
          </p:nvSpPr>
          <p:spPr bwMode="auto">
            <a:xfrm flipH="1">
              <a:off x="3405" y="2160"/>
              <a:ext cx="682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HKI dan</a:t>
              </a:r>
            </a:p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Informasi</a:t>
              </a:r>
            </a:p>
          </p:txBody>
        </p:sp>
        <p:sp>
          <p:nvSpPr>
            <p:cNvPr id="93" name="Rectangle 22"/>
            <p:cNvSpPr>
              <a:spLocks noChangeAspect="1" noChangeArrowheads="1"/>
            </p:cNvSpPr>
            <p:nvPr/>
          </p:nvSpPr>
          <p:spPr bwMode="auto">
            <a:xfrm flipH="1">
              <a:off x="2431" y="2160"/>
              <a:ext cx="932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Dukungan Inovasi dan Bisnis</a:t>
              </a:r>
            </a:p>
          </p:txBody>
        </p:sp>
        <p:sp>
          <p:nvSpPr>
            <p:cNvPr id="94" name="Rectangle 23"/>
            <p:cNvSpPr>
              <a:spLocks noChangeAspect="1" noChangeArrowheads="1"/>
            </p:cNvSpPr>
            <p:nvPr/>
          </p:nvSpPr>
          <p:spPr bwMode="auto">
            <a:xfrm flipH="1">
              <a:off x="1662" y="2160"/>
              <a:ext cx="726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Standar dan</a:t>
              </a:r>
            </a:p>
            <a:p>
              <a:pPr algn="ctr" defTabSz="744538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Norma</a:t>
              </a:r>
            </a:p>
          </p:txBody>
        </p:sp>
        <p:sp>
          <p:nvSpPr>
            <p:cNvPr id="95" name="Line 24"/>
            <p:cNvSpPr>
              <a:spLocks noChangeAspect="1" noChangeShapeType="1"/>
            </p:cNvSpPr>
            <p:nvPr/>
          </p:nvSpPr>
          <p:spPr bwMode="auto">
            <a:xfrm flipH="1">
              <a:off x="4744" y="576"/>
              <a:ext cx="0" cy="19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96" name="Line 25"/>
            <p:cNvSpPr>
              <a:spLocks noChangeAspect="1" noChangeShapeType="1"/>
            </p:cNvSpPr>
            <p:nvPr/>
          </p:nvSpPr>
          <p:spPr bwMode="auto">
            <a:xfrm flipH="1">
              <a:off x="4744" y="1872"/>
              <a:ext cx="0" cy="16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97" name="Line 26"/>
            <p:cNvSpPr>
              <a:spLocks noChangeAspect="1" noChangeShapeType="1"/>
            </p:cNvSpPr>
            <p:nvPr/>
          </p:nvSpPr>
          <p:spPr bwMode="auto">
            <a:xfrm flipH="1">
              <a:off x="2402" y="1872"/>
              <a:ext cx="0" cy="16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98" name="Line 27"/>
            <p:cNvSpPr>
              <a:spLocks noChangeAspect="1" noChangeShapeType="1"/>
            </p:cNvSpPr>
            <p:nvPr/>
          </p:nvSpPr>
          <p:spPr bwMode="auto">
            <a:xfrm flipH="1">
              <a:off x="2402" y="576"/>
              <a:ext cx="0" cy="19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99" name="Line 28"/>
            <p:cNvSpPr>
              <a:spLocks noChangeAspect="1" noChangeShapeType="1"/>
            </p:cNvSpPr>
            <p:nvPr/>
          </p:nvSpPr>
          <p:spPr bwMode="auto">
            <a:xfrm flipH="1">
              <a:off x="4744" y="1212"/>
              <a:ext cx="0" cy="114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00" name="Line 29"/>
            <p:cNvSpPr>
              <a:spLocks noChangeAspect="1" noChangeShapeType="1"/>
            </p:cNvSpPr>
            <p:nvPr/>
          </p:nvSpPr>
          <p:spPr bwMode="auto">
            <a:xfrm flipH="1">
              <a:off x="4744" y="1522"/>
              <a:ext cx="0" cy="114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01" name="Line 30"/>
            <p:cNvSpPr>
              <a:spLocks noChangeAspect="1" noChangeShapeType="1"/>
            </p:cNvSpPr>
            <p:nvPr/>
          </p:nvSpPr>
          <p:spPr bwMode="auto">
            <a:xfrm flipH="1">
              <a:off x="2689" y="1599"/>
              <a:ext cx="1273" cy="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02" name="Line 31"/>
            <p:cNvSpPr>
              <a:spLocks noChangeAspect="1" noChangeShapeType="1"/>
            </p:cNvSpPr>
            <p:nvPr/>
          </p:nvSpPr>
          <p:spPr bwMode="auto">
            <a:xfrm flipH="1">
              <a:off x="1251" y="1464"/>
              <a:ext cx="329" cy="0"/>
            </a:xfrm>
            <a:prstGeom prst="line">
              <a:avLst/>
            </a:prstGeom>
            <a:noFill/>
            <a:ln w="50800">
              <a:solidFill>
                <a:sysClr val="windowText" lastClr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03" name="Freeform 32"/>
            <p:cNvSpPr>
              <a:spLocks noChangeAspect="1"/>
            </p:cNvSpPr>
            <p:nvPr/>
          </p:nvSpPr>
          <p:spPr bwMode="auto">
            <a:xfrm flipH="1">
              <a:off x="719" y="1951"/>
              <a:ext cx="817" cy="305"/>
            </a:xfrm>
            <a:custGeom>
              <a:avLst/>
              <a:gdLst>
                <a:gd name="T0" fmla="*/ 869 w 768"/>
                <a:gd name="T1" fmla="*/ 0 h 384"/>
                <a:gd name="T2" fmla="*/ 544 w 768"/>
                <a:gd name="T3" fmla="*/ 152 h 384"/>
                <a:gd name="T4" fmla="*/ 0 w 768"/>
                <a:gd name="T5" fmla="*/ 242 h 384"/>
                <a:gd name="T6" fmla="*/ 0 60000 65536"/>
                <a:gd name="T7" fmla="*/ 0 60000 65536"/>
                <a:gd name="T8" fmla="*/ 0 60000 65536"/>
                <a:gd name="T9" fmla="*/ 0 w 768"/>
                <a:gd name="T10" fmla="*/ 0 h 384"/>
                <a:gd name="T11" fmla="*/ 768 w 76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384">
                  <a:moveTo>
                    <a:pt x="768" y="0"/>
                  </a:moveTo>
                  <a:cubicBezTo>
                    <a:pt x="688" y="88"/>
                    <a:pt x="608" y="176"/>
                    <a:pt x="480" y="240"/>
                  </a:cubicBezTo>
                  <a:cubicBezTo>
                    <a:pt x="352" y="304"/>
                    <a:pt x="80" y="360"/>
                    <a:pt x="0" y="384"/>
                  </a:cubicBezTo>
                </a:path>
              </a:pathLst>
            </a:custGeom>
            <a:noFill/>
            <a:ln w="63500">
              <a:solidFill>
                <a:sysClr val="windowText" lastClr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04" name="Freeform 33"/>
            <p:cNvSpPr>
              <a:spLocks noChangeAspect="1"/>
            </p:cNvSpPr>
            <p:nvPr/>
          </p:nvSpPr>
          <p:spPr bwMode="auto">
            <a:xfrm rot="20532582" flipH="1">
              <a:off x="882" y="371"/>
              <a:ext cx="1325" cy="155"/>
            </a:xfrm>
            <a:custGeom>
              <a:avLst/>
              <a:gdLst>
                <a:gd name="T0" fmla="*/ 717 w 2448"/>
                <a:gd name="T1" fmla="*/ 84 h 224"/>
                <a:gd name="T2" fmla="*/ 492 w 2448"/>
                <a:gd name="T3" fmla="*/ 15 h 224"/>
                <a:gd name="T4" fmla="*/ 183 w 2448"/>
                <a:gd name="T5" fmla="*/ 15 h 224"/>
                <a:gd name="T6" fmla="*/ 0 w 2448"/>
                <a:gd name="T7" fmla="*/ 107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8"/>
                <a:gd name="T13" fmla="*/ 0 h 224"/>
                <a:gd name="T14" fmla="*/ 2448 w 2448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8" h="224">
                  <a:moveTo>
                    <a:pt x="2448" y="176"/>
                  </a:moveTo>
                  <a:cubicBezTo>
                    <a:pt x="2216" y="116"/>
                    <a:pt x="1984" y="56"/>
                    <a:pt x="1680" y="32"/>
                  </a:cubicBezTo>
                  <a:cubicBezTo>
                    <a:pt x="1376" y="8"/>
                    <a:pt x="904" y="0"/>
                    <a:pt x="624" y="32"/>
                  </a:cubicBezTo>
                  <a:cubicBezTo>
                    <a:pt x="344" y="64"/>
                    <a:pt x="172" y="144"/>
                    <a:pt x="0" y="224"/>
                  </a:cubicBezTo>
                </a:path>
              </a:pathLst>
            </a:custGeom>
            <a:noFill/>
            <a:ln w="63500">
              <a:solidFill>
                <a:sysClr val="windowText" lastClr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05" name="Line 34"/>
            <p:cNvSpPr>
              <a:spLocks noChangeAspect="1" noChangeShapeType="1"/>
            </p:cNvSpPr>
            <p:nvPr/>
          </p:nvSpPr>
          <p:spPr bwMode="auto">
            <a:xfrm flipH="1">
              <a:off x="3787" y="1313"/>
              <a:ext cx="175" cy="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06" name="Text Box 35"/>
            <p:cNvSpPr txBox="1">
              <a:spLocks noChangeAspect="1" noChangeArrowheads="1"/>
            </p:cNvSpPr>
            <p:nvPr/>
          </p:nvSpPr>
          <p:spPr bwMode="auto">
            <a:xfrm flipH="1">
              <a:off x="338" y="3920"/>
              <a:ext cx="384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423" tIns="37212" rIns="74423" bIns="37212">
              <a:spAutoFit/>
            </a:bodyPr>
            <a:lstStyle/>
            <a:p>
              <a:pPr marL="604838" indent="-604838" defTabSz="744538" eaLnBrk="0" fontAlgn="auto" hangingPunct="0">
                <a:lnSpc>
                  <a:spcPct val="90000"/>
                </a:lnSpc>
                <a:spcBef>
                  <a:spcPct val="15000"/>
                </a:spcBef>
                <a:spcAft>
                  <a:spcPts val="0"/>
                </a:spcAft>
                <a:defRPr/>
              </a:pPr>
              <a:r>
                <a:rPr lang="en-US" sz="1100" b="1" i="1" kern="0" dirty="0" err="1" smtClean="0">
                  <a:solidFill>
                    <a:prstClr val="black"/>
                  </a:solidFill>
                </a:rPr>
                <a:t>Sumber</a:t>
              </a:r>
              <a:r>
                <a:rPr lang="en-US" sz="1100" b="1" i="1" kern="0" dirty="0" smtClean="0">
                  <a:solidFill>
                    <a:prstClr val="black"/>
                  </a:solidFill>
                </a:rPr>
                <a:t> : BPPT, 2010</a:t>
              </a:r>
            </a:p>
            <a:p>
              <a:pPr marL="604838" indent="-604838" defTabSz="744538" eaLnBrk="0" fontAlgn="auto" hangingPunct="0">
                <a:lnSpc>
                  <a:spcPct val="90000"/>
                </a:lnSpc>
                <a:spcBef>
                  <a:spcPct val="15000"/>
                </a:spcBef>
                <a:spcAft>
                  <a:spcPts val="0"/>
                </a:spcAft>
                <a:defRPr/>
              </a:pPr>
              <a:r>
                <a:rPr lang="en-US" sz="1100" i="1" kern="0" dirty="0" err="1" smtClean="0">
                  <a:solidFill>
                    <a:prstClr val="black"/>
                  </a:solidFill>
                </a:rPr>
                <a:t>Catatan</a:t>
              </a:r>
              <a:r>
                <a:rPr lang="en-US" sz="1100" i="1" kern="0" dirty="0" smtClean="0">
                  <a:solidFill>
                    <a:prstClr val="black"/>
                  </a:solidFill>
                </a:rPr>
                <a:t> : RPT = </a:t>
              </a:r>
              <a:r>
                <a:rPr lang="en-US" sz="1100" i="1" kern="0" dirty="0" err="1" smtClean="0">
                  <a:solidFill>
                    <a:prstClr val="black"/>
                  </a:solidFill>
                </a:rPr>
                <a:t>Riset</a:t>
              </a:r>
              <a:r>
                <a:rPr lang="en-US" sz="1100" i="1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100" i="1" kern="0" dirty="0" err="1" smtClean="0">
                  <a:solidFill>
                    <a:prstClr val="black"/>
                  </a:solidFill>
                </a:rPr>
                <a:t>dan</a:t>
              </a:r>
              <a:r>
                <a:rPr lang="en-US" sz="1100" i="1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100" i="1" kern="0" dirty="0" err="1" smtClean="0">
                  <a:solidFill>
                    <a:prstClr val="black"/>
                  </a:solidFill>
                </a:rPr>
                <a:t>Pengembangan</a:t>
              </a:r>
              <a:r>
                <a:rPr lang="en-US" sz="1100" i="1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100" i="1" kern="0" dirty="0" err="1" smtClean="0">
                  <a:solidFill>
                    <a:prstClr val="black"/>
                  </a:solidFill>
                </a:rPr>
                <a:t>Teknologi</a:t>
              </a:r>
              <a:r>
                <a:rPr lang="en-US" sz="1100" i="1" kern="0" dirty="0" smtClean="0">
                  <a:solidFill>
                    <a:prstClr val="black"/>
                  </a:solidFill>
                </a:rPr>
                <a:t> (Research and Technology Development)</a:t>
              </a:r>
            </a:p>
            <a:p>
              <a:pPr marL="604838" indent="-604838" defTabSz="744538" eaLnBrk="0" fontAlgn="auto" hangingPunct="0">
                <a:lnSpc>
                  <a:spcPct val="90000"/>
                </a:lnSpc>
                <a:spcBef>
                  <a:spcPct val="15000"/>
                </a:spcBef>
                <a:spcAft>
                  <a:spcPts val="0"/>
                </a:spcAft>
                <a:defRPr/>
              </a:pPr>
              <a:r>
                <a:rPr lang="en-US" sz="1100" i="1" kern="0" dirty="0" smtClean="0">
                  <a:solidFill>
                    <a:prstClr val="black"/>
                  </a:solidFill>
                </a:rPr>
                <a:t>	PPBT = Perusahaan </a:t>
              </a:r>
              <a:r>
                <a:rPr lang="en-US" sz="1100" i="1" kern="0" dirty="0" err="1" smtClean="0">
                  <a:solidFill>
                    <a:prstClr val="black"/>
                  </a:solidFill>
                </a:rPr>
                <a:t>Pemula</a:t>
              </a:r>
              <a:r>
                <a:rPr lang="en-US" sz="1100" i="1" kern="0" dirty="0" smtClean="0">
                  <a:solidFill>
                    <a:prstClr val="black"/>
                  </a:solidFill>
                </a:rPr>
                <a:t> (</a:t>
              </a:r>
              <a:r>
                <a:rPr lang="en-US" sz="1100" i="1" kern="0" dirty="0" err="1" smtClean="0">
                  <a:solidFill>
                    <a:prstClr val="black"/>
                  </a:solidFill>
                </a:rPr>
                <a:t>Baru</a:t>
              </a:r>
              <a:r>
                <a:rPr lang="en-US" sz="1100" i="1" kern="0" dirty="0" smtClean="0">
                  <a:solidFill>
                    <a:prstClr val="black"/>
                  </a:solidFill>
                </a:rPr>
                <a:t>) </a:t>
              </a:r>
              <a:r>
                <a:rPr lang="en-US" sz="1100" i="1" kern="0" dirty="0" err="1" smtClean="0">
                  <a:solidFill>
                    <a:prstClr val="black"/>
                  </a:solidFill>
                </a:rPr>
                <a:t>Berbasis</a:t>
              </a:r>
              <a:r>
                <a:rPr lang="en-US" sz="1100" i="1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100" i="1" kern="0" dirty="0" err="1" smtClean="0">
                  <a:solidFill>
                    <a:prstClr val="black"/>
                  </a:solidFill>
                </a:rPr>
                <a:t>Teknologi</a:t>
              </a:r>
              <a:r>
                <a:rPr lang="en-US" sz="1100" i="1" kern="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107" name="Line 36"/>
            <p:cNvSpPr>
              <a:spLocks noChangeAspect="1" noChangeShapeType="1"/>
            </p:cNvSpPr>
            <p:nvPr/>
          </p:nvSpPr>
          <p:spPr bwMode="auto">
            <a:xfrm flipH="1">
              <a:off x="2683" y="1058"/>
              <a:ext cx="1273" cy="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08" name="Line 37"/>
            <p:cNvSpPr>
              <a:spLocks noChangeAspect="1" noChangeShapeType="1"/>
            </p:cNvSpPr>
            <p:nvPr/>
          </p:nvSpPr>
          <p:spPr bwMode="auto">
            <a:xfrm flipH="1">
              <a:off x="2685" y="1313"/>
              <a:ext cx="177" cy="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09" name="Line 38"/>
            <p:cNvSpPr>
              <a:spLocks noChangeAspect="1" noChangeShapeType="1"/>
            </p:cNvSpPr>
            <p:nvPr/>
          </p:nvSpPr>
          <p:spPr bwMode="auto">
            <a:xfrm rot="16200000" flipH="1">
              <a:off x="140" y="2269"/>
              <a:ext cx="698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10" name="Line 39"/>
            <p:cNvSpPr>
              <a:spLocks noChangeAspect="1" noChangeShapeType="1"/>
            </p:cNvSpPr>
            <p:nvPr/>
          </p:nvSpPr>
          <p:spPr bwMode="auto">
            <a:xfrm rot="16200000" flipH="1">
              <a:off x="4715" y="2533"/>
              <a:ext cx="17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11" name="Line 40"/>
            <p:cNvSpPr>
              <a:spLocks noChangeAspect="1" noChangeShapeType="1"/>
            </p:cNvSpPr>
            <p:nvPr/>
          </p:nvSpPr>
          <p:spPr bwMode="auto">
            <a:xfrm rot="16200000" flipH="1">
              <a:off x="2473" y="2533"/>
              <a:ext cx="17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112" name="Rectangle 41"/>
            <p:cNvSpPr>
              <a:spLocks noChangeAspect="1" noChangeArrowheads="1"/>
            </p:cNvSpPr>
            <p:nvPr/>
          </p:nvSpPr>
          <p:spPr bwMode="auto">
            <a:xfrm flipH="1">
              <a:off x="2429" y="3556"/>
              <a:ext cx="1296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Alamiah</a:t>
              </a:r>
            </a:p>
            <a:p>
              <a:pPr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SDA </a:t>
              </a:r>
              <a:r>
                <a:rPr lang="en-US" sz="1000" i="1" kern="0" smtClean="0">
                  <a:solidFill>
                    <a:prstClr val="black"/>
                  </a:solidFill>
                </a:rPr>
                <a:t>(Natural Endowment)</a:t>
              </a:r>
            </a:p>
          </p:txBody>
        </p:sp>
        <p:sp>
          <p:nvSpPr>
            <p:cNvPr id="113" name="Rectangle 42"/>
            <p:cNvSpPr>
              <a:spLocks noChangeAspect="1" noChangeArrowheads="1"/>
            </p:cNvSpPr>
            <p:nvPr/>
          </p:nvSpPr>
          <p:spPr bwMode="auto">
            <a:xfrm flipH="1">
              <a:off x="4148" y="3057"/>
              <a:ext cx="1296" cy="7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9900CC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marL="136525" indent="-136525" algn="ctr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smtClean="0">
                  <a:solidFill>
                    <a:srgbClr val="FF0000"/>
                  </a:solidFill>
                </a:rPr>
                <a:t>Budaya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000" kern="0" smtClean="0">
                  <a:solidFill>
                    <a:srgbClr val="FF0000"/>
                  </a:solidFill>
                </a:rPr>
                <a:t>Sikap dan nilai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000" kern="0" smtClean="0">
                  <a:solidFill>
                    <a:srgbClr val="FF0000"/>
                  </a:solidFill>
                </a:rPr>
                <a:t>Keterbukaan terhadap pembelajaran dan perubahan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000" kern="0" smtClean="0">
                  <a:solidFill>
                    <a:srgbClr val="FF0000"/>
                  </a:solidFill>
                </a:rPr>
                <a:t>Kecenderungan terhadap Inovasi dan kewirausahaan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000" kern="0" smtClean="0">
                  <a:solidFill>
                    <a:srgbClr val="FF0000"/>
                  </a:solidFill>
                </a:rPr>
                <a:t>Mobilitas</a:t>
              </a:r>
              <a:endParaRPr lang="en-US" sz="1000" kern="0" smtClean="0">
                <a:solidFill>
                  <a:srgbClr val="FF0000"/>
                </a:solidFill>
              </a:endParaRPr>
            </a:p>
          </p:txBody>
        </p:sp>
        <p:sp>
          <p:nvSpPr>
            <p:cNvPr id="114" name="Rectangle 43"/>
            <p:cNvSpPr>
              <a:spLocks noChangeAspect="1" noChangeArrowheads="1"/>
            </p:cNvSpPr>
            <p:nvPr/>
          </p:nvSpPr>
          <p:spPr bwMode="auto">
            <a:xfrm flipH="1">
              <a:off x="402" y="3057"/>
              <a:ext cx="1297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marL="136525" indent="-136525" algn="ctr" defTabSz="744538" fontAlgn="auto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r>
                <a:rPr lang="en-US" sz="1100" kern="0" smtClean="0">
                  <a:solidFill>
                    <a:prstClr val="black"/>
                  </a:solidFill>
                </a:rPr>
                <a:t>Kebijakan Ekonomi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100" kern="0" smtClean="0">
                  <a:solidFill>
                    <a:prstClr val="black"/>
                  </a:solidFill>
                </a:rPr>
                <a:t>Kebijakan ekonomi makro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100" kern="0" smtClean="0">
                  <a:solidFill>
                    <a:prstClr val="black"/>
                  </a:solidFill>
                </a:rPr>
                <a:t>Kebijakan moneter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100" kern="0" smtClean="0">
                  <a:solidFill>
                    <a:prstClr val="black"/>
                  </a:solidFill>
                </a:rPr>
                <a:t>Kebijakan fiskal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100" kern="0" smtClean="0">
                  <a:solidFill>
                    <a:prstClr val="black"/>
                  </a:solidFill>
                </a:rPr>
                <a:t>Kebijakan pajak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100" kern="0" smtClean="0">
                  <a:solidFill>
                    <a:prstClr val="black"/>
                  </a:solidFill>
                </a:rPr>
                <a:t>Kebijakan perdagangan</a:t>
              </a:r>
            </a:p>
            <a:p>
              <a:pPr marL="136525" indent="-136525" defTabSz="7445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1100" kern="0" smtClean="0">
                  <a:solidFill>
                    <a:prstClr val="black"/>
                  </a:solidFill>
                </a:rPr>
                <a:t>Kebijakan persaingan</a:t>
              </a:r>
              <a:endParaRPr lang="en-US" sz="1100" kern="0" smtClean="0">
                <a:solidFill>
                  <a:prstClr val="black"/>
                </a:solidFill>
              </a:endParaRPr>
            </a:p>
          </p:txBody>
        </p:sp>
        <p:sp>
          <p:nvSpPr>
            <p:cNvPr id="115" name="Rectangle 44"/>
            <p:cNvSpPr>
              <a:spLocks noChangeAspect="1" noChangeArrowheads="1"/>
            </p:cNvSpPr>
            <p:nvPr/>
          </p:nvSpPr>
          <p:spPr bwMode="auto">
            <a:xfrm flipH="1">
              <a:off x="2039" y="3057"/>
              <a:ext cx="993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marL="136525" indent="-136525" algn="ctr" defTabSz="744538" fontAlgn="auto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Kebijakan Industri/ Sektoral</a:t>
              </a:r>
            </a:p>
          </p:txBody>
        </p:sp>
        <p:sp>
          <p:nvSpPr>
            <p:cNvPr id="116" name="Rectangle 45"/>
            <p:cNvSpPr>
              <a:spLocks noChangeAspect="1" noChangeArrowheads="1"/>
            </p:cNvSpPr>
            <p:nvPr/>
          </p:nvSpPr>
          <p:spPr bwMode="auto">
            <a:xfrm flipH="1">
              <a:off x="3116" y="3057"/>
              <a:ext cx="994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Kebijakan Keuangan</a:t>
              </a:r>
            </a:p>
          </p:txBody>
        </p:sp>
        <p:grpSp>
          <p:nvGrpSpPr>
            <p:cNvPr id="3" name="Group 116"/>
            <p:cNvGrpSpPr>
              <a:grpSpLocks/>
            </p:cNvGrpSpPr>
            <p:nvPr/>
          </p:nvGrpSpPr>
          <p:grpSpPr bwMode="auto">
            <a:xfrm>
              <a:off x="265" y="720"/>
              <a:ext cx="1068" cy="1209"/>
              <a:chOff x="249" y="860"/>
              <a:chExt cx="1081" cy="1270"/>
            </a:xfrm>
          </p:grpSpPr>
          <p:sp>
            <p:nvSpPr>
              <p:cNvPr id="120" name="Rectangle 47"/>
              <p:cNvSpPr>
                <a:spLocks noChangeAspect="1" noChangeArrowheads="1"/>
              </p:cNvSpPr>
              <p:nvPr/>
            </p:nvSpPr>
            <p:spPr bwMode="auto">
              <a:xfrm flipH="1">
                <a:off x="249" y="860"/>
                <a:ext cx="1081" cy="1270"/>
              </a:xfrm>
              <a:prstGeom prst="rect">
                <a:avLst/>
              </a:prstGeom>
              <a:solidFill>
                <a:srgbClr val="0000CC"/>
              </a:solidFill>
              <a:ln w="1905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Rectangle 48"/>
              <p:cNvSpPr>
                <a:spLocks noChangeAspect="1" noChangeArrowheads="1"/>
              </p:cNvSpPr>
              <p:nvPr/>
            </p:nvSpPr>
            <p:spPr bwMode="auto">
              <a:xfrm flipH="1">
                <a:off x="332" y="913"/>
                <a:ext cx="915" cy="212"/>
              </a:xfrm>
              <a:prstGeom prst="rect">
                <a:avLst/>
              </a:prstGeom>
              <a:solidFill>
                <a:srgbClr val="00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74423" tIns="37212" rIns="74423" bIns="37212" anchor="ctr"/>
              <a:lstStyle/>
              <a:p>
                <a:pPr algn="ctr" defTabSz="744538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smtClean="0">
                    <a:solidFill>
                      <a:prstClr val="white"/>
                    </a:solidFill>
                  </a:rPr>
                  <a:t>Sistem Politik</a:t>
                </a:r>
              </a:p>
            </p:txBody>
          </p:sp>
          <p:sp>
            <p:nvSpPr>
              <p:cNvPr id="122" name="Rectangle 49"/>
              <p:cNvSpPr>
                <a:spLocks noChangeAspect="1" noChangeArrowheads="1"/>
              </p:cNvSpPr>
              <p:nvPr/>
            </p:nvSpPr>
            <p:spPr bwMode="auto">
              <a:xfrm flipH="1">
                <a:off x="332" y="1178"/>
                <a:ext cx="915" cy="264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lIns="74423" tIns="37212" rIns="74423" bIns="37212" anchor="ctr"/>
              <a:lstStyle/>
              <a:p>
                <a:pPr algn="ctr" defTabSz="744538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smtClean="0">
                    <a:solidFill>
                      <a:prstClr val="black"/>
                    </a:solidFill>
                  </a:rPr>
                  <a:t>Pemerintah</a:t>
                </a:r>
              </a:p>
            </p:txBody>
          </p:sp>
          <p:sp>
            <p:nvSpPr>
              <p:cNvPr id="123" name="Rectangle 50"/>
              <p:cNvSpPr>
                <a:spLocks noChangeAspect="1" noChangeArrowheads="1"/>
              </p:cNvSpPr>
              <p:nvPr/>
            </p:nvSpPr>
            <p:spPr bwMode="auto">
              <a:xfrm flipH="1">
                <a:off x="332" y="1495"/>
                <a:ext cx="915" cy="265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lIns="74423" tIns="37212" rIns="74423" bIns="37212" anchor="ctr"/>
              <a:lstStyle/>
              <a:p>
                <a:pPr algn="ctr" defTabSz="744538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smtClean="0">
                    <a:solidFill>
                      <a:prstClr val="black"/>
                    </a:solidFill>
                  </a:rPr>
                  <a:t>Penadbiran </a:t>
                </a:r>
                <a:r>
                  <a:rPr lang="en-US" sz="1100" i="1" kern="0" smtClean="0">
                    <a:solidFill>
                      <a:prstClr val="black"/>
                    </a:solidFill>
                  </a:rPr>
                  <a:t>(Governance)</a:t>
                </a:r>
              </a:p>
            </p:txBody>
          </p:sp>
          <p:sp>
            <p:nvSpPr>
              <p:cNvPr id="124" name="Rectangle 51"/>
              <p:cNvSpPr>
                <a:spLocks noChangeAspect="1" noChangeArrowheads="1"/>
              </p:cNvSpPr>
              <p:nvPr/>
            </p:nvSpPr>
            <p:spPr bwMode="auto">
              <a:xfrm flipH="1">
                <a:off x="332" y="1813"/>
                <a:ext cx="915" cy="264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lIns="74423" tIns="37212" rIns="74423" bIns="37212" anchor="ctr"/>
              <a:lstStyle/>
              <a:p>
                <a:pPr algn="ctr" defTabSz="744538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smtClean="0">
                    <a:solidFill>
                      <a:prstClr val="black"/>
                    </a:solidFill>
                  </a:rPr>
                  <a:t>Kebijakan RPT</a:t>
                </a:r>
              </a:p>
            </p:txBody>
          </p:sp>
        </p:grpSp>
        <p:sp>
          <p:nvSpPr>
            <p:cNvPr id="118" name="Rectangle 52"/>
            <p:cNvSpPr>
              <a:spLocks noChangeAspect="1" noChangeArrowheads="1"/>
            </p:cNvSpPr>
            <p:nvPr/>
          </p:nvSpPr>
          <p:spPr bwMode="auto">
            <a:xfrm flipH="1">
              <a:off x="2039" y="3307"/>
              <a:ext cx="993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algn="ctr" defTabSz="744538" fontAlgn="auto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Kebijakan Promosi &amp; Investasi</a:t>
              </a: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 flipH="1">
              <a:off x="3116" y="3307"/>
              <a:ext cx="994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74423" tIns="37212" rIns="74423" bIns="37212" anchor="ctr"/>
            <a:lstStyle/>
            <a:p>
              <a:pPr marL="136525" indent="-136525" algn="ctr" defTabSz="744538" fontAlgn="auto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r>
                <a:rPr lang="en-US" sz="1000" kern="0" smtClean="0">
                  <a:solidFill>
                    <a:prstClr val="black"/>
                  </a:solidFill>
                </a:rPr>
                <a:t>Infrastruktur Umum/ Dasar</a:t>
              </a:r>
            </a:p>
          </p:txBody>
        </p:sp>
      </p:grpSp>
      <p:sp>
        <p:nvSpPr>
          <p:cNvPr id="125" name="Rectangle 54"/>
          <p:cNvSpPr txBox="1">
            <a:spLocks noChangeArrowheads="1"/>
          </p:cNvSpPr>
          <p:nvPr/>
        </p:nvSpPr>
        <p:spPr bwMode="auto">
          <a:xfrm>
            <a:off x="4092476" y="195267"/>
            <a:ext cx="4800004" cy="3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sv-SE" sz="2400" b="1" dirty="0" smtClean="0">
                <a:solidFill>
                  <a:srgbClr val="003300"/>
                </a:solidFill>
                <a:latin typeface="Arial"/>
                <a:cs typeface="Arial"/>
              </a:rPr>
              <a:t>KERANGKA SISTEM INOVASI</a:t>
            </a:r>
            <a:endParaRPr lang="en-US" sz="2400" b="1" dirty="0" smtClean="0">
              <a:solidFill>
                <a:srgbClr val="003300"/>
              </a:solidFill>
              <a:latin typeface="Arial"/>
              <a:cs typeface="Arial"/>
            </a:endParaRP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257800" y="1598613"/>
            <a:ext cx="1295400" cy="1676400"/>
            <a:chOff x="3312" y="912"/>
            <a:chExt cx="816" cy="1056"/>
          </a:xfrm>
        </p:grpSpPr>
        <p:sp>
          <p:nvSpPr>
            <p:cNvPr id="127" name="Oval 56"/>
            <p:cNvSpPr>
              <a:spLocks noChangeArrowheads="1"/>
            </p:cNvSpPr>
            <p:nvPr/>
          </p:nvSpPr>
          <p:spPr bwMode="auto">
            <a:xfrm>
              <a:off x="3792" y="960"/>
              <a:ext cx="336" cy="1008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 smtClean="0">
                <a:solidFill>
                  <a:prstClr val="black"/>
                </a:solidFill>
              </a:endParaRPr>
            </a:p>
          </p:txBody>
        </p:sp>
        <p:sp>
          <p:nvSpPr>
            <p:cNvPr id="128" name="Text Box 57"/>
            <p:cNvSpPr txBox="1">
              <a:spLocks noChangeArrowheads="1"/>
            </p:cNvSpPr>
            <p:nvPr/>
          </p:nvSpPr>
          <p:spPr bwMode="auto">
            <a:xfrm>
              <a:off x="3312" y="912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0" smtClean="0">
                  <a:solidFill>
                    <a:srgbClr val="0000CC"/>
                  </a:solidFill>
                </a:rPr>
                <a:t>inovasi</a:t>
              </a: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733800" y="1598613"/>
            <a:ext cx="1219200" cy="1676400"/>
            <a:chOff x="2352" y="912"/>
            <a:chExt cx="768" cy="1056"/>
          </a:xfrm>
        </p:grpSpPr>
        <p:sp>
          <p:nvSpPr>
            <p:cNvPr id="130" name="Oval 59"/>
            <p:cNvSpPr>
              <a:spLocks noChangeArrowheads="1"/>
            </p:cNvSpPr>
            <p:nvPr/>
          </p:nvSpPr>
          <p:spPr bwMode="auto">
            <a:xfrm>
              <a:off x="2352" y="960"/>
              <a:ext cx="336" cy="1008"/>
            </a:xfrm>
            <a:prstGeom prst="ellipse">
              <a:avLst/>
            </a:prstGeom>
            <a:solidFill>
              <a:srgbClr val="FF66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 smtClean="0">
                <a:solidFill>
                  <a:prstClr val="black"/>
                </a:solidFill>
              </a:endParaRPr>
            </a:p>
          </p:txBody>
        </p:sp>
        <p:sp>
          <p:nvSpPr>
            <p:cNvPr id="131" name="Text Box 60"/>
            <p:cNvSpPr txBox="1">
              <a:spLocks noChangeArrowheads="1"/>
            </p:cNvSpPr>
            <p:nvPr/>
          </p:nvSpPr>
          <p:spPr bwMode="auto">
            <a:xfrm>
              <a:off x="2592" y="912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0" smtClean="0">
                  <a:solidFill>
                    <a:srgbClr val="FF9900"/>
                  </a:solidFill>
                </a:rPr>
                <a:t>invensi</a:t>
              </a: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248400" y="1674813"/>
            <a:ext cx="2438400" cy="1600200"/>
            <a:chOff x="3936" y="960"/>
            <a:chExt cx="1536" cy="1008"/>
          </a:xfrm>
        </p:grpSpPr>
        <p:sp>
          <p:nvSpPr>
            <p:cNvPr id="133" name="Oval 62"/>
            <p:cNvSpPr>
              <a:spLocks noChangeArrowheads="1"/>
            </p:cNvSpPr>
            <p:nvPr/>
          </p:nvSpPr>
          <p:spPr bwMode="auto">
            <a:xfrm>
              <a:off x="3936" y="960"/>
              <a:ext cx="768" cy="1008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 smtClean="0">
                <a:solidFill>
                  <a:prstClr val="black"/>
                </a:solidFill>
              </a:endParaRPr>
            </a:p>
          </p:txBody>
        </p:sp>
        <p:sp>
          <p:nvSpPr>
            <p:cNvPr id="134" name="Text Box 63"/>
            <p:cNvSpPr txBox="1">
              <a:spLocks noChangeArrowheads="1"/>
            </p:cNvSpPr>
            <p:nvPr/>
          </p:nvSpPr>
          <p:spPr bwMode="auto">
            <a:xfrm>
              <a:off x="4944" y="1200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0" smtClean="0">
                  <a:solidFill>
                    <a:srgbClr val="0000CC"/>
                  </a:solidFill>
                </a:rPr>
                <a:t>difusi</a:t>
              </a: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3810000" y="1219200"/>
            <a:ext cx="2819400" cy="3200400"/>
            <a:chOff x="2400" y="768"/>
            <a:chExt cx="1776" cy="2016"/>
          </a:xfrm>
        </p:grpSpPr>
        <p:sp>
          <p:nvSpPr>
            <p:cNvPr id="136" name="Oval 65"/>
            <p:cNvSpPr>
              <a:spLocks noChangeArrowheads="1"/>
            </p:cNvSpPr>
            <p:nvPr/>
          </p:nvSpPr>
          <p:spPr bwMode="auto">
            <a:xfrm>
              <a:off x="2400" y="768"/>
              <a:ext cx="1776" cy="2016"/>
            </a:xfrm>
            <a:prstGeom prst="ellipse">
              <a:avLst/>
            </a:prstGeom>
            <a:solidFill>
              <a:srgbClr val="B8B66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 smtClean="0">
                <a:solidFill>
                  <a:prstClr val="black"/>
                </a:solidFill>
              </a:endParaRPr>
            </a:p>
          </p:txBody>
        </p:sp>
        <p:sp>
          <p:nvSpPr>
            <p:cNvPr id="137" name="Text Box 66"/>
            <p:cNvSpPr txBox="1">
              <a:spLocks noChangeArrowheads="1"/>
            </p:cNvSpPr>
            <p:nvPr/>
          </p:nvSpPr>
          <p:spPr bwMode="auto">
            <a:xfrm>
              <a:off x="2784" y="1872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0" smtClean="0">
                  <a:solidFill>
                    <a:srgbClr val="666633"/>
                  </a:solidFill>
                </a:rPr>
                <a:t>Intermediasi</a:t>
              </a:r>
            </a:p>
          </p:txBody>
        </p:sp>
      </p:grpSp>
      <p:sp>
        <p:nvSpPr>
          <p:cNvPr id="138" name="Line 70"/>
          <p:cNvSpPr>
            <a:spLocks noChangeShapeType="1"/>
          </p:cNvSpPr>
          <p:nvPr/>
        </p:nvSpPr>
        <p:spPr bwMode="auto">
          <a:xfrm>
            <a:off x="6934200" y="4495800"/>
            <a:ext cx="381000" cy="4572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prstClr val="black"/>
              </a:solidFill>
            </a:endParaRPr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2743200" y="914400"/>
            <a:ext cx="6019800" cy="3733800"/>
            <a:chOff x="1728" y="576"/>
            <a:chExt cx="3792" cy="2352"/>
          </a:xfrm>
        </p:grpSpPr>
        <p:sp>
          <p:nvSpPr>
            <p:cNvPr id="140" name="Oval 78"/>
            <p:cNvSpPr>
              <a:spLocks noChangeArrowheads="1"/>
            </p:cNvSpPr>
            <p:nvPr/>
          </p:nvSpPr>
          <p:spPr bwMode="auto">
            <a:xfrm>
              <a:off x="1728" y="576"/>
              <a:ext cx="3792" cy="2352"/>
            </a:xfrm>
            <a:prstGeom prst="ellipse">
              <a:avLst/>
            </a:prstGeom>
            <a:solidFill>
              <a:srgbClr val="DD7D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 smtClean="0">
                <a:solidFill>
                  <a:prstClr val="black"/>
                </a:solidFill>
              </a:endParaRPr>
            </a:p>
          </p:txBody>
        </p:sp>
        <p:sp>
          <p:nvSpPr>
            <p:cNvPr id="141" name="Text Box 79"/>
            <p:cNvSpPr txBox="1">
              <a:spLocks noChangeArrowheads="1"/>
            </p:cNvSpPr>
            <p:nvPr/>
          </p:nvSpPr>
          <p:spPr bwMode="auto">
            <a:xfrm>
              <a:off x="2736" y="2544"/>
              <a:ext cx="17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kern="0" smtClean="0">
                  <a:solidFill>
                    <a:srgbClr val="9900CC"/>
                  </a:solidFill>
                </a:rPr>
                <a:t>PROSES PEMBELAJARAN</a:t>
              </a: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7380314" y="6597352"/>
            <a:ext cx="1368152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"/>
            <a:ext cx="7543800" cy="343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85800" y="3505200"/>
            <a:ext cx="754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 bwMode="auto">
          <a:xfrm>
            <a:off x="381000" y="3505200"/>
            <a:ext cx="838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419600" y="54233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727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5626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772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6388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800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7912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859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58043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873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5867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896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8805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897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60329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956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618535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1014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26155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1065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8153400" y="3581400"/>
            <a:ext cx="1524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8153400" y="4800600"/>
            <a:ext cx="152400" cy="838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ight Brace 16"/>
          <p:cNvSpPr/>
          <p:nvPr/>
        </p:nvSpPr>
        <p:spPr bwMode="auto">
          <a:xfrm>
            <a:off x="8153400" y="5715000"/>
            <a:ext cx="152400" cy="381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8153400" y="6172200"/>
            <a:ext cx="152400" cy="152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5800" y="6076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EBT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4,07 %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800" y="5010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Batubara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34,47 %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0" y="5715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Gas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Bumi</a:t>
            </a:r>
            <a:endParaRPr lang="en-US" sz="1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18,48 %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5800" y="3962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Minyak</a:t>
            </a:r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Bumi</a:t>
            </a:r>
            <a:endParaRPr lang="en-US" sz="1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42,99 %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0" y="468868"/>
            <a:ext cx="8028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Arial"/>
              </a:rPr>
              <a:t>PERKEMBANGAN </a:t>
            </a:r>
            <a:r>
              <a:rPr lang="en-US" sz="2000" b="1" i="1" dirty="0" smtClean="0">
                <a:solidFill>
                  <a:srgbClr val="003300"/>
                </a:solidFill>
                <a:latin typeface="Arial"/>
              </a:rPr>
              <a:t>DEMAND </a:t>
            </a:r>
            <a:r>
              <a:rPr lang="en-US" sz="2000" b="1" i="1" dirty="0" err="1" smtClean="0">
                <a:solidFill>
                  <a:srgbClr val="003300"/>
                </a:solidFill>
                <a:latin typeface="Arial"/>
              </a:rPr>
              <a:t>vs</a:t>
            </a:r>
            <a:r>
              <a:rPr lang="en-US" sz="2000" b="1" i="1" dirty="0" smtClean="0">
                <a:solidFill>
                  <a:srgbClr val="003300"/>
                </a:solidFill>
                <a:latin typeface="Arial"/>
              </a:rPr>
              <a:t> SUPPLY </a:t>
            </a:r>
            <a:r>
              <a:rPr lang="en-US" sz="2000" b="1" dirty="0" smtClean="0">
                <a:solidFill>
                  <a:srgbClr val="003300"/>
                </a:solidFill>
                <a:latin typeface="Arial"/>
              </a:rPr>
              <a:t>1990 - 2009</a:t>
            </a:r>
          </a:p>
        </p:txBody>
      </p:sp>
      <p:sp>
        <p:nvSpPr>
          <p:cNvPr id="24" name="TextBox 69"/>
          <p:cNvSpPr txBox="1">
            <a:spLocks noChangeArrowheads="1"/>
          </p:cNvSpPr>
          <p:nvPr/>
        </p:nvSpPr>
        <p:spPr bwMode="auto">
          <a:xfrm>
            <a:off x="44196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2000</a:t>
            </a:r>
          </a:p>
        </p:txBody>
      </p:sp>
      <p:sp>
        <p:nvSpPr>
          <p:cNvPr id="25" name="TextBox 72"/>
          <p:cNvSpPr txBox="1">
            <a:spLocks noChangeArrowheads="1"/>
          </p:cNvSpPr>
          <p:nvPr/>
        </p:nvSpPr>
        <p:spPr bwMode="auto">
          <a:xfrm>
            <a:off x="54864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2003</a:t>
            </a:r>
          </a:p>
        </p:txBody>
      </p:sp>
      <p:sp>
        <p:nvSpPr>
          <p:cNvPr id="26" name="TextBox 73"/>
          <p:cNvSpPr txBox="1">
            <a:spLocks noChangeArrowheads="1"/>
          </p:cNvSpPr>
          <p:nvPr/>
        </p:nvSpPr>
        <p:spPr bwMode="auto">
          <a:xfrm>
            <a:off x="51054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2002</a:t>
            </a:r>
          </a:p>
        </p:txBody>
      </p:sp>
      <p:sp>
        <p:nvSpPr>
          <p:cNvPr id="27" name="TextBox 74"/>
          <p:cNvSpPr txBox="1">
            <a:spLocks noChangeArrowheads="1"/>
          </p:cNvSpPr>
          <p:nvPr/>
        </p:nvSpPr>
        <p:spPr bwMode="auto">
          <a:xfrm>
            <a:off x="48006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2001</a:t>
            </a:r>
          </a:p>
        </p:txBody>
      </p:sp>
      <p:sp>
        <p:nvSpPr>
          <p:cNvPr id="28" name="TextBox 75"/>
          <p:cNvSpPr txBox="1">
            <a:spLocks noChangeArrowheads="1"/>
          </p:cNvSpPr>
          <p:nvPr/>
        </p:nvSpPr>
        <p:spPr bwMode="auto">
          <a:xfrm>
            <a:off x="58674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2004</a:t>
            </a:r>
          </a:p>
        </p:txBody>
      </p:sp>
      <p:sp>
        <p:nvSpPr>
          <p:cNvPr id="29" name="TextBox 76"/>
          <p:cNvSpPr txBox="1">
            <a:spLocks noChangeArrowheads="1"/>
          </p:cNvSpPr>
          <p:nvPr/>
        </p:nvSpPr>
        <p:spPr bwMode="auto">
          <a:xfrm>
            <a:off x="62484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2005</a:t>
            </a:r>
          </a:p>
        </p:txBody>
      </p:sp>
      <p:sp>
        <p:nvSpPr>
          <p:cNvPr id="30" name="TextBox 77"/>
          <p:cNvSpPr txBox="1">
            <a:spLocks noChangeArrowheads="1"/>
          </p:cNvSpPr>
          <p:nvPr/>
        </p:nvSpPr>
        <p:spPr bwMode="auto">
          <a:xfrm>
            <a:off x="66294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2006</a:t>
            </a:r>
          </a:p>
        </p:txBody>
      </p:sp>
      <p:sp>
        <p:nvSpPr>
          <p:cNvPr id="31" name="TextBox 78"/>
          <p:cNvSpPr txBox="1">
            <a:spLocks noChangeArrowheads="1"/>
          </p:cNvSpPr>
          <p:nvPr/>
        </p:nvSpPr>
        <p:spPr bwMode="auto">
          <a:xfrm>
            <a:off x="70104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2007</a:t>
            </a:r>
          </a:p>
        </p:txBody>
      </p:sp>
      <p:sp>
        <p:nvSpPr>
          <p:cNvPr id="32" name="TextBox 79"/>
          <p:cNvSpPr txBox="1">
            <a:spLocks noChangeArrowheads="1"/>
          </p:cNvSpPr>
          <p:nvPr/>
        </p:nvSpPr>
        <p:spPr bwMode="auto">
          <a:xfrm>
            <a:off x="73152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2008</a:t>
            </a:r>
          </a:p>
        </p:txBody>
      </p:sp>
      <p:sp>
        <p:nvSpPr>
          <p:cNvPr id="33" name="TextBox 80"/>
          <p:cNvSpPr txBox="1">
            <a:spLocks noChangeArrowheads="1"/>
          </p:cNvSpPr>
          <p:nvPr/>
        </p:nvSpPr>
        <p:spPr bwMode="auto">
          <a:xfrm>
            <a:off x="76962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2009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19600" y="13716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439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00" y="1295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454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1600" y="1295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451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11430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491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10668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509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10668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511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9400" y="1003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513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0400" y="8513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552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5200" y="622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619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96200" y="4703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645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05800" y="25716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Industri</a:t>
            </a:r>
            <a:endParaRPr lang="en-US" sz="1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51,86 %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5800" y="1447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Transportasi</a:t>
            </a:r>
            <a:endParaRPr lang="en-US" sz="1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30,77%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05800" y="990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Komersial</a:t>
            </a:r>
            <a:endParaRPr lang="en-US" sz="1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4,28 %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5800" y="4572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Rumah</a:t>
            </a:r>
            <a:endParaRPr lang="en-US" sz="1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000" dirty="0" err="1" smtClean="0">
                <a:solidFill>
                  <a:srgbClr val="000000"/>
                </a:solidFill>
                <a:latin typeface="Arial Narrow" pitchFamily="34" charset="0"/>
              </a:rPr>
              <a:t>Tangga</a:t>
            </a:r>
            <a:endParaRPr lang="en-US" sz="1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13,08 %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8" name="Right Brace 47"/>
          <p:cNvSpPr/>
          <p:nvPr/>
        </p:nvSpPr>
        <p:spPr bwMode="auto">
          <a:xfrm>
            <a:off x="8153400" y="2057400"/>
            <a:ext cx="152400" cy="1371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" name="Right Brace 48"/>
          <p:cNvSpPr/>
          <p:nvPr/>
        </p:nvSpPr>
        <p:spPr bwMode="auto">
          <a:xfrm>
            <a:off x="8153400" y="1219200"/>
            <a:ext cx="152400" cy="762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" name="Right Brace 49"/>
          <p:cNvSpPr/>
          <p:nvPr/>
        </p:nvSpPr>
        <p:spPr bwMode="auto">
          <a:xfrm>
            <a:off x="8153400" y="685800"/>
            <a:ext cx="152400" cy="304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8001000" y="1114477"/>
            <a:ext cx="304800" cy="285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ight Brace 51"/>
          <p:cNvSpPr/>
          <p:nvPr/>
        </p:nvSpPr>
        <p:spPr bwMode="auto">
          <a:xfrm flipH="1">
            <a:off x="685800" y="3124200"/>
            <a:ext cx="152400" cy="304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" name="Right Brace 52"/>
          <p:cNvSpPr/>
          <p:nvPr/>
        </p:nvSpPr>
        <p:spPr bwMode="auto">
          <a:xfrm flipH="1">
            <a:off x="685800" y="2819400"/>
            <a:ext cx="152400" cy="228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" name="Right Brace 53"/>
          <p:cNvSpPr/>
          <p:nvPr/>
        </p:nvSpPr>
        <p:spPr bwMode="auto">
          <a:xfrm flipH="1">
            <a:off x="685800" y="2590800"/>
            <a:ext cx="152400" cy="152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" y="3181290"/>
            <a:ext cx="533400" cy="24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39,60%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" y="956102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rgbClr val="000000"/>
                </a:solidFill>
              </a:rPr>
              <a:t>DEMAND</a:t>
            </a:r>
          </a:p>
          <a:p>
            <a:r>
              <a:rPr lang="en-US" sz="1050" b="1" dirty="0" smtClean="0">
                <a:solidFill>
                  <a:srgbClr val="000000"/>
                </a:solidFill>
              </a:rPr>
              <a:t>(</a:t>
            </a:r>
            <a:r>
              <a:rPr lang="en-US" sz="1050" b="1" dirty="0" err="1" smtClean="0">
                <a:solidFill>
                  <a:srgbClr val="000000"/>
                </a:solidFill>
              </a:rPr>
              <a:t>dalam</a:t>
            </a:r>
            <a:r>
              <a:rPr lang="en-US" sz="1050" b="1" dirty="0" smtClean="0">
                <a:solidFill>
                  <a:srgbClr val="000000"/>
                </a:solidFill>
              </a:rPr>
              <a:t> </a:t>
            </a:r>
            <a:r>
              <a:rPr lang="en-US" sz="1050" b="1" dirty="0" err="1" smtClean="0">
                <a:solidFill>
                  <a:srgbClr val="000000"/>
                </a:solidFill>
              </a:rPr>
              <a:t>juta</a:t>
            </a:r>
            <a:r>
              <a:rPr lang="en-US" sz="1050" b="1" dirty="0" smtClean="0">
                <a:solidFill>
                  <a:srgbClr val="000000"/>
                </a:solidFill>
              </a:rPr>
              <a:t> SBM)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4800" y="57150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rgbClr val="000000"/>
                </a:solidFill>
                <a:latin typeface="Arial"/>
              </a:rPr>
              <a:t>SUPPLY</a:t>
            </a:r>
          </a:p>
          <a:p>
            <a:r>
              <a:rPr lang="en-US" sz="1050" b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050" b="1" dirty="0" err="1" smtClean="0">
                <a:solidFill>
                  <a:srgbClr val="000000"/>
                </a:solidFill>
                <a:latin typeface="Arial"/>
              </a:rPr>
              <a:t>dalam</a:t>
            </a:r>
            <a:r>
              <a:rPr lang="en-US" sz="105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0" b="1" dirty="0" err="1" smtClean="0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050" b="1" dirty="0" smtClean="0">
                <a:solidFill>
                  <a:srgbClr val="000000"/>
                </a:solidFill>
                <a:latin typeface="Arial"/>
              </a:rPr>
              <a:t> SBM)</a:t>
            </a:r>
          </a:p>
        </p:txBody>
      </p:sp>
      <p:sp>
        <p:nvSpPr>
          <p:cNvPr id="58" name="Right Brace 57"/>
          <p:cNvSpPr/>
          <p:nvPr/>
        </p:nvSpPr>
        <p:spPr bwMode="auto">
          <a:xfrm flipH="1">
            <a:off x="685800" y="3581400"/>
            <a:ext cx="152400" cy="457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" name="Right Brace 58"/>
          <p:cNvSpPr/>
          <p:nvPr/>
        </p:nvSpPr>
        <p:spPr bwMode="auto">
          <a:xfrm flipH="1">
            <a:off x="685800" y="4191000"/>
            <a:ext cx="152400" cy="152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0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609600" y="4038600"/>
            <a:ext cx="304800" cy="1047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685800" y="4419620"/>
            <a:ext cx="228600" cy="476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0" y="280031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37,53 %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251462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22,88 %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657603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62,61 %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886200"/>
            <a:ext cx="533400" cy="24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7,82 %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411480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22,06 %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400" y="4343400"/>
            <a:ext cx="533400" cy="24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Arial Narrow" pitchFamily="34" charset="0"/>
              </a:rPr>
              <a:t>7,52 %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9" name="TextBox 69"/>
          <p:cNvSpPr txBox="1">
            <a:spLocks noChangeArrowheads="1"/>
          </p:cNvSpPr>
          <p:nvPr/>
        </p:nvSpPr>
        <p:spPr bwMode="auto">
          <a:xfrm>
            <a:off x="7620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1990</a:t>
            </a:r>
          </a:p>
        </p:txBody>
      </p:sp>
      <p:sp>
        <p:nvSpPr>
          <p:cNvPr id="70" name="TextBox 72"/>
          <p:cNvSpPr txBox="1">
            <a:spLocks noChangeArrowheads="1"/>
          </p:cNvSpPr>
          <p:nvPr/>
        </p:nvSpPr>
        <p:spPr bwMode="auto">
          <a:xfrm>
            <a:off x="18288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1993</a:t>
            </a:r>
          </a:p>
        </p:txBody>
      </p:sp>
      <p:sp>
        <p:nvSpPr>
          <p:cNvPr id="71" name="TextBox 73"/>
          <p:cNvSpPr txBox="1">
            <a:spLocks noChangeArrowheads="1"/>
          </p:cNvSpPr>
          <p:nvPr/>
        </p:nvSpPr>
        <p:spPr bwMode="auto">
          <a:xfrm>
            <a:off x="15240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1992</a:t>
            </a:r>
          </a:p>
        </p:txBody>
      </p:sp>
      <p:sp>
        <p:nvSpPr>
          <p:cNvPr id="72" name="TextBox 74"/>
          <p:cNvSpPr txBox="1">
            <a:spLocks noChangeArrowheads="1"/>
          </p:cNvSpPr>
          <p:nvPr/>
        </p:nvSpPr>
        <p:spPr bwMode="auto">
          <a:xfrm>
            <a:off x="11430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1991</a:t>
            </a:r>
          </a:p>
        </p:txBody>
      </p:sp>
      <p:sp>
        <p:nvSpPr>
          <p:cNvPr id="73" name="TextBox 75"/>
          <p:cNvSpPr txBox="1">
            <a:spLocks noChangeArrowheads="1"/>
          </p:cNvSpPr>
          <p:nvPr/>
        </p:nvSpPr>
        <p:spPr bwMode="auto">
          <a:xfrm>
            <a:off x="22098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1994</a:t>
            </a:r>
          </a:p>
        </p:txBody>
      </p:sp>
      <p:sp>
        <p:nvSpPr>
          <p:cNvPr id="74" name="TextBox 76"/>
          <p:cNvSpPr txBox="1">
            <a:spLocks noChangeArrowheads="1"/>
          </p:cNvSpPr>
          <p:nvPr/>
        </p:nvSpPr>
        <p:spPr bwMode="auto">
          <a:xfrm>
            <a:off x="25908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1995</a:t>
            </a:r>
          </a:p>
        </p:txBody>
      </p:sp>
      <p:sp>
        <p:nvSpPr>
          <p:cNvPr id="75" name="TextBox 77"/>
          <p:cNvSpPr txBox="1">
            <a:spLocks noChangeArrowheads="1"/>
          </p:cNvSpPr>
          <p:nvPr/>
        </p:nvSpPr>
        <p:spPr bwMode="auto">
          <a:xfrm>
            <a:off x="29718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1996</a:t>
            </a:r>
          </a:p>
        </p:txBody>
      </p:sp>
      <p:sp>
        <p:nvSpPr>
          <p:cNvPr id="76" name="TextBox 78"/>
          <p:cNvSpPr txBox="1">
            <a:spLocks noChangeArrowheads="1"/>
          </p:cNvSpPr>
          <p:nvPr/>
        </p:nvSpPr>
        <p:spPr bwMode="auto">
          <a:xfrm>
            <a:off x="33528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1997</a:t>
            </a:r>
          </a:p>
        </p:txBody>
      </p:sp>
      <p:sp>
        <p:nvSpPr>
          <p:cNvPr id="77" name="TextBox 79"/>
          <p:cNvSpPr txBox="1">
            <a:spLocks noChangeArrowheads="1"/>
          </p:cNvSpPr>
          <p:nvPr/>
        </p:nvSpPr>
        <p:spPr bwMode="auto">
          <a:xfrm>
            <a:off x="36576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1998</a:t>
            </a:r>
          </a:p>
        </p:txBody>
      </p:sp>
      <p:sp>
        <p:nvSpPr>
          <p:cNvPr id="78" name="TextBox 80"/>
          <p:cNvSpPr txBox="1">
            <a:spLocks noChangeArrowheads="1"/>
          </p:cNvSpPr>
          <p:nvPr/>
        </p:nvSpPr>
        <p:spPr bwMode="auto">
          <a:xfrm>
            <a:off x="4038600" y="6400800"/>
            <a:ext cx="45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latin typeface="Arial Narrow" pitchFamily="34" charset="0"/>
              </a:rPr>
              <a:t>1999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14800" y="51816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618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33800" y="50423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568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352800" y="49661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548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71800" y="48768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507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90800" y="48006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467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86000" y="4724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438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05000" y="46613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414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24000" y="45720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386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43000" y="44958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363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2000" y="4432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335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14800" y="16133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371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33800" y="1765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348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352800" y="16895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360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71800" y="18419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323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90800" y="19181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299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86000" y="2057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276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05000" y="21336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261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24000" y="22098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242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43000" y="22860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227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2000" y="22860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Arial Narrow" pitchFamily="34" charset="0"/>
              </a:rPr>
              <a:t>210</a:t>
            </a: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ChangeArrowheads="1"/>
          </p:cNvSpPr>
          <p:nvPr/>
        </p:nvSpPr>
        <p:spPr bwMode="auto">
          <a:xfrm>
            <a:off x="2938096" y="1066805"/>
            <a:ext cx="5873262" cy="5419725"/>
          </a:xfrm>
          <a:prstGeom prst="rect">
            <a:avLst/>
          </a:prstGeom>
          <a:solidFill>
            <a:srgbClr val="00B050">
              <a:alpha val="12157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endParaRPr lang="id-ID" sz="7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85750" y="5572125"/>
            <a:ext cx="2642088" cy="903288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Rectangle 3"/>
          <p:cNvSpPr>
            <a:spLocks noChangeArrowheads="1"/>
          </p:cNvSpPr>
          <p:nvPr/>
        </p:nvSpPr>
        <p:spPr bwMode="auto">
          <a:xfrm>
            <a:off x="281354" y="4572009"/>
            <a:ext cx="2643554" cy="100012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  </a:t>
            </a:r>
          </a:p>
        </p:txBody>
      </p:sp>
      <p:sp>
        <p:nvSpPr>
          <p:cNvPr id="119814" name="Rectangle 2"/>
          <p:cNvSpPr>
            <a:spLocks noChangeArrowheads="1"/>
          </p:cNvSpPr>
          <p:nvPr/>
        </p:nvSpPr>
        <p:spPr bwMode="auto">
          <a:xfrm>
            <a:off x="0" y="549275"/>
            <a:ext cx="89344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5" name="Rectangle 3"/>
          <p:cNvSpPr>
            <a:spLocks noChangeArrowheads="1"/>
          </p:cNvSpPr>
          <p:nvPr/>
        </p:nvSpPr>
        <p:spPr bwMode="auto">
          <a:xfrm>
            <a:off x="281354" y="1193800"/>
            <a:ext cx="2643554" cy="3378200"/>
          </a:xfrm>
          <a:prstGeom prst="rect">
            <a:avLst/>
          </a:prstGeom>
          <a:solidFill>
            <a:srgbClr val="CC99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6" name="Line 5"/>
          <p:cNvSpPr>
            <a:spLocks noChangeShapeType="1"/>
          </p:cNvSpPr>
          <p:nvPr/>
        </p:nvSpPr>
        <p:spPr bwMode="auto">
          <a:xfrm flipH="1">
            <a:off x="625720" y="2174875"/>
            <a:ext cx="0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381000" y="685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Pemerintah (</a:t>
            </a:r>
            <a:r>
              <a:rPr lang="en-US" sz="1400" b="1" i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Public Sector)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4267200" y="685800"/>
            <a:ext cx="339236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Non-Pemerintah (</a:t>
            </a:r>
            <a:r>
              <a:rPr lang="en-US" sz="1400" b="1" i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Private Sector</a:t>
            </a:r>
            <a:r>
              <a:rPr lang="en-US" sz="14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 flipH="1">
            <a:off x="2935167" y="1162050"/>
            <a:ext cx="5862" cy="530383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20" name="Line 18"/>
          <p:cNvSpPr>
            <a:spLocks noChangeShapeType="1"/>
          </p:cNvSpPr>
          <p:nvPr/>
        </p:nvSpPr>
        <p:spPr bwMode="auto">
          <a:xfrm>
            <a:off x="1371600" y="1981200"/>
            <a:ext cx="0" cy="24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21" name="Text Box 19"/>
          <p:cNvSpPr txBox="1">
            <a:spLocks noChangeArrowheads="1"/>
          </p:cNvSpPr>
          <p:nvPr/>
        </p:nvSpPr>
        <p:spPr bwMode="auto">
          <a:xfrm>
            <a:off x="294547" y="2386013"/>
            <a:ext cx="592015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Dirjen </a:t>
            </a:r>
            <a:endParaRPr lang="id-ID" sz="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Migas</a:t>
            </a:r>
          </a:p>
        </p:txBody>
      </p:sp>
      <p:sp>
        <p:nvSpPr>
          <p:cNvPr id="119822" name="Line 21"/>
          <p:cNvSpPr>
            <a:spLocks noChangeShapeType="1"/>
          </p:cNvSpPr>
          <p:nvPr/>
        </p:nvSpPr>
        <p:spPr bwMode="auto">
          <a:xfrm>
            <a:off x="625720" y="2174875"/>
            <a:ext cx="19416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23" name="Text Box 22"/>
          <p:cNvSpPr txBox="1">
            <a:spLocks noChangeArrowheads="1"/>
          </p:cNvSpPr>
          <p:nvPr/>
        </p:nvSpPr>
        <p:spPr bwMode="auto">
          <a:xfrm>
            <a:off x="211016" y="1228725"/>
            <a:ext cx="20251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Otoritas Energi Nasional:</a:t>
            </a:r>
          </a:p>
        </p:txBody>
      </p:sp>
      <p:sp>
        <p:nvSpPr>
          <p:cNvPr id="119824" name="Text Box 30"/>
          <p:cNvSpPr txBox="1">
            <a:spLocks noChangeArrowheads="1"/>
          </p:cNvSpPr>
          <p:nvPr/>
        </p:nvSpPr>
        <p:spPr bwMode="auto">
          <a:xfrm>
            <a:off x="880697" y="1435100"/>
            <a:ext cx="1327638" cy="565150"/>
          </a:xfrm>
          <a:prstGeom prst="rect">
            <a:avLst/>
          </a:prstGeom>
          <a:solidFill>
            <a:srgbClr val="000080">
              <a:alpha val="89803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Menteri ESDM</a:t>
            </a:r>
          </a:p>
        </p:txBody>
      </p:sp>
      <p:sp>
        <p:nvSpPr>
          <p:cNvPr id="119825" name="Text Box 42"/>
          <p:cNvSpPr txBox="1">
            <a:spLocks noChangeArrowheads="1"/>
          </p:cNvSpPr>
          <p:nvPr/>
        </p:nvSpPr>
        <p:spPr bwMode="auto">
          <a:xfrm>
            <a:off x="936386" y="4754563"/>
            <a:ext cx="1351085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9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Gubernur</a:t>
            </a:r>
          </a:p>
          <a:p>
            <a:pPr algn="ctr"/>
            <a:r>
              <a:rPr lang="en-US" sz="9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cq. Dinas yang menangani bidang Energi</a:t>
            </a:r>
          </a:p>
        </p:txBody>
      </p:sp>
      <p:sp>
        <p:nvSpPr>
          <p:cNvPr id="119826" name="Line 43"/>
          <p:cNvSpPr>
            <a:spLocks noChangeShapeType="1"/>
          </p:cNvSpPr>
          <p:nvPr/>
        </p:nvSpPr>
        <p:spPr bwMode="auto">
          <a:xfrm>
            <a:off x="1371600" y="2209800"/>
            <a:ext cx="0" cy="2559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27" name="Text Box 44"/>
          <p:cNvSpPr txBox="1">
            <a:spLocks noChangeArrowheads="1"/>
          </p:cNvSpPr>
          <p:nvPr/>
        </p:nvSpPr>
        <p:spPr bwMode="auto">
          <a:xfrm>
            <a:off x="211016" y="4551372"/>
            <a:ext cx="2025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Otoritas Energi Propinsi :</a:t>
            </a:r>
          </a:p>
        </p:txBody>
      </p:sp>
      <p:sp>
        <p:nvSpPr>
          <p:cNvPr id="119828" name="Text Box 42"/>
          <p:cNvSpPr txBox="1">
            <a:spLocks noChangeArrowheads="1"/>
          </p:cNvSpPr>
          <p:nvPr/>
        </p:nvSpPr>
        <p:spPr bwMode="auto">
          <a:xfrm>
            <a:off x="945178" y="5805488"/>
            <a:ext cx="1351085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9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Bupati/Walikota</a:t>
            </a:r>
          </a:p>
          <a:p>
            <a:pPr algn="ctr"/>
            <a:r>
              <a:rPr lang="en-US" sz="9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cq. Dinas yang menangani bidang Energi</a:t>
            </a:r>
          </a:p>
        </p:txBody>
      </p:sp>
      <p:sp>
        <p:nvSpPr>
          <p:cNvPr id="119829" name="Text Box 44"/>
          <p:cNvSpPr txBox="1">
            <a:spLocks noChangeArrowheads="1"/>
          </p:cNvSpPr>
          <p:nvPr/>
        </p:nvSpPr>
        <p:spPr bwMode="auto">
          <a:xfrm>
            <a:off x="219808" y="5602297"/>
            <a:ext cx="2110154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Otoritas Energi Kabupaten/Kota :</a:t>
            </a:r>
          </a:p>
        </p:txBody>
      </p:sp>
      <p:sp>
        <p:nvSpPr>
          <p:cNvPr id="119830" name="Text Box 20"/>
          <p:cNvSpPr txBox="1">
            <a:spLocks noChangeArrowheads="1"/>
          </p:cNvSpPr>
          <p:nvPr/>
        </p:nvSpPr>
        <p:spPr bwMode="auto">
          <a:xfrm>
            <a:off x="1588477" y="2381259"/>
            <a:ext cx="685800" cy="639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Dirjen  </a:t>
            </a:r>
            <a:endParaRPr lang="id-ID" sz="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Ketenaga-</a:t>
            </a:r>
          </a:p>
          <a:p>
            <a:pPr algn="ctr"/>
            <a:r>
              <a:rPr lang="id-ID"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listrikan</a:t>
            </a:r>
            <a:endParaRPr lang="en-US" sz="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31" name="Line 6"/>
          <p:cNvSpPr>
            <a:spLocks noChangeShapeType="1"/>
          </p:cNvSpPr>
          <p:nvPr/>
        </p:nvSpPr>
        <p:spPr bwMode="auto">
          <a:xfrm>
            <a:off x="1932843" y="2166947"/>
            <a:ext cx="0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32" name="Text Box 20"/>
          <p:cNvSpPr txBox="1">
            <a:spLocks noChangeArrowheads="1"/>
          </p:cNvSpPr>
          <p:nvPr/>
        </p:nvSpPr>
        <p:spPr bwMode="auto">
          <a:xfrm>
            <a:off x="2307981" y="2379663"/>
            <a:ext cx="568569" cy="639762"/>
          </a:xfrm>
          <a:prstGeom prst="rect">
            <a:avLst/>
          </a:prstGeom>
          <a:solidFill>
            <a:srgbClr val="1A3A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Dirjen </a:t>
            </a:r>
            <a:endParaRPr lang="id-ID" sz="8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EBTKE</a:t>
            </a:r>
            <a:endParaRPr lang="en-US" sz="8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33" name="Line 6"/>
          <p:cNvSpPr>
            <a:spLocks noChangeShapeType="1"/>
          </p:cNvSpPr>
          <p:nvPr/>
        </p:nvSpPr>
        <p:spPr bwMode="auto">
          <a:xfrm>
            <a:off x="2564423" y="2174875"/>
            <a:ext cx="0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34" name="Line 35"/>
          <p:cNvSpPr>
            <a:spLocks noChangeShapeType="1"/>
          </p:cNvSpPr>
          <p:nvPr/>
        </p:nvSpPr>
        <p:spPr bwMode="auto">
          <a:xfrm flipH="1" flipV="1">
            <a:off x="2264020" y="1714500"/>
            <a:ext cx="6013938" cy="9667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35" name="Line 35"/>
          <p:cNvSpPr>
            <a:spLocks noChangeShapeType="1"/>
          </p:cNvSpPr>
          <p:nvPr/>
        </p:nvSpPr>
        <p:spPr bwMode="auto">
          <a:xfrm flipH="1" flipV="1">
            <a:off x="2272812" y="1738316"/>
            <a:ext cx="5011615" cy="9286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36" name="Line 35"/>
          <p:cNvSpPr>
            <a:spLocks noChangeShapeType="1"/>
          </p:cNvSpPr>
          <p:nvPr/>
        </p:nvSpPr>
        <p:spPr bwMode="auto">
          <a:xfrm flipH="1" flipV="1">
            <a:off x="2264024" y="1714500"/>
            <a:ext cx="4088423" cy="9667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37" name="Line 35"/>
          <p:cNvSpPr>
            <a:spLocks noChangeShapeType="1"/>
          </p:cNvSpPr>
          <p:nvPr/>
        </p:nvSpPr>
        <p:spPr bwMode="auto">
          <a:xfrm flipH="1" flipV="1">
            <a:off x="2264021" y="1714504"/>
            <a:ext cx="3165231" cy="962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38" name="Line 35"/>
          <p:cNvSpPr>
            <a:spLocks noChangeShapeType="1"/>
          </p:cNvSpPr>
          <p:nvPr/>
        </p:nvSpPr>
        <p:spPr bwMode="auto">
          <a:xfrm flipH="1" flipV="1">
            <a:off x="2264020" y="1714504"/>
            <a:ext cx="2242038" cy="962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39" name="Line 35"/>
          <p:cNvSpPr>
            <a:spLocks noChangeShapeType="1"/>
          </p:cNvSpPr>
          <p:nvPr/>
        </p:nvSpPr>
        <p:spPr bwMode="auto">
          <a:xfrm flipH="1" flipV="1">
            <a:off x="2264022" y="1714503"/>
            <a:ext cx="1283677" cy="9763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40" name="Text Box 7"/>
          <p:cNvSpPr txBox="1">
            <a:spLocks noChangeArrowheads="1"/>
          </p:cNvSpPr>
          <p:nvPr/>
        </p:nvSpPr>
        <p:spPr bwMode="auto">
          <a:xfrm>
            <a:off x="4116270" y="3514725"/>
            <a:ext cx="109757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41275" algn="l"/>
              </a:tabLst>
            </a:pPr>
            <a:r>
              <a:rPr lang="en-US" sz="700" b="1" u="sng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Asosiasi Sektor Industri :</a:t>
            </a:r>
          </a:p>
          <a:p>
            <a:pPr>
              <a:spcBef>
                <a:spcPct val="5000"/>
              </a:spcBef>
              <a:buFont typeface="Wingdings" pitchFamily="2" charset="2"/>
              <a:buChar char="§"/>
              <a:tabLst>
                <a:tab pos="41275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KADIN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41275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ASI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41275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GAPBESI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41275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API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41275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APPI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41275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dll</a:t>
            </a:r>
          </a:p>
          <a:p>
            <a:pPr>
              <a:spcBef>
                <a:spcPct val="5000"/>
              </a:spcBef>
              <a:tabLst>
                <a:tab pos="41275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9841" name="Text Box 8"/>
          <p:cNvSpPr txBox="1">
            <a:spLocks noChangeArrowheads="1"/>
          </p:cNvSpPr>
          <p:nvPr/>
        </p:nvSpPr>
        <p:spPr bwMode="auto">
          <a:xfrm>
            <a:off x="3200400" y="3562350"/>
            <a:ext cx="814754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</a:pPr>
            <a:r>
              <a:rPr lang="en-US" sz="700" b="1" u="sng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Asosiasi Produsen Peralatan Pemanfaat energi :</a:t>
            </a:r>
          </a:p>
          <a:p>
            <a:pPr>
              <a:spcBef>
                <a:spcPct val="5000"/>
              </a:spcBef>
              <a:buFont typeface="Wingdings" pitchFamily="2" charset="2"/>
              <a:buChar char="§"/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AILKI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APERLINDO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GABEL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dll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</a:pPr>
            <a:endParaRPr lang="en-US" sz="7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</a:pPr>
            <a:endParaRPr lang="en-US" sz="7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1" name="Text Box 12"/>
          <p:cNvSpPr txBox="1">
            <a:spLocks noChangeArrowheads="1"/>
          </p:cNvSpPr>
          <p:nvPr/>
        </p:nvSpPr>
        <p:spPr bwMode="auto">
          <a:xfrm>
            <a:off x="3138854" y="2708284"/>
            <a:ext cx="762000" cy="822325"/>
          </a:xfrm>
          <a:prstGeom prst="rect">
            <a:avLst/>
          </a:prstGeom>
          <a:solidFill>
            <a:srgbClr val="1A3A1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2000" tIns="3600" rIns="72000" anchorCtr="1"/>
          <a:lstStyle/>
          <a:p>
            <a:pPr algn="ctr">
              <a:defRPr/>
            </a:pPr>
            <a:r>
              <a:rPr lang="en-US" sz="800" b="1" dirty="0">
                <a:solidFill>
                  <a:srgbClr val="FFFFFF"/>
                </a:solidFill>
                <a:cs typeface="Arial" pitchFamily="34" charset="0"/>
              </a:rPr>
              <a:t>Forum </a:t>
            </a:r>
            <a:r>
              <a:rPr lang="en-US" sz="800" b="1" dirty="0" err="1">
                <a:solidFill>
                  <a:srgbClr val="FFFFFF"/>
                </a:solidFill>
                <a:cs typeface="Arial" pitchFamily="34" charset="0"/>
              </a:rPr>
              <a:t>Komunikasi</a:t>
            </a:r>
            <a:r>
              <a:rPr lang="en-US" sz="8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cs typeface="Arial" pitchFamily="34" charset="0"/>
              </a:rPr>
              <a:t>Produsen</a:t>
            </a:r>
            <a:r>
              <a:rPr lang="en-US" sz="8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cs typeface="Arial" pitchFamily="34" charset="0"/>
              </a:rPr>
              <a:t>Peralatan</a:t>
            </a:r>
            <a:r>
              <a:rPr lang="en-US" sz="8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cs typeface="Arial" pitchFamily="34" charset="0"/>
              </a:rPr>
              <a:t>Pemanfaat</a:t>
            </a:r>
            <a:r>
              <a:rPr lang="en-US" sz="8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cs typeface="Arial" pitchFamily="34" charset="0"/>
              </a:rPr>
              <a:t>Energi</a:t>
            </a:r>
            <a:endParaRPr lang="en-US" sz="8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2" name="Text Box 13"/>
          <p:cNvSpPr txBox="1">
            <a:spLocks noChangeArrowheads="1"/>
          </p:cNvSpPr>
          <p:nvPr/>
        </p:nvSpPr>
        <p:spPr bwMode="auto">
          <a:xfrm>
            <a:off x="5059974" y="2706697"/>
            <a:ext cx="762000" cy="822325"/>
          </a:xfrm>
          <a:prstGeom prst="rect">
            <a:avLst/>
          </a:prstGeom>
          <a:solidFill>
            <a:srgbClr val="1A3A1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2000" tIns="3600" rIns="72000" anchorCtr="1"/>
          <a:lstStyle/>
          <a:p>
            <a:pPr algn="ctr">
              <a:defRPr/>
            </a:pPr>
            <a:r>
              <a:rPr lang="en-US" sz="900" b="1">
                <a:solidFill>
                  <a:srgbClr val="FFFFFF"/>
                </a:solidFill>
                <a:cs typeface="Arial" pitchFamily="34" charset="0"/>
              </a:rPr>
              <a:t>Forum Komunikasi di Sektor Bangunan Gedung</a:t>
            </a:r>
          </a:p>
        </p:txBody>
      </p:sp>
      <p:sp>
        <p:nvSpPr>
          <p:cNvPr id="123" name="Text Box 14"/>
          <p:cNvSpPr txBox="1">
            <a:spLocks noChangeArrowheads="1"/>
          </p:cNvSpPr>
          <p:nvPr/>
        </p:nvSpPr>
        <p:spPr bwMode="auto">
          <a:xfrm>
            <a:off x="4104543" y="2708284"/>
            <a:ext cx="762000" cy="822325"/>
          </a:xfrm>
          <a:prstGeom prst="rect">
            <a:avLst/>
          </a:prstGeom>
          <a:solidFill>
            <a:srgbClr val="1A3A1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2000" tIns="3600" rIns="72000" anchorCtr="1"/>
          <a:lstStyle/>
          <a:p>
            <a:pPr algn="ctr">
              <a:defRPr/>
            </a:pPr>
            <a:r>
              <a:rPr lang="en-US" sz="900" b="1" dirty="0">
                <a:solidFill>
                  <a:srgbClr val="FFFFFF"/>
                </a:solidFill>
                <a:cs typeface="Arial" pitchFamily="34" charset="0"/>
              </a:rPr>
              <a:t>Forum </a:t>
            </a:r>
            <a:r>
              <a:rPr lang="en-US" sz="900" b="1" dirty="0" err="1">
                <a:solidFill>
                  <a:srgbClr val="FFFFFF"/>
                </a:solidFill>
                <a:cs typeface="Arial" pitchFamily="34" charset="0"/>
              </a:rPr>
              <a:t>Komunikasi</a:t>
            </a:r>
            <a:r>
              <a:rPr lang="en-US" sz="9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cs typeface="Arial" pitchFamily="34" charset="0"/>
              </a:rPr>
              <a:t>di</a:t>
            </a:r>
            <a:r>
              <a:rPr lang="en-US" sz="9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cs typeface="Arial" pitchFamily="34" charset="0"/>
              </a:rPr>
              <a:t>Sektor</a:t>
            </a:r>
            <a:r>
              <a:rPr lang="en-US" sz="9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9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9851" name="Text Box 15"/>
          <p:cNvSpPr txBox="1">
            <a:spLocks noChangeArrowheads="1"/>
          </p:cNvSpPr>
          <p:nvPr/>
        </p:nvSpPr>
        <p:spPr bwMode="auto">
          <a:xfrm>
            <a:off x="5079027" y="3522663"/>
            <a:ext cx="622789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Asosiasi Sektor Gedung</a:t>
            </a:r>
          </a:p>
          <a:p>
            <a:pPr>
              <a:spcBef>
                <a:spcPct val="5000"/>
              </a:spcBef>
              <a:buFontTx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PHRI</a:t>
            </a:r>
          </a:p>
          <a:p>
            <a:pPr>
              <a:spcBef>
                <a:spcPct val="5000"/>
              </a:spcBef>
              <a:buFontTx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APG BUMN</a:t>
            </a:r>
          </a:p>
          <a:p>
            <a:pPr>
              <a:spcBef>
                <a:spcPct val="5000"/>
              </a:spcBef>
              <a:buFontTx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APPBI</a:t>
            </a:r>
          </a:p>
          <a:p>
            <a:pPr>
              <a:spcBef>
                <a:spcPct val="5000"/>
              </a:spcBef>
              <a:buFontTx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AMPRI</a:t>
            </a:r>
          </a:p>
          <a:p>
            <a:pPr>
              <a:spcBef>
                <a:spcPct val="5000"/>
              </a:spcBef>
              <a:buFontTx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GBCI</a:t>
            </a:r>
          </a:p>
          <a:p>
            <a:pPr>
              <a:spcBef>
                <a:spcPct val="5000"/>
              </a:spcBef>
              <a:buFontTx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dll</a:t>
            </a:r>
          </a:p>
          <a:p>
            <a:pPr>
              <a:spcBef>
                <a:spcPct val="5000"/>
              </a:spcBef>
              <a:buFontTx/>
              <a:buChar char="•"/>
              <a:tabLst>
                <a:tab pos="55563" algn="l"/>
              </a:tabLst>
            </a:pPr>
            <a:endParaRPr lang="en-US" sz="7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  <a:tabLst>
                <a:tab pos="55563" algn="l"/>
              </a:tabLst>
            </a:pPr>
            <a:endParaRPr lang="en-US" sz="7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5" name="Text Box 16"/>
          <p:cNvSpPr txBox="1">
            <a:spLocks noChangeArrowheads="1"/>
          </p:cNvSpPr>
          <p:nvPr/>
        </p:nvSpPr>
        <p:spPr bwMode="auto">
          <a:xfrm>
            <a:off x="5943600" y="2708284"/>
            <a:ext cx="914400" cy="822325"/>
          </a:xfrm>
          <a:prstGeom prst="rect">
            <a:avLst/>
          </a:prstGeom>
          <a:solidFill>
            <a:srgbClr val="1A3A1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2000" tIns="3600" rIns="72000" anchorCtr="1"/>
          <a:lstStyle/>
          <a:p>
            <a:pPr algn="ctr">
              <a:defRPr/>
            </a:pPr>
            <a:r>
              <a:rPr lang="en-US" sz="900" b="1">
                <a:solidFill>
                  <a:srgbClr val="FFFFFF"/>
                </a:solidFill>
                <a:cs typeface="Arial" pitchFamily="34" charset="0"/>
              </a:rPr>
              <a:t>Forum Komunikasi di Sektor Transportasi</a:t>
            </a:r>
          </a:p>
        </p:txBody>
      </p:sp>
      <p:sp>
        <p:nvSpPr>
          <p:cNvPr id="126" name="Text Box 17"/>
          <p:cNvSpPr txBox="1">
            <a:spLocks noChangeArrowheads="1"/>
          </p:cNvSpPr>
          <p:nvPr/>
        </p:nvSpPr>
        <p:spPr bwMode="auto">
          <a:xfrm>
            <a:off x="7016266" y="2708284"/>
            <a:ext cx="760535" cy="822325"/>
          </a:xfrm>
          <a:prstGeom prst="rect">
            <a:avLst/>
          </a:prstGeom>
          <a:solidFill>
            <a:srgbClr val="1A3A1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2000" tIns="3600" rIns="72000" anchorCtr="1"/>
          <a:lstStyle/>
          <a:p>
            <a:pPr algn="ctr">
              <a:defRPr/>
            </a:pPr>
            <a:r>
              <a:rPr lang="en-US" sz="900" b="1">
                <a:solidFill>
                  <a:srgbClr val="FFFFFF"/>
                </a:solidFill>
                <a:cs typeface="Arial" pitchFamily="34" charset="0"/>
              </a:rPr>
              <a:t>Forum Komunitas Profesi KE</a:t>
            </a:r>
          </a:p>
          <a:p>
            <a:pPr algn="ctr">
              <a:defRPr/>
            </a:pPr>
            <a:endParaRPr lang="en-US" sz="9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8030308" y="2708284"/>
            <a:ext cx="732692" cy="822325"/>
          </a:xfrm>
          <a:prstGeom prst="rect">
            <a:avLst/>
          </a:prstGeom>
          <a:solidFill>
            <a:srgbClr val="1A3A1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2000" tIns="3600" rIns="72000" anchorCtr="1"/>
          <a:lstStyle/>
          <a:p>
            <a:pPr algn="ctr">
              <a:defRPr/>
            </a:pPr>
            <a:r>
              <a:rPr lang="en-US" sz="900" b="1">
                <a:solidFill>
                  <a:srgbClr val="FFFFFF"/>
                </a:solidFill>
              </a:rPr>
              <a:t>Forum Komunikasi Konsumen </a:t>
            </a:r>
          </a:p>
          <a:p>
            <a:pPr algn="ctr">
              <a:defRPr/>
            </a:pPr>
            <a:r>
              <a:rPr lang="en-US" sz="900" b="1">
                <a:solidFill>
                  <a:srgbClr val="FFFFFF"/>
                </a:solidFill>
              </a:rPr>
              <a:t>Energi</a:t>
            </a:r>
          </a:p>
        </p:txBody>
      </p:sp>
      <p:sp>
        <p:nvSpPr>
          <p:cNvPr id="119861" name="Text Box 32"/>
          <p:cNvSpPr txBox="1">
            <a:spLocks noChangeArrowheads="1"/>
          </p:cNvSpPr>
          <p:nvPr/>
        </p:nvSpPr>
        <p:spPr bwMode="auto">
          <a:xfrm>
            <a:off x="6056435" y="3529013"/>
            <a:ext cx="842596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Asosiasi Sektor Transportasi :</a:t>
            </a:r>
            <a:endParaRPr lang="en-US" sz="7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MTI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GAIKINDO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dll</a:t>
            </a:r>
          </a:p>
          <a:p>
            <a:pPr>
              <a:spcBef>
                <a:spcPct val="5000"/>
              </a:spcBef>
              <a:tabLst>
                <a:tab pos="55563" algn="l"/>
              </a:tabLst>
            </a:pPr>
            <a:endParaRPr lang="en-US" sz="7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9862" name="Text Box 33"/>
          <p:cNvSpPr txBox="1">
            <a:spLocks noChangeArrowheads="1"/>
          </p:cNvSpPr>
          <p:nvPr/>
        </p:nvSpPr>
        <p:spPr bwMode="auto">
          <a:xfrm>
            <a:off x="7029450" y="3516313"/>
            <a:ext cx="1463919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Asosiasi Profesi KE: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PII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IAFBI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ASATHI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BEA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ASHRAE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HAKE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FKMHE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PT.EMI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dll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endParaRPr lang="en-US" sz="7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endParaRPr lang="en-US" sz="7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55563" algn="l"/>
              </a:tabLst>
            </a:pPr>
            <a:endParaRPr lang="en-US" sz="7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9863" name="Text Box 34"/>
          <p:cNvSpPr txBox="1">
            <a:spLocks noChangeArrowheads="1"/>
          </p:cNvSpPr>
          <p:nvPr/>
        </p:nvSpPr>
        <p:spPr bwMode="auto">
          <a:xfrm>
            <a:off x="8229600" y="3581400"/>
            <a:ext cx="464527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Asosiasi </a:t>
            </a:r>
          </a:p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Konsumen </a:t>
            </a:r>
          </a:p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Energi: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YLKI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WWF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Pelangi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YBUL</a:t>
            </a:r>
          </a:p>
          <a:p>
            <a:pPr>
              <a:spcBef>
                <a:spcPct val="5000"/>
              </a:spcBef>
              <a:buFont typeface="Arial" pitchFamily="34" charset="0"/>
              <a:buChar char="•"/>
              <a:tabLst>
                <a:tab pos="55563" algn="l"/>
              </a:tabLst>
            </a:pPr>
            <a:r>
              <a:rPr lang="en-US" sz="7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dll</a:t>
            </a:r>
          </a:p>
        </p:txBody>
      </p:sp>
      <p:cxnSp>
        <p:nvCxnSpPr>
          <p:cNvPr id="119864" name="Straight Connector 131"/>
          <p:cNvCxnSpPr>
            <a:cxnSpLocks noChangeShapeType="1"/>
          </p:cNvCxnSpPr>
          <p:nvPr/>
        </p:nvCxnSpPr>
        <p:spPr bwMode="auto">
          <a:xfrm>
            <a:off x="309201" y="4572000"/>
            <a:ext cx="8530003" cy="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19865" name="Straight Connector 132"/>
          <p:cNvCxnSpPr>
            <a:cxnSpLocks noChangeShapeType="1"/>
          </p:cNvCxnSpPr>
          <p:nvPr/>
        </p:nvCxnSpPr>
        <p:spPr bwMode="auto">
          <a:xfrm>
            <a:off x="309201" y="5562609"/>
            <a:ext cx="8530003" cy="17463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8" name="Rectangle 45"/>
          <p:cNvSpPr txBox="1">
            <a:spLocks noChangeArrowheads="1"/>
          </p:cNvSpPr>
          <p:nvPr/>
        </p:nvSpPr>
        <p:spPr>
          <a:xfrm>
            <a:off x="203689" y="404665"/>
            <a:ext cx="8763000" cy="454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id-ID" b="1" kern="0" dirty="0" smtClean="0">
                <a:solidFill>
                  <a:srgbClr val="006600"/>
                </a:solidFill>
                <a:latin typeface="Arial"/>
                <a:cs typeface="Arial" pitchFamily="34" charset="0"/>
              </a:rPr>
              <a:t>JEJARING </a:t>
            </a:r>
            <a:r>
              <a:rPr lang="id-ID" b="1" kern="0" dirty="0">
                <a:solidFill>
                  <a:srgbClr val="006600"/>
                </a:solidFill>
                <a:latin typeface="Arial"/>
                <a:cs typeface="Arial" pitchFamily="34" charset="0"/>
              </a:rPr>
              <a:t>DI </a:t>
            </a:r>
            <a:r>
              <a:rPr lang="en-US" b="1" kern="0" dirty="0">
                <a:solidFill>
                  <a:srgbClr val="006600"/>
                </a:solidFill>
                <a:latin typeface="Arial"/>
                <a:cs typeface="Arial" pitchFamily="34" charset="0"/>
              </a:rPr>
              <a:t>BIDANG </a:t>
            </a:r>
            <a:r>
              <a:rPr lang="id-ID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KONSERVASI ENERGI</a:t>
            </a:r>
            <a:endParaRPr lang="en-US" b="1" kern="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2924175" y="1193800"/>
            <a:ext cx="5995988" cy="5284788"/>
          </a:xfrm>
          <a:prstGeom prst="rect">
            <a:avLst/>
          </a:prstGeom>
          <a:solidFill>
            <a:srgbClr val="00B050">
              <a:alpha val="12157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4548188" y="1271588"/>
            <a:ext cx="2992437" cy="482600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Ctr="1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“MASYARAKAT ENERGI BARU INDONESIA” ?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85750" y="5572125"/>
            <a:ext cx="2641600" cy="903288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80988" y="4572000"/>
            <a:ext cx="2643187" cy="100012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Rectangle 45"/>
          <p:cNvSpPr txBox="1">
            <a:spLocks noChangeArrowheads="1"/>
          </p:cNvSpPr>
          <p:nvPr/>
        </p:nvSpPr>
        <p:spPr>
          <a:xfrm>
            <a:off x="217488" y="404664"/>
            <a:ext cx="8874125" cy="4502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JEJARING DI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BIDANG ENERGI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BARU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DAN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ENERGI TERBARUKAN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0" y="549275"/>
            <a:ext cx="89344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280988" y="1193800"/>
            <a:ext cx="2643187" cy="3378200"/>
          </a:xfrm>
          <a:prstGeom prst="rect">
            <a:avLst/>
          </a:prstGeom>
          <a:solidFill>
            <a:srgbClr val="CC99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5"/>
          <p:cNvSpPr>
            <a:spLocks noChangeShapeType="1"/>
          </p:cNvSpPr>
          <p:nvPr/>
        </p:nvSpPr>
        <p:spPr bwMode="auto">
          <a:xfrm flipH="1">
            <a:off x="625475" y="2174875"/>
            <a:ext cx="0" cy="211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1287463" y="2174875"/>
            <a:ext cx="0" cy="211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347663" y="801688"/>
            <a:ext cx="2284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Pemerintah (</a:t>
            </a:r>
            <a:r>
              <a:rPr kumimoji="0" lang="en-US" sz="1400" b="1" i="1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Public Sector)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4281488" y="817563"/>
            <a:ext cx="3392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Non-Pemerintah (</a:t>
            </a:r>
            <a:r>
              <a:rPr kumimoji="0" lang="en-US" sz="1400" b="1" i="1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Private Sector</a:t>
            </a:r>
            <a:r>
              <a:rPr kumimoji="0" lang="en-US" sz="14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 flipH="1">
            <a:off x="2935288" y="1162050"/>
            <a:ext cx="6350" cy="53038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>
            <a:off x="1543050" y="1970088"/>
            <a:ext cx="0" cy="246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295275" y="2386013"/>
            <a:ext cx="590550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Dirjen </a:t>
            </a:r>
            <a:endParaRPr kumimoji="0" lang="id-ID" sz="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Mineral dan Batubara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922338" y="2386013"/>
            <a:ext cx="590550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Dirjen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Migas</a:t>
            </a:r>
          </a:p>
        </p:txBody>
      </p:sp>
      <p:sp>
        <p:nvSpPr>
          <p:cNvPr id="82" name="Line 21"/>
          <p:cNvSpPr>
            <a:spLocks noChangeShapeType="1"/>
          </p:cNvSpPr>
          <p:nvPr/>
        </p:nvSpPr>
        <p:spPr bwMode="auto">
          <a:xfrm>
            <a:off x="625475" y="2174875"/>
            <a:ext cx="1941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211138" y="1228725"/>
            <a:ext cx="2025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Otoritas Energi Nasional:</a:t>
            </a: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4470400" y="1501775"/>
            <a:ext cx="2992438" cy="482600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“MASYARAKAT ENERGI  TERBARUKAN INDONESIA”   (“METI”)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881063" y="1435100"/>
            <a:ext cx="1327150" cy="565150"/>
          </a:xfrm>
          <a:prstGeom prst="rect">
            <a:avLst/>
          </a:prstGeom>
          <a:solidFill>
            <a:srgbClr val="000080">
              <a:alpha val="89803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Menteri ESDM</a:t>
            </a:r>
          </a:p>
        </p:txBody>
      </p:sp>
      <p:sp>
        <p:nvSpPr>
          <p:cNvPr id="86" name="Line 35"/>
          <p:cNvSpPr>
            <a:spLocks noChangeShapeType="1"/>
          </p:cNvSpPr>
          <p:nvPr/>
        </p:nvSpPr>
        <p:spPr bwMode="auto">
          <a:xfrm flipH="1">
            <a:off x="3582988" y="1985963"/>
            <a:ext cx="2109787" cy="728662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36"/>
          <p:cNvSpPr>
            <a:spLocks noChangeShapeType="1"/>
          </p:cNvSpPr>
          <p:nvPr/>
        </p:nvSpPr>
        <p:spPr bwMode="auto">
          <a:xfrm flipH="1">
            <a:off x="4572000" y="1985963"/>
            <a:ext cx="1252538" cy="728662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Line 37"/>
          <p:cNvSpPr>
            <a:spLocks noChangeShapeType="1"/>
          </p:cNvSpPr>
          <p:nvPr/>
        </p:nvSpPr>
        <p:spPr bwMode="auto">
          <a:xfrm flipH="1">
            <a:off x="5495925" y="1985963"/>
            <a:ext cx="395288" cy="728662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Line 38"/>
          <p:cNvSpPr>
            <a:spLocks noChangeShapeType="1"/>
          </p:cNvSpPr>
          <p:nvPr/>
        </p:nvSpPr>
        <p:spPr bwMode="auto">
          <a:xfrm>
            <a:off x="5956300" y="1985963"/>
            <a:ext cx="528638" cy="728662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Line 39"/>
          <p:cNvSpPr>
            <a:spLocks noChangeShapeType="1"/>
          </p:cNvSpPr>
          <p:nvPr/>
        </p:nvSpPr>
        <p:spPr bwMode="auto">
          <a:xfrm>
            <a:off x="6022975" y="1985963"/>
            <a:ext cx="1450975" cy="728662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Line 40"/>
          <p:cNvSpPr>
            <a:spLocks noChangeShapeType="1"/>
          </p:cNvSpPr>
          <p:nvPr/>
        </p:nvSpPr>
        <p:spPr bwMode="auto">
          <a:xfrm>
            <a:off x="6154738" y="2000250"/>
            <a:ext cx="2338387" cy="6905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Line 41"/>
          <p:cNvSpPr>
            <a:spLocks noChangeShapeType="1"/>
          </p:cNvSpPr>
          <p:nvPr/>
        </p:nvSpPr>
        <p:spPr bwMode="auto">
          <a:xfrm>
            <a:off x="2263775" y="1633538"/>
            <a:ext cx="2195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Text Box 42"/>
          <p:cNvSpPr txBox="1">
            <a:spLocks noChangeArrowheads="1"/>
          </p:cNvSpPr>
          <p:nvPr/>
        </p:nvSpPr>
        <p:spPr bwMode="auto">
          <a:xfrm>
            <a:off x="936625" y="4754563"/>
            <a:ext cx="1350963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Gubernur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cq. Dinas yang menangani bidang Energi</a:t>
            </a:r>
          </a:p>
        </p:txBody>
      </p:sp>
      <p:sp>
        <p:nvSpPr>
          <p:cNvPr id="94" name="Line 43"/>
          <p:cNvSpPr>
            <a:spLocks noChangeShapeType="1"/>
          </p:cNvSpPr>
          <p:nvPr/>
        </p:nvSpPr>
        <p:spPr bwMode="auto">
          <a:xfrm>
            <a:off x="1546225" y="2206625"/>
            <a:ext cx="0" cy="255905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Text Box 44"/>
          <p:cNvSpPr txBox="1">
            <a:spLocks noChangeArrowheads="1"/>
          </p:cNvSpPr>
          <p:nvPr/>
        </p:nvSpPr>
        <p:spPr bwMode="auto">
          <a:xfrm>
            <a:off x="211138" y="4551363"/>
            <a:ext cx="20256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Otoritas Energi Propinsi :</a:t>
            </a:r>
          </a:p>
        </p:txBody>
      </p:sp>
      <p:sp>
        <p:nvSpPr>
          <p:cNvPr id="96" name="Text Box 42"/>
          <p:cNvSpPr txBox="1">
            <a:spLocks noChangeArrowheads="1"/>
          </p:cNvSpPr>
          <p:nvPr/>
        </p:nvSpPr>
        <p:spPr bwMode="auto">
          <a:xfrm>
            <a:off x="944563" y="5805488"/>
            <a:ext cx="1350962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Bupati/Walikota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cq. Dinas yang menangani bidang Energi</a:t>
            </a:r>
          </a:p>
        </p:txBody>
      </p:sp>
      <p:sp>
        <p:nvSpPr>
          <p:cNvPr id="97" name="Text Box 44"/>
          <p:cNvSpPr txBox="1">
            <a:spLocks noChangeArrowheads="1"/>
          </p:cNvSpPr>
          <p:nvPr/>
        </p:nvSpPr>
        <p:spPr bwMode="auto">
          <a:xfrm>
            <a:off x="219075" y="5602288"/>
            <a:ext cx="21113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Otoritas Energi Kabupaten/Kota :</a:t>
            </a:r>
          </a:p>
        </p:txBody>
      </p:sp>
      <p:sp>
        <p:nvSpPr>
          <p:cNvPr id="98" name="Text Box 20"/>
          <p:cNvSpPr txBox="1">
            <a:spLocks noChangeArrowheads="1"/>
          </p:cNvSpPr>
          <p:nvPr/>
        </p:nvSpPr>
        <p:spPr bwMode="auto">
          <a:xfrm>
            <a:off x="1589088" y="2381250"/>
            <a:ext cx="657225" cy="63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Dirjen  </a:t>
            </a:r>
            <a:endParaRPr kumimoji="0" lang="id-ID" sz="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Ketenaga-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listrikan</a:t>
            </a:r>
            <a:endParaRPr kumimoji="0" lang="en-US" sz="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933575" y="2166938"/>
            <a:ext cx="0" cy="211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Text Box 20"/>
          <p:cNvSpPr txBox="1">
            <a:spLocks noChangeArrowheads="1"/>
          </p:cNvSpPr>
          <p:nvPr/>
        </p:nvSpPr>
        <p:spPr bwMode="auto">
          <a:xfrm>
            <a:off x="2308225" y="2379663"/>
            <a:ext cx="574675" cy="639762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cq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.Dirjen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id-ID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id-ID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EBTKE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2563813" y="2174875"/>
            <a:ext cx="0" cy="211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Line 35"/>
          <p:cNvSpPr>
            <a:spLocks noChangeShapeType="1"/>
          </p:cNvSpPr>
          <p:nvPr/>
        </p:nvSpPr>
        <p:spPr bwMode="auto">
          <a:xfrm flipH="1" flipV="1">
            <a:off x="2263775" y="1714500"/>
            <a:ext cx="6013450" cy="966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Line 35"/>
          <p:cNvSpPr>
            <a:spLocks noChangeShapeType="1"/>
          </p:cNvSpPr>
          <p:nvPr/>
        </p:nvSpPr>
        <p:spPr bwMode="auto">
          <a:xfrm flipH="1" flipV="1">
            <a:off x="2273300" y="1738313"/>
            <a:ext cx="5011738" cy="9286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Line 35"/>
          <p:cNvSpPr>
            <a:spLocks noChangeShapeType="1"/>
          </p:cNvSpPr>
          <p:nvPr/>
        </p:nvSpPr>
        <p:spPr bwMode="auto">
          <a:xfrm flipH="1" flipV="1">
            <a:off x="2263775" y="1714500"/>
            <a:ext cx="4089400" cy="966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Line 35"/>
          <p:cNvSpPr>
            <a:spLocks noChangeShapeType="1"/>
          </p:cNvSpPr>
          <p:nvPr/>
        </p:nvSpPr>
        <p:spPr bwMode="auto">
          <a:xfrm flipH="1" flipV="1">
            <a:off x="2263775" y="1714500"/>
            <a:ext cx="3165475" cy="962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Line 35"/>
          <p:cNvSpPr>
            <a:spLocks noChangeShapeType="1"/>
          </p:cNvSpPr>
          <p:nvPr/>
        </p:nvSpPr>
        <p:spPr bwMode="auto">
          <a:xfrm flipH="1" flipV="1">
            <a:off x="2263775" y="1714500"/>
            <a:ext cx="2241550" cy="962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Line 35"/>
          <p:cNvSpPr>
            <a:spLocks noChangeShapeType="1"/>
          </p:cNvSpPr>
          <p:nvPr/>
        </p:nvSpPr>
        <p:spPr bwMode="auto">
          <a:xfrm flipH="1" flipV="1">
            <a:off x="2263775" y="1714500"/>
            <a:ext cx="1284288" cy="9763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4116388" y="3514725"/>
            <a:ext cx="109696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41275" algn="l"/>
              </a:tabLst>
            </a:pPr>
            <a:r>
              <a:rPr lang="en-US" sz="700" b="1" u="sng">
                <a:latin typeface="Arial Narrow" pitchFamily="34" charset="0"/>
              </a:rPr>
              <a:t>Usaha Hilir EBTKE :</a:t>
            </a:r>
          </a:p>
          <a:p>
            <a:pPr>
              <a:spcBef>
                <a:spcPct val="5000"/>
              </a:spcBef>
              <a:tabLst>
                <a:tab pos="41275" algn="l"/>
              </a:tabLst>
            </a:pPr>
            <a:endParaRPr lang="en-US" sz="700" b="1" u="sng">
              <a:latin typeface="Arial Narrow" pitchFamily="34" charset="0"/>
            </a:endParaRP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41275" algn="l"/>
              </a:tabLst>
            </a:pPr>
            <a:r>
              <a:rPr lang="en-US" sz="700" b="1">
                <a:latin typeface="Arial Narrow" pitchFamily="34" charset="0"/>
              </a:rPr>
              <a:t>APROBI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41275" algn="l"/>
              </a:tabLst>
            </a:pPr>
            <a:r>
              <a:rPr lang="en-US" sz="700" b="1">
                <a:latin typeface="Arial Narrow" pitchFamily="34" charset="0"/>
              </a:rPr>
              <a:t>KADIN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41275" algn="l"/>
              </a:tabLst>
            </a:pPr>
            <a:r>
              <a:rPr lang="en-US" sz="700" b="1">
                <a:latin typeface="Arial Narrow" pitchFamily="34" charset="0"/>
              </a:rPr>
              <a:t>FKPLI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41275" algn="l"/>
              </a:tabLst>
            </a:pPr>
            <a:r>
              <a:rPr lang="en-US" sz="700" b="1">
                <a:latin typeface="Arial Narrow" pitchFamily="34" charset="0"/>
              </a:rPr>
              <a:t>IGA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41275" algn="l"/>
              </a:tabLst>
            </a:pPr>
            <a:r>
              <a:rPr lang="en-US" sz="700" b="1">
                <a:latin typeface="Arial Narrow" pitchFamily="34" charset="0"/>
              </a:rPr>
              <a:t>MKI</a:t>
            </a:r>
          </a:p>
          <a:p>
            <a:pPr>
              <a:spcBef>
                <a:spcPct val="5000"/>
              </a:spcBef>
              <a:tabLst>
                <a:tab pos="41275" algn="l"/>
              </a:tabLst>
            </a:pPr>
            <a:r>
              <a:rPr lang="en-US" sz="700" b="1">
                <a:latin typeface="Arial Narrow" pitchFamily="34" charset="0"/>
              </a:rPr>
              <a:t> </a:t>
            </a: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3175000" y="3500438"/>
            <a:ext cx="1182688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</a:pPr>
            <a:r>
              <a:rPr lang="en-US" sz="700" b="1" u="sng">
                <a:latin typeface="Arial Narrow" pitchFamily="34" charset="0"/>
              </a:rPr>
              <a:t>Usaha Hulu EBTKE :</a:t>
            </a:r>
          </a:p>
          <a:p>
            <a:pPr>
              <a:spcBef>
                <a:spcPct val="5000"/>
              </a:spcBef>
            </a:pPr>
            <a:endParaRPr lang="en-US" sz="700" b="1" u="sng">
              <a:latin typeface="Arial Narrow" pitchFamily="34" charset="0"/>
            </a:endParaRPr>
          </a:p>
          <a:p>
            <a:pPr>
              <a:spcBef>
                <a:spcPct val="5000"/>
              </a:spcBef>
              <a:buFont typeface="Arial" charset="0"/>
              <a:buChar char="•"/>
            </a:pPr>
            <a:r>
              <a:rPr lang="en-US" sz="700" b="1">
                <a:latin typeface="Arial Narrow" pitchFamily="34" charset="0"/>
              </a:rPr>
              <a:t>GAPKI </a:t>
            </a:r>
          </a:p>
          <a:p>
            <a:pPr>
              <a:spcBef>
                <a:spcPct val="5000"/>
              </a:spcBef>
              <a:buFont typeface="Arial" charset="0"/>
              <a:buChar char="•"/>
            </a:pPr>
            <a:r>
              <a:rPr lang="en-US" sz="700" b="1">
                <a:latin typeface="Arial Narrow" pitchFamily="34" charset="0"/>
              </a:rPr>
              <a:t>KADIN</a:t>
            </a:r>
          </a:p>
          <a:p>
            <a:pPr>
              <a:spcBef>
                <a:spcPct val="5000"/>
              </a:spcBef>
              <a:buFont typeface="Arial" charset="0"/>
              <a:buChar char="•"/>
            </a:pPr>
            <a:r>
              <a:rPr lang="en-US" sz="700" b="1">
                <a:latin typeface="Arial Narrow" pitchFamily="34" charset="0"/>
              </a:rPr>
              <a:t> API</a:t>
            </a:r>
          </a:p>
          <a:p>
            <a:pPr>
              <a:spcBef>
                <a:spcPct val="5000"/>
              </a:spcBef>
              <a:buFont typeface="Arial" charset="0"/>
              <a:buChar char="•"/>
            </a:pPr>
            <a:r>
              <a:rPr lang="en-US" sz="700" b="1">
                <a:latin typeface="Arial Narrow" pitchFamily="34" charset="0"/>
              </a:rPr>
              <a:t> HIPMI</a:t>
            </a:r>
          </a:p>
          <a:p>
            <a:pPr>
              <a:spcBef>
                <a:spcPct val="5000"/>
              </a:spcBef>
              <a:buFont typeface="Arial" charset="0"/>
              <a:buChar char="•"/>
            </a:pPr>
            <a:r>
              <a:rPr lang="en-US" sz="700" b="1">
                <a:latin typeface="Arial Narrow" pitchFamily="34" charset="0"/>
              </a:rPr>
              <a:t>DMSI</a:t>
            </a:r>
          </a:p>
          <a:p>
            <a:pPr>
              <a:spcBef>
                <a:spcPct val="5000"/>
              </a:spcBef>
              <a:buFontTx/>
              <a:buChar char="•"/>
            </a:pPr>
            <a:endParaRPr lang="en-US" sz="700" b="1">
              <a:latin typeface="Arial Narrow" pitchFamily="34" charset="0"/>
            </a:endParaRPr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3138855" y="2708278"/>
            <a:ext cx="844062" cy="822325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" rIns="7200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Forum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Komunikasi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Usaha EBT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Hulu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1" name="Text Box 13"/>
          <p:cNvSpPr txBox="1">
            <a:spLocks noChangeArrowheads="1"/>
          </p:cNvSpPr>
          <p:nvPr/>
        </p:nvSpPr>
        <p:spPr bwMode="auto">
          <a:xfrm>
            <a:off x="5059973" y="2706691"/>
            <a:ext cx="844062" cy="822325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" rIns="7200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Forum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Komunikasi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Usaha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Penunjang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EBT</a:t>
            </a:r>
          </a:p>
        </p:txBody>
      </p:sp>
      <p:sp>
        <p:nvSpPr>
          <p:cNvPr id="112" name="Text Box 14"/>
          <p:cNvSpPr txBox="1">
            <a:spLocks noChangeArrowheads="1"/>
          </p:cNvSpPr>
          <p:nvPr/>
        </p:nvSpPr>
        <p:spPr bwMode="auto">
          <a:xfrm>
            <a:off x="4106007" y="2708278"/>
            <a:ext cx="844062" cy="822325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" rIns="7200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Forum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Komunikasi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Usaha  EBT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Hilir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3" name="Text Box 15"/>
          <p:cNvSpPr txBox="1">
            <a:spLocks noChangeArrowheads="1"/>
          </p:cNvSpPr>
          <p:nvPr/>
        </p:nvSpPr>
        <p:spPr bwMode="auto">
          <a:xfrm>
            <a:off x="5078413" y="3522663"/>
            <a:ext cx="62388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latin typeface="Arial Narrow" pitchFamily="34" charset="0"/>
              </a:rPr>
              <a:t>Usaha Penunjang </a:t>
            </a:r>
          </a:p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latin typeface="Arial Narrow" pitchFamily="34" charset="0"/>
              </a:rPr>
              <a:t>EBTKE :</a:t>
            </a:r>
          </a:p>
          <a:p>
            <a:pPr>
              <a:spcBef>
                <a:spcPct val="5000"/>
              </a:spcBef>
              <a:buFontTx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 KADIN       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AKLI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GAPENSI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GAPENRI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APJETI</a:t>
            </a:r>
          </a:p>
          <a:p>
            <a:pPr>
              <a:spcBef>
                <a:spcPct val="5000"/>
              </a:spcBef>
              <a:tabLst>
                <a:tab pos="55563" algn="l"/>
              </a:tabLst>
            </a:pPr>
            <a:endParaRPr lang="en-US" sz="700" b="1">
              <a:latin typeface="Arial Narrow" pitchFamily="34" charset="0"/>
            </a:endParaRPr>
          </a:p>
        </p:txBody>
      </p:sp>
      <p:sp>
        <p:nvSpPr>
          <p:cNvPr id="114" name="Text Box 16"/>
          <p:cNvSpPr txBox="1">
            <a:spLocks noChangeArrowheads="1"/>
          </p:cNvSpPr>
          <p:nvPr/>
        </p:nvSpPr>
        <p:spPr bwMode="auto">
          <a:xfrm>
            <a:off x="6037384" y="2708278"/>
            <a:ext cx="844062" cy="822325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" rIns="7200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Forum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Komunikasi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Industri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Penunjang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EBT</a:t>
            </a:r>
          </a:p>
        </p:txBody>
      </p:sp>
      <p:sp>
        <p:nvSpPr>
          <p:cNvPr id="115" name="Text Box 17"/>
          <p:cNvSpPr txBox="1">
            <a:spLocks noChangeArrowheads="1"/>
          </p:cNvSpPr>
          <p:nvPr/>
        </p:nvSpPr>
        <p:spPr bwMode="auto">
          <a:xfrm>
            <a:off x="7016261" y="2708278"/>
            <a:ext cx="844062" cy="822325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" rIns="7200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Forum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Komunitas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Profesi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EBT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7949713" y="2708278"/>
            <a:ext cx="868973" cy="822325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" rIns="7200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Forum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Komunikasi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Konsumen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EBT</a:t>
            </a:r>
          </a:p>
        </p:txBody>
      </p:sp>
      <p:sp>
        <p:nvSpPr>
          <p:cNvPr id="117" name="Text Box 32"/>
          <p:cNvSpPr txBox="1">
            <a:spLocks noChangeArrowheads="1"/>
          </p:cNvSpPr>
          <p:nvPr/>
        </p:nvSpPr>
        <p:spPr bwMode="auto">
          <a:xfrm>
            <a:off x="6056313" y="3529013"/>
            <a:ext cx="842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latin typeface="Arial Narrow" pitchFamily="34" charset="0"/>
              </a:rPr>
              <a:t>Industri Penunjang EBTKE :</a:t>
            </a:r>
            <a:endParaRPr lang="en-US" sz="700" b="1">
              <a:latin typeface="Arial Narrow" pitchFamily="34" charset="0"/>
            </a:endParaRP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KADIN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 FKIPLT</a:t>
            </a:r>
          </a:p>
          <a:p>
            <a:pPr>
              <a:spcBef>
                <a:spcPct val="5000"/>
              </a:spcBef>
              <a:tabLst>
                <a:tab pos="55563" algn="l"/>
              </a:tabLst>
            </a:pPr>
            <a:endParaRPr lang="en-US" sz="700" b="1">
              <a:latin typeface="Arial Narrow" pitchFamily="34" charset="0"/>
            </a:endParaRPr>
          </a:p>
        </p:txBody>
      </p:sp>
      <p:sp>
        <p:nvSpPr>
          <p:cNvPr id="118" name="Text Box 33"/>
          <p:cNvSpPr txBox="1">
            <a:spLocks noChangeArrowheads="1"/>
          </p:cNvSpPr>
          <p:nvPr/>
        </p:nvSpPr>
        <p:spPr bwMode="auto">
          <a:xfrm>
            <a:off x="6965950" y="3516313"/>
            <a:ext cx="14636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latin typeface="Arial Narrow" pitchFamily="34" charset="0"/>
              </a:rPr>
              <a:t>Asosiasi Profesi Bidang </a:t>
            </a:r>
          </a:p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latin typeface="Arial Narrow" pitchFamily="34" charset="0"/>
              </a:rPr>
              <a:t>Energi: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MEI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APEI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IATKI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IATMI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GINSI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YUPTL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endParaRPr lang="en-US" sz="700" b="1">
              <a:latin typeface="Arial Narrow" pitchFamily="34" charset="0"/>
            </a:endParaRPr>
          </a:p>
          <a:p>
            <a:pPr>
              <a:spcBef>
                <a:spcPct val="5000"/>
              </a:spcBef>
              <a:tabLst>
                <a:tab pos="55563" algn="l"/>
              </a:tabLst>
            </a:pPr>
            <a:endParaRPr lang="en-US" sz="700" b="1">
              <a:latin typeface="Arial Narrow" pitchFamily="34" charset="0"/>
            </a:endParaRP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8359775" y="3573463"/>
            <a:ext cx="465138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latin typeface="Arial Narrow" pitchFamily="34" charset="0"/>
              </a:rPr>
              <a:t>Organisasi </a:t>
            </a:r>
          </a:p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latin typeface="Arial Narrow" pitchFamily="34" charset="0"/>
              </a:rPr>
              <a:t>Konsumen </a:t>
            </a:r>
          </a:p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 u="sng">
                <a:latin typeface="Arial Narrow" pitchFamily="34" charset="0"/>
              </a:rPr>
              <a:t>Energi: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YLKI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IBEKA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K3LI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LKLI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Kemitraan</a:t>
            </a:r>
          </a:p>
        </p:txBody>
      </p:sp>
      <p:cxnSp>
        <p:nvCxnSpPr>
          <p:cNvPr id="120" name="Straight Connector 131"/>
          <p:cNvCxnSpPr>
            <a:cxnSpLocks noChangeShapeType="1"/>
          </p:cNvCxnSpPr>
          <p:nvPr/>
        </p:nvCxnSpPr>
        <p:spPr bwMode="auto">
          <a:xfrm>
            <a:off x="285750" y="4572000"/>
            <a:ext cx="8572500" cy="1588"/>
          </a:xfrm>
          <a:prstGeom prst="line">
            <a:avLst/>
          </a:prstGeom>
          <a:noFill/>
          <a:ln w="19050" cap="sq" algn="ctr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21" name="Straight Connector 132"/>
          <p:cNvCxnSpPr>
            <a:cxnSpLocks noChangeShapeType="1"/>
          </p:cNvCxnSpPr>
          <p:nvPr/>
        </p:nvCxnSpPr>
        <p:spPr bwMode="auto">
          <a:xfrm>
            <a:off x="285750" y="5580063"/>
            <a:ext cx="8572500" cy="1587"/>
          </a:xfrm>
          <a:prstGeom prst="line">
            <a:avLst/>
          </a:prstGeom>
          <a:noFill/>
          <a:ln w="19050" cap="sq" algn="ctr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22" name="TextBox 63"/>
          <p:cNvSpPr txBox="1">
            <a:spLocks noChangeArrowheads="1"/>
          </p:cNvSpPr>
          <p:nvPr/>
        </p:nvSpPr>
        <p:spPr bwMode="auto">
          <a:xfrm>
            <a:off x="7177088" y="3716338"/>
            <a:ext cx="14525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KNI-WEC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BIMASENA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ASPELINDO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P4MPB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PERDIPI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HAEI</a:t>
            </a:r>
          </a:p>
        </p:txBody>
      </p:sp>
      <p:sp>
        <p:nvSpPr>
          <p:cNvPr id="123" name="Text Box 15"/>
          <p:cNvSpPr txBox="1">
            <a:spLocks noChangeArrowheads="1"/>
          </p:cNvSpPr>
          <p:nvPr/>
        </p:nvSpPr>
        <p:spPr bwMode="auto">
          <a:xfrm>
            <a:off x="5502275" y="3622675"/>
            <a:ext cx="6223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"/>
              </a:spcBef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      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FKUPTL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APITINDO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APKOMATEK INDONESIA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AKI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r>
              <a:rPr lang="en-US" sz="700" b="1">
                <a:latin typeface="Arial Narrow" pitchFamily="34" charset="0"/>
              </a:rPr>
              <a:t>ASPEMBAYA</a:t>
            </a:r>
          </a:p>
          <a:p>
            <a:pPr>
              <a:spcBef>
                <a:spcPct val="5000"/>
              </a:spcBef>
              <a:buFont typeface="Arial" charset="0"/>
              <a:buChar char="•"/>
              <a:tabLst>
                <a:tab pos="55563" algn="l"/>
              </a:tabLst>
            </a:pPr>
            <a:endParaRPr lang="en-US" sz="700" b="1">
              <a:latin typeface="Arial Narrow" pitchFamily="34" charset="0"/>
            </a:endParaRPr>
          </a:p>
          <a:p>
            <a:pPr>
              <a:spcBef>
                <a:spcPct val="5000"/>
              </a:spcBef>
              <a:tabLst>
                <a:tab pos="55563" algn="l"/>
              </a:tabLst>
            </a:pPr>
            <a:endParaRPr lang="en-US" sz="700" b="1">
              <a:latin typeface="Arial Narrow" pitchFamily="34" charset="0"/>
            </a:endParaRPr>
          </a:p>
        </p:txBody>
      </p:sp>
      <p:sp>
        <p:nvSpPr>
          <p:cNvPr id="124" name="TextBox 63"/>
          <p:cNvSpPr txBox="1">
            <a:spLocks noChangeArrowheads="1"/>
          </p:cNvSpPr>
          <p:nvPr/>
        </p:nvSpPr>
        <p:spPr bwMode="auto">
          <a:xfrm>
            <a:off x="7658100" y="3716338"/>
            <a:ext cx="6588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55563" algn="l"/>
              </a:tabLst>
              <a:defRPr/>
            </a:pPr>
            <a:r>
              <a:rPr kumimoji="0" lang="en-US" sz="7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HAKI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55563" algn="l"/>
              </a:tabLst>
              <a:defRPr/>
            </a:pPr>
            <a:r>
              <a:rPr kumimoji="0" lang="en-US" sz="7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HAKIT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55563" algn="l"/>
              </a:tabLst>
              <a:defRPr/>
            </a:pPr>
            <a:r>
              <a:rPr kumimoji="0" lang="en-US" sz="7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HALTI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55563" algn="l"/>
              </a:tabLst>
              <a:defRPr/>
            </a:pPr>
            <a:r>
              <a:rPr kumimoji="0" lang="en-US" sz="7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PII-Elektro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55563" algn="l"/>
              </a:tabLst>
              <a:defRPr/>
            </a:pPr>
            <a:r>
              <a:rPr kumimoji="0" lang="en-US" sz="7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IIEE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55563" algn="l"/>
              </a:tabLst>
              <a:defRPr/>
            </a:pPr>
            <a:r>
              <a:rPr kumimoji="0" lang="en-US" sz="7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INKINDO</a:t>
            </a: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Slide Number Placeholder 1"/>
          <p:cNvSpPr txBox="1">
            <a:spLocks/>
          </p:cNvSpPr>
          <p:nvPr/>
        </p:nvSpPr>
        <p:spPr bwMode="auto">
          <a:xfrm>
            <a:off x="7104063" y="6375400"/>
            <a:ext cx="19700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F3EB8-C11F-4051-A456-B5CD38D1847F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+mn-cs"/>
            </a:endParaRPr>
          </a:p>
        </p:txBody>
      </p:sp>
      <p:sp>
        <p:nvSpPr>
          <p:cNvPr id="126" name="Rectangle 25"/>
          <p:cNvSpPr>
            <a:spLocks noChangeArrowheads="1"/>
          </p:cNvSpPr>
          <p:nvPr/>
        </p:nvSpPr>
        <p:spPr bwMode="auto">
          <a:xfrm>
            <a:off x="4579938" y="4824413"/>
            <a:ext cx="2992437" cy="482600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“MASYARAKAT ENERGI  TERBARUKAN DAERAH”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PROPINSI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27" name="Straight Arrow Connector 126"/>
          <p:cNvCxnSpPr>
            <a:stCxn id="93" idx="3"/>
          </p:cNvCxnSpPr>
          <p:nvPr/>
        </p:nvCxnSpPr>
        <p:spPr>
          <a:xfrm>
            <a:off x="2287588" y="5075238"/>
            <a:ext cx="22606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28" name="Rectangle 25"/>
          <p:cNvSpPr>
            <a:spLocks noChangeArrowheads="1"/>
          </p:cNvSpPr>
          <p:nvPr/>
        </p:nvSpPr>
        <p:spPr bwMode="auto">
          <a:xfrm>
            <a:off x="4587875" y="5880100"/>
            <a:ext cx="2992438" cy="482600"/>
          </a:xfrm>
          <a:prstGeom prst="rect">
            <a:avLst/>
          </a:prstGeom>
          <a:solidFill>
            <a:srgbClr val="35742A">
              <a:lumMod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“MASYARAKAT ENERGI  TERBARUKAN DAERAH”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KABUPATEN/KOTA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2295525" y="6129338"/>
            <a:ext cx="2263775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3"/>
          <p:cNvSpPr txBox="1">
            <a:spLocks noChangeArrowheads="1"/>
          </p:cNvSpPr>
          <p:nvPr/>
        </p:nvSpPr>
        <p:spPr bwMode="auto">
          <a:xfrm>
            <a:off x="2819400" y="115888"/>
            <a:ext cx="640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smtClean="0">
                <a:solidFill>
                  <a:srgbClr val="000000"/>
                </a:solidFill>
                <a:latin typeface="Calibri" pitchFamily="34" charset="0"/>
              </a:rPr>
              <a:t>KERANGKA REGULASI ENERGI</a:t>
            </a:r>
          </a:p>
          <a:p>
            <a:pPr algn="ctr"/>
            <a:r>
              <a:rPr lang="en-US" b="1" smtClean="0">
                <a:solidFill>
                  <a:srgbClr val="000000"/>
                </a:solidFill>
                <a:latin typeface="Calibri" pitchFamily="34" charset="0"/>
              </a:rPr>
              <a:t>(Menurut Undang-Undang No.30 Tahun 2007 tentang Energi)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9200" y="1025527"/>
            <a:ext cx="1371600" cy="36671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UU No. 30/2007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Energi</a:t>
            </a:r>
            <a:endParaRPr lang="en-US" sz="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9988" y="1025527"/>
            <a:ext cx="1355725" cy="36671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sz="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Pemerintah</a:t>
            </a:r>
            <a:r>
              <a:rPr lang="en-US" sz="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(PP)</a:t>
            </a:r>
            <a:endParaRPr lang="en-US" sz="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16513" y="1025527"/>
            <a:ext cx="1828800" cy="36671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sz="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Presiden</a:t>
            </a:r>
            <a:endParaRPr lang="en-US" sz="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7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Perpres</a:t>
            </a:r>
            <a:r>
              <a:rPr lang="en-US" sz="7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814" y="1381125"/>
            <a:ext cx="3798887" cy="547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425" indent="-225425" fontAlgn="auto">
              <a:spcBef>
                <a:spcPts val="3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Amanat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Pembuatan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Peraturan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Pemerintah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(PP)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tentang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:</a:t>
            </a: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Penyediaan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pemanfaatan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oleh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Pemerintah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950" kern="0" dirty="0">
                <a:solidFill>
                  <a:srgbClr val="FF0000"/>
                </a:solidFill>
                <a:latin typeface="Calibri"/>
              </a:rPr>
              <a:t>    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22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2)</a:t>
            </a:r>
          </a:p>
          <a:p>
            <a:pPr marL="228600" indent="-117475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Klasifikasi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Jasa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23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6)</a:t>
            </a:r>
          </a:p>
          <a:p>
            <a:pPr marL="228600" indent="-117475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Kewajiban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pengusahaan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oleh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Badan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Usaha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950" kern="0" dirty="0">
                <a:solidFill>
                  <a:srgbClr val="FF0000"/>
                </a:solidFill>
                <a:latin typeface="Calibri"/>
              </a:rPr>
              <a:t>     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24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2)</a:t>
            </a:r>
          </a:p>
          <a:p>
            <a:pPr marL="228600" indent="-117475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Pelaksanaan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Konservasi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Pemberian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Kemudahan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Insentif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Disinsentif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Konservasi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25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5)</a:t>
            </a:r>
          </a:p>
          <a:p>
            <a:pPr marL="228600" indent="-117475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Pemberian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kemudahan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atau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insentif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terhadap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pemanfaatan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baru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sumber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terbarukan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oleh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Pemerintah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228600" indent="-117475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950" kern="0" dirty="0">
                <a:solidFill>
                  <a:srgbClr val="FF0000"/>
                </a:solidFill>
                <a:latin typeface="Calibri"/>
              </a:rPr>
              <a:t>    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22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1)</a:t>
            </a:r>
          </a:p>
          <a:p>
            <a:pPr marL="228600" indent="-117475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Pendanaan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untuk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pengembangan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pemanfaatan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hasil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penelitian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tentang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baru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terbarukan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dari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pendapatan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negara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yang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berasal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dari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tak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terbarukan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30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4)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950" kern="0" dirty="0">
              <a:solidFill>
                <a:srgbClr val="FF0000"/>
              </a:solidFill>
              <a:latin typeface="Calibri"/>
            </a:endParaRPr>
          </a:p>
          <a:p>
            <a:pPr marL="225425" indent="-225425" fontAlgn="auto">
              <a:spcBef>
                <a:spcPts val="30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Amanat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Pembuatan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Peraturan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Presiden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(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Perpres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)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tentang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:</a:t>
            </a: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Ketentuan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tentang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cara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penyaringan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Calon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Anggota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Dewan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Nasional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13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7)</a:t>
            </a: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950" kern="0" dirty="0">
              <a:solidFill>
                <a:srgbClr val="FF0000"/>
              </a:solidFill>
              <a:latin typeface="Calibri"/>
            </a:endParaRP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Ketentuan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tentang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penyusunan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Rencana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Umum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Nasional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17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3)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950" kern="0" dirty="0">
              <a:solidFill>
                <a:srgbClr val="FF0000"/>
              </a:solidFill>
              <a:latin typeface="Calibri"/>
            </a:endParaRPr>
          </a:p>
          <a:p>
            <a:pPr marL="225425" indent="-225425" fontAlgn="auto">
              <a:spcBef>
                <a:spcPts val="300"/>
              </a:spcBef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Amanat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Penetapan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oleh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Presiden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tentang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:</a:t>
            </a: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Kebijakan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Nasional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11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1)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950" kern="0" dirty="0">
              <a:solidFill>
                <a:sysClr val="windowText" lastClr="000000"/>
              </a:solidFill>
              <a:latin typeface="Calibri"/>
            </a:endParaRPr>
          </a:p>
          <a:p>
            <a:pPr marL="225425" indent="-225425" fontAlgn="auto">
              <a:spcBef>
                <a:spcPts val="300"/>
              </a:spcBef>
              <a:spcAft>
                <a:spcPts val="0"/>
              </a:spcAft>
              <a:buFont typeface="+mj-lt"/>
              <a:buAutoNum type="romanUcPeriod" startAt="4"/>
              <a:defRPr/>
            </a:pP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Amanat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Pembuatan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Peraturan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Daerah (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Perda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) </a:t>
            </a:r>
            <a:r>
              <a:rPr lang="en-US" sz="950" b="1" kern="0" dirty="0" err="1">
                <a:solidFill>
                  <a:srgbClr val="FF0000"/>
                </a:solidFill>
                <a:latin typeface="Calibri"/>
              </a:rPr>
              <a:t>tentang</a:t>
            </a:r>
            <a:r>
              <a:rPr lang="en-US" sz="950" b="1" kern="0" dirty="0">
                <a:solidFill>
                  <a:srgbClr val="FF0000"/>
                </a:solidFill>
                <a:latin typeface="Calibri"/>
              </a:rPr>
              <a:t> :</a:t>
            </a: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Pemberian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kemudahan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atau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insentif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terhadap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pemanfaatan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baru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terbarukan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oeleh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Pemerintah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Daerah </a:t>
            </a: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950" kern="0" dirty="0">
                <a:solidFill>
                  <a:srgbClr val="FF0000"/>
                </a:solidFill>
                <a:latin typeface="Calibri"/>
              </a:rPr>
              <a:t>     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22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1)</a:t>
            </a:r>
          </a:p>
          <a:p>
            <a:pPr marL="225425" indent="-11430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Penyediaan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dan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pemanfaatan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energi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oleh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950" kern="0" dirty="0" err="1">
                <a:solidFill>
                  <a:sysClr val="windowText" lastClr="000000"/>
                </a:solidFill>
                <a:latin typeface="Calibri"/>
              </a:rPr>
              <a:t>Pemerintah</a:t>
            </a:r>
            <a:r>
              <a:rPr lang="en-US" sz="950" kern="0" dirty="0">
                <a:solidFill>
                  <a:sysClr val="windowText" lastClr="000000"/>
                </a:solidFill>
                <a:latin typeface="Calibri"/>
              </a:rPr>
              <a:t> Daerah </a:t>
            </a:r>
          </a:p>
          <a:p>
            <a:pPr marL="225425" indent="-112713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950" kern="0" dirty="0">
                <a:solidFill>
                  <a:srgbClr val="FF0000"/>
                </a:solidFill>
                <a:latin typeface="Calibri"/>
              </a:rPr>
              <a:t>     (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Pasal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22 </a:t>
            </a:r>
            <a:r>
              <a:rPr lang="en-US" sz="950" kern="0" dirty="0" err="1">
                <a:solidFill>
                  <a:srgbClr val="FF0000"/>
                </a:solidFill>
                <a:latin typeface="Calibri"/>
              </a:rPr>
              <a:t>ayat</a:t>
            </a:r>
            <a:r>
              <a:rPr lang="en-US" sz="950" kern="0" dirty="0">
                <a:solidFill>
                  <a:srgbClr val="FF0000"/>
                </a:solidFill>
                <a:latin typeface="Calibri"/>
              </a:rPr>
              <a:t> 2)  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3886200" y="2487613"/>
            <a:ext cx="1219200" cy="2714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PP No. 70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tahun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 2009</a:t>
            </a:r>
          </a:p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ttg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.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Konservasi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Energi</a:t>
            </a:r>
            <a:endParaRPr lang="en-US" sz="900" kern="0" dirty="0">
              <a:solidFill>
                <a:srgbClr val="FF0000"/>
              </a:solidFill>
              <a:latin typeface="Calibri"/>
              <a:cs typeface="Arial"/>
            </a:endParaRP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5180014" y="3673475"/>
            <a:ext cx="1817687" cy="45140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Perpres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No. 26 /2008</a:t>
            </a:r>
          </a:p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ttg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.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Pembentukan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DEN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dan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Tata Cara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Penyaringan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Calon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Anggota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DEN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3721100" y="2587625"/>
            <a:ext cx="128588" cy="762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3721100" y="4249738"/>
            <a:ext cx="1371600" cy="762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866776" y="762000"/>
            <a:ext cx="2105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>
                <a:solidFill>
                  <a:sysClr val="windowText" lastClr="000000"/>
                </a:solidFill>
              </a:rPr>
              <a:t>Domain Negara (Legislasi)</a:t>
            </a: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5181600" y="762000"/>
            <a:ext cx="2209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>
                <a:solidFill>
                  <a:sysClr val="windowText" lastClr="000000"/>
                </a:solidFill>
              </a:rPr>
              <a:t>Domain Pemerintah (Regulasi)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189914" y="1025527"/>
            <a:ext cx="895350" cy="36671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kern="0" dirty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cxnSp>
        <p:nvCxnSpPr>
          <p:cNvPr id="111630" name="Straight Arrow Connector 52"/>
          <p:cNvCxnSpPr>
            <a:cxnSpLocks noChangeShapeType="1"/>
          </p:cNvCxnSpPr>
          <p:nvPr/>
        </p:nvCxnSpPr>
        <p:spPr bwMode="auto">
          <a:xfrm flipV="1">
            <a:off x="2819401" y="892175"/>
            <a:ext cx="8223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1631" name="Straight Arrow Connector 53"/>
          <p:cNvCxnSpPr>
            <a:cxnSpLocks noChangeShapeType="1"/>
          </p:cNvCxnSpPr>
          <p:nvPr/>
        </p:nvCxnSpPr>
        <p:spPr bwMode="auto">
          <a:xfrm rot="10800000">
            <a:off x="192088" y="885825"/>
            <a:ext cx="838200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1632" name="Straight Arrow Connector 54"/>
          <p:cNvCxnSpPr>
            <a:cxnSpLocks noChangeShapeType="1"/>
            <a:stCxn id="51" idx="3"/>
          </p:cNvCxnSpPr>
          <p:nvPr/>
        </p:nvCxnSpPr>
        <p:spPr bwMode="auto">
          <a:xfrm>
            <a:off x="7391400" y="892175"/>
            <a:ext cx="1676400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1633" name="Straight Connector 55"/>
          <p:cNvCxnSpPr>
            <a:cxnSpLocks noChangeShapeType="1"/>
          </p:cNvCxnSpPr>
          <p:nvPr/>
        </p:nvCxnSpPr>
        <p:spPr bwMode="auto">
          <a:xfrm rot="5400000">
            <a:off x="3567113" y="892175"/>
            <a:ext cx="182562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1634" name="Straight Connector 56"/>
          <p:cNvCxnSpPr>
            <a:cxnSpLocks noChangeShapeType="1"/>
          </p:cNvCxnSpPr>
          <p:nvPr/>
        </p:nvCxnSpPr>
        <p:spPr bwMode="auto">
          <a:xfrm rot="5400000">
            <a:off x="61913" y="892175"/>
            <a:ext cx="182562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1635" name="Straight Connector 57"/>
          <p:cNvCxnSpPr>
            <a:cxnSpLocks noChangeShapeType="1"/>
          </p:cNvCxnSpPr>
          <p:nvPr/>
        </p:nvCxnSpPr>
        <p:spPr bwMode="auto">
          <a:xfrm rot="5400000">
            <a:off x="8976519" y="892969"/>
            <a:ext cx="18256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3886200" y="2106613"/>
            <a:ext cx="1219200" cy="36195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RPP 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ttg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.</a:t>
            </a:r>
          </a:p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Pengelolaan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 </a:t>
            </a:r>
            <a:r>
              <a:rPr lang="id-ID" sz="900" kern="0" dirty="0">
                <a:solidFill>
                  <a:srgbClr val="FF0000"/>
                </a:solidFill>
                <a:latin typeface="Calibri"/>
                <a:cs typeface="Arial"/>
              </a:rPr>
              <a:t>Diversifikasi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Energi</a:t>
            </a:r>
            <a:endParaRPr lang="en-US" sz="900" kern="0" dirty="0">
              <a:solidFill>
                <a:srgbClr val="FF0000"/>
              </a:solidFill>
              <a:latin typeface="Calibri"/>
              <a:cs typeface="Arial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3721100" y="2230438"/>
            <a:ext cx="128588" cy="762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3886200" y="3214690"/>
            <a:ext cx="1219200" cy="45878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RPP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ttg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.</a:t>
            </a:r>
          </a:p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Energi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Baru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dan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Energi</a:t>
            </a: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rgbClr val="FF0000"/>
                </a:solidFill>
                <a:latin typeface="Calibri"/>
                <a:cs typeface="Arial"/>
              </a:rPr>
              <a:t>Terbarukan</a:t>
            </a:r>
            <a:endParaRPr lang="en-US" sz="900" kern="0" dirty="0">
              <a:solidFill>
                <a:srgbClr val="FF0000"/>
              </a:solidFill>
              <a:latin typeface="Calibri"/>
              <a:cs typeface="Arial"/>
            </a:endParaRPr>
          </a:p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FF0000"/>
                </a:solidFill>
                <a:latin typeface="Calibri"/>
                <a:cs typeface="Arial"/>
              </a:rPr>
              <a:t>(EBT)</a:t>
            </a:r>
          </a:p>
        </p:txBody>
      </p:sp>
      <p:sp>
        <p:nvSpPr>
          <p:cNvPr id="62" name="Right Arrow 61"/>
          <p:cNvSpPr/>
          <p:nvPr/>
        </p:nvSpPr>
        <p:spPr>
          <a:xfrm>
            <a:off x="3721100" y="3411538"/>
            <a:ext cx="128588" cy="762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sp>
        <p:nvSpPr>
          <p:cNvPr id="63" name="TextBox 12"/>
          <p:cNvSpPr txBox="1">
            <a:spLocks noChangeArrowheads="1"/>
          </p:cNvSpPr>
          <p:nvPr/>
        </p:nvSpPr>
        <p:spPr bwMode="auto">
          <a:xfrm>
            <a:off x="5180013" y="4735513"/>
            <a:ext cx="1812925" cy="279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Rancangan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Perpres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ttg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.</a:t>
            </a:r>
          </a:p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Penyusunan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RUEN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3721100" y="4833938"/>
            <a:ext cx="1371600" cy="762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sp>
        <p:nvSpPr>
          <p:cNvPr id="65" name="TextBox 12"/>
          <p:cNvSpPr txBox="1">
            <a:spLocks noChangeArrowheads="1"/>
          </p:cNvSpPr>
          <p:nvPr/>
        </p:nvSpPr>
        <p:spPr bwMode="auto">
          <a:xfrm>
            <a:off x="5180013" y="5360988"/>
            <a:ext cx="1812925" cy="279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Rancangan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Keppres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ttg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.</a:t>
            </a:r>
          </a:p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Kebijakan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Energi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Nasional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(KEN)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3721100" y="5486400"/>
            <a:ext cx="1371600" cy="762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234364" y="6080127"/>
            <a:ext cx="714375" cy="550863"/>
            <a:chOff x="8229600" y="6019800"/>
            <a:chExt cx="714500" cy="550225"/>
          </a:xfrm>
        </p:grpSpPr>
        <p:sp>
          <p:nvSpPr>
            <p:cNvPr id="68" name="Rectangle 67"/>
            <p:cNvSpPr/>
            <p:nvPr/>
          </p:nvSpPr>
          <p:spPr>
            <a:xfrm>
              <a:off x="8334393" y="6113355"/>
              <a:ext cx="609707" cy="45667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281996" y="6061027"/>
              <a:ext cx="609707" cy="45667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sysClr val="windowText" lastClr="000000"/>
                  </a:solidFill>
                  <a:latin typeface="Calibri"/>
                  <a:cs typeface="Arial"/>
                </a:rPr>
                <a:t>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29600" y="6019800"/>
              <a:ext cx="609707" cy="45667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 err="1">
                  <a:solidFill>
                    <a:sysClr val="windowText" lastClr="000000"/>
                  </a:solidFill>
                  <a:latin typeface="Calibri"/>
                  <a:cs typeface="Arial"/>
                </a:rPr>
                <a:t>Perda</a:t>
              </a:r>
              <a:endParaRPr lang="en-US" sz="9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 err="1">
                  <a:solidFill>
                    <a:sysClr val="windowText" lastClr="000000"/>
                  </a:solidFill>
                  <a:latin typeface="Calibri"/>
                  <a:cs typeface="Arial"/>
                </a:rPr>
                <a:t>ttg</a:t>
              </a:r>
              <a:r>
                <a:rPr lang="en-US" sz="900" kern="0" dirty="0">
                  <a:solidFill>
                    <a:sysClr val="windowText" lastClr="000000"/>
                  </a:solidFill>
                  <a:latin typeface="Calibri"/>
                  <a:cs typeface="Arial"/>
                </a:rPr>
                <a:t>. EBT</a:t>
              </a:r>
            </a:p>
          </p:txBody>
        </p:sp>
      </p:grpSp>
      <p:cxnSp>
        <p:nvCxnSpPr>
          <p:cNvPr id="111645" name="Straight Arrow Connector 70"/>
          <p:cNvCxnSpPr>
            <a:cxnSpLocks noChangeShapeType="1"/>
            <a:stCxn id="51" idx="1"/>
          </p:cNvCxnSpPr>
          <p:nvPr/>
        </p:nvCxnSpPr>
        <p:spPr bwMode="auto">
          <a:xfrm rot="10800000">
            <a:off x="3657600" y="892175"/>
            <a:ext cx="152400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72" name="Right Arrow 71"/>
          <p:cNvSpPr/>
          <p:nvPr/>
        </p:nvSpPr>
        <p:spPr>
          <a:xfrm>
            <a:off x="3721100" y="6291263"/>
            <a:ext cx="4389438" cy="762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851650" y="1025525"/>
            <a:ext cx="1447800" cy="455613"/>
            <a:chOff x="6774090" y="1025832"/>
            <a:chExt cx="1447800" cy="454434"/>
          </a:xfrm>
        </p:grpSpPr>
        <p:sp>
          <p:nvSpPr>
            <p:cNvPr id="74" name="Rectangle 73"/>
            <p:cNvSpPr/>
            <p:nvPr/>
          </p:nvSpPr>
          <p:spPr>
            <a:xfrm>
              <a:off x="6921728" y="1025832"/>
              <a:ext cx="1152525" cy="365764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dirty="0">
                <a:solidFill>
                  <a:sysClr val="window" lastClr="FFFFFF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74090" y="1035332"/>
              <a:ext cx="1447800" cy="4449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 err="1">
                  <a:solidFill>
                    <a:sysClr val="window" lastClr="FFFFFF">
                      <a:lumMod val="95000"/>
                    </a:sysClr>
                  </a:solidFill>
                </a:rPr>
                <a:t>Peraturan</a:t>
              </a:r>
              <a:r>
                <a:rPr lang="en-US" sz="800" b="1" kern="0" dirty="0">
                  <a:solidFill>
                    <a:sysClr val="window" lastClr="FFFFFF">
                      <a:lumMod val="95000"/>
                    </a:sysClr>
                  </a:solidFill>
                </a:rPr>
                <a:t> </a:t>
              </a:r>
              <a:r>
                <a:rPr lang="en-US" sz="800" b="1" kern="0" dirty="0" err="1">
                  <a:solidFill>
                    <a:sysClr val="window" lastClr="FFFFFF">
                      <a:lumMod val="95000"/>
                    </a:sysClr>
                  </a:solidFill>
                </a:rPr>
                <a:t>Menteri</a:t>
              </a:r>
              <a:endParaRPr lang="en-US" sz="800" b="1" kern="0" dirty="0">
                <a:solidFill>
                  <a:sysClr val="window" lastClr="FFFFFF">
                    <a:lumMod val="95000"/>
                  </a:sys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kern="0" dirty="0">
                  <a:solidFill>
                    <a:sysClr val="window" lastClr="FFFFFF">
                      <a:lumMod val="95000"/>
                    </a:sysClr>
                  </a:solidFill>
                  <a:cs typeface="Arial" pitchFamily="34" charset="0"/>
                </a:rPr>
                <a:t>(</a:t>
              </a:r>
              <a:r>
                <a:rPr lang="en-US" sz="700" b="1" kern="0" dirty="0" err="1">
                  <a:solidFill>
                    <a:sysClr val="window" lastClr="FFFFFF">
                      <a:lumMod val="95000"/>
                    </a:sysClr>
                  </a:solidFill>
                  <a:cs typeface="Arial" pitchFamily="34" charset="0"/>
                </a:rPr>
                <a:t>yg</a:t>
              </a:r>
              <a:r>
                <a:rPr lang="en-US" sz="700" b="1" kern="0" dirty="0">
                  <a:solidFill>
                    <a:sysClr val="window" lastClr="FFFFFF">
                      <a:lumMod val="95000"/>
                    </a:sysClr>
                  </a:solidFill>
                  <a:cs typeface="Arial" pitchFamily="34" charset="0"/>
                </a:rPr>
                <a:t> </a:t>
              </a:r>
              <a:r>
                <a:rPr lang="en-US" sz="700" b="1" kern="0" dirty="0" err="1">
                  <a:solidFill>
                    <a:sysClr val="window" lastClr="FFFFFF">
                      <a:lumMod val="95000"/>
                    </a:sysClr>
                  </a:solidFill>
                  <a:cs typeface="Arial" pitchFamily="34" charset="0"/>
                </a:rPr>
                <a:t>diamanatkan</a:t>
              </a:r>
              <a:r>
                <a:rPr lang="en-US" sz="700" b="1" kern="0" dirty="0">
                  <a:solidFill>
                    <a:sysClr val="window" lastClr="FFFFFF">
                      <a:lumMod val="95000"/>
                    </a:sysClr>
                  </a:solidFill>
                  <a:cs typeface="Arial" pitchFamily="34" charset="0"/>
                </a:rPr>
                <a:t> UU &amp; PP)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ysClr val="window" lastClr="FFFFFF">
                    <a:lumMod val="95000"/>
                  </a:sysClr>
                </a:solidFill>
              </a:endParaRPr>
            </a:p>
          </p:txBody>
        </p:sp>
      </p:grpSp>
      <p:sp>
        <p:nvSpPr>
          <p:cNvPr id="76" name="TextBox 12"/>
          <p:cNvSpPr txBox="1">
            <a:spLocks noChangeArrowheads="1"/>
          </p:cNvSpPr>
          <p:nvPr/>
        </p:nvSpPr>
        <p:spPr bwMode="auto">
          <a:xfrm>
            <a:off x="5180014" y="4159250"/>
            <a:ext cx="1820862" cy="55562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Rancangan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Perpres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ttg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.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Hak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Keuangan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bagi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Ketua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Harian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&amp;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Anggota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DEN (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Pelaksanaan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Pasal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25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ayat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1, </a:t>
            </a:r>
            <a:r>
              <a:rPr lang="en-US" sz="900" kern="0" dirty="0" err="1">
                <a:solidFill>
                  <a:sysClr val="windowText" lastClr="000000"/>
                </a:solidFill>
                <a:latin typeface="Calibri"/>
                <a:cs typeface="Arial"/>
              </a:rPr>
              <a:t>Perpres</a:t>
            </a:r>
            <a:r>
              <a:rPr lang="en-US" sz="900" kern="0" dirty="0">
                <a:solidFill>
                  <a:sysClr val="windowText" lastClr="000000"/>
                </a:solidFill>
                <a:latin typeface="Calibri"/>
                <a:cs typeface="Arial"/>
              </a:rPr>
              <a:t> No. 26/2008</a:t>
            </a:r>
          </a:p>
        </p:txBody>
      </p:sp>
      <p:sp>
        <p:nvSpPr>
          <p:cNvPr id="77" name="TextBox 48"/>
          <p:cNvSpPr txBox="1">
            <a:spLocks noChangeArrowheads="1"/>
          </p:cNvSpPr>
          <p:nvPr/>
        </p:nvSpPr>
        <p:spPr bwMode="auto">
          <a:xfrm>
            <a:off x="8101013" y="1042990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>
                <a:solidFill>
                  <a:sysClr val="window" lastClr="FFFFFF"/>
                </a:solidFill>
              </a:rPr>
              <a:t>Peraturan Daerah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0">
                <a:solidFill>
                  <a:sysClr val="window" lastClr="FFFFFF"/>
                </a:solidFill>
              </a:rPr>
              <a:t>(Perda)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ysClr val="window" lastClr="FFFFFF"/>
              </a:solidFill>
            </a:endParaRPr>
          </a:p>
        </p:txBody>
      </p:sp>
      <p:sp>
        <p:nvSpPr>
          <p:cNvPr id="111650" name="TextBox 71"/>
          <p:cNvSpPr txBox="1">
            <a:spLocks noChangeArrowheads="1"/>
          </p:cNvSpPr>
          <p:nvPr/>
        </p:nvSpPr>
        <p:spPr bwMode="auto">
          <a:xfrm>
            <a:off x="7924800" y="76202"/>
            <a:ext cx="114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 smtClean="0">
                <a:solidFill>
                  <a:srgbClr val="000000"/>
                </a:solidFill>
                <a:latin typeface="Arial Narrow" pitchFamily="34" charset="0"/>
              </a:rPr>
              <a:t>Update </a:t>
            </a:r>
            <a:r>
              <a:rPr lang="en-US" sz="1000" b="1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id-ID" sz="1000" b="1" smtClean="0">
                <a:solidFill>
                  <a:srgbClr val="000000"/>
                </a:solidFill>
                <a:latin typeface="Arial Narrow" pitchFamily="34" charset="0"/>
              </a:rPr>
              <a:t>11</a:t>
            </a:r>
            <a:r>
              <a:rPr lang="en-US" sz="1000" b="1" smtClean="0">
                <a:solidFill>
                  <a:srgbClr val="000000"/>
                </a:solidFill>
                <a:latin typeface="Arial Narrow" pitchFamily="34" charset="0"/>
              </a:rPr>
              <a:t>-</a:t>
            </a:r>
            <a:r>
              <a:rPr lang="id-ID" sz="1000" b="1" smtClean="0">
                <a:solidFill>
                  <a:srgbClr val="000000"/>
                </a:solidFill>
                <a:latin typeface="Arial Narrow" pitchFamily="34" charset="0"/>
              </a:rPr>
              <a:t>10</a:t>
            </a:r>
            <a:r>
              <a:rPr lang="en-US" sz="1000" b="1" smtClean="0">
                <a:solidFill>
                  <a:srgbClr val="000000"/>
                </a:solidFill>
                <a:latin typeface="Arial Narrow" pitchFamily="34" charset="0"/>
              </a:rPr>
              <a:t>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39689" y="2601913"/>
            <a:ext cx="9051925" cy="4203700"/>
          </a:xfrm>
          <a:prstGeom prst="rect">
            <a:avLst/>
          </a:prstGeom>
          <a:solidFill>
            <a:sysClr val="windowText" lastClr="000000">
              <a:lumMod val="50000"/>
              <a:lumOff val="50000"/>
              <a:alpha val="34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cxnSp>
        <p:nvCxnSpPr>
          <p:cNvPr id="112643" name="Straight Connector 193"/>
          <p:cNvCxnSpPr>
            <a:cxnSpLocks noChangeShapeType="1"/>
          </p:cNvCxnSpPr>
          <p:nvPr/>
        </p:nvCxnSpPr>
        <p:spPr bwMode="auto">
          <a:xfrm rot="5400000">
            <a:off x="5584032" y="4214019"/>
            <a:ext cx="49387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2644" name="Straight Connector 194"/>
          <p:cNvCxnSpPr>
            <a:cxnSpLocks noChangeShapeType="1"/>
          </p:cNvCxnSpPr>
          <p:nvPr/>
        </p:nvCxnSpPr>
        <p:spPr bwMode="auto">
          <a:xfrm rot="5400000">
            <a:off x="4593432" y="4214019"/>
            <a:ext cx="49387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2645" name="Straight Connector 195"/>
          <p:cNvCxnSpPr>
            <a:cxnSpLocks noChangeShapeType="1"/>
          </p:cNvCxnSpPr>
          <p:nvPr/>
        </p:nvCxnSpPr>
        <p:spPr bwMode="auto">
          <a:xfrm rot="5400000">
            <a:off x="3602832" y="4214019"/>
            <a:ext cx="49387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2646" name="Straight Connector 196"/>
          <p:cNvCxnSpPr>
            <a:cxnSpLocks noChangeShapeType="1"/>
          </p:cNvCxnSpPr>
          <p:nvPr/>
        </p:nvCxnSpPr>
        <p:spPr bwMode="auto">
          <a:xfrm rot="5400000">
            <a:off x="2599532" y="4214019"/>
            <a:ext cx="49387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2647" name="Straight Connector 197"/>
          <p:cNvCxnSpPr>
            <a:cxnSpLocks noChangeShapeType="1"/>
          </p:cNvCxnSpPr>
          <p:nvPr/>
        </p:nvCxnSpPr>
        <p:spPr bwMode="auto">
          <a:xfrm rot="5400000">
            <a:off x="1608932" y="4214019"/>
            <a:ext cx="49387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2648" name="Straight Connector 198"/>
          <p:cNvCxnSpPr>
            <a:cxnSpLocks noChangeShapeType="1"/>
          </p:cNvCxnSpPr>
          <p:nvPr/>
        </p:nvCxnSpPr>
        <p:spPr bwMode="auto">
          <a:xfrm rot="5400000">
            <a:off x="602457" y="4214019"/>
            <a:ext cx="49387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2649" name="Straight Connector 199"/>
          <p:cNvCxnSpPr>
            <a:cxnSpLocks noChangeShapeType="1"/>
          </p:cNvCxnSpPr>
          <p:nvPr/>
        </p:nvCxnSpPr>
        <p:spPr bwMode="auto">
          <a:xfrm rot="5400000">
            <a:off x="-396081" y="4214019"/>
            <a:ext cx="49387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2650" name="Straight Connector 200"/>
          <p:cNvCxnSpPr>
            <a:cxnSpLocks noChangeShapeType="1"/>
          </p:cNvCxnSpPr>
          <p:nvPr/>
        </p:nvCxnSpPr>
        <p:spPr bwMode="auto">
          <a:xfrm rot="5400000">
            <a:off x="-1402556" y="4214019"/>
            <a:ext cx="493871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12651" name="TextBox 3"/>
          <p:cNvSpPr txBox="1">
            <a:spLocks noChangeArrowheads="1"/>
          </p:cNvSpPr>
          <p:nvPr/>
        </p:nvSpPr>
        <p:spPr bwMode="auto">
          <a:xfrm>
            <a:off x="3657600" y="0"/>
            <a:ext cx="556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smtClean="0">
                <a:solidFill>
                  <a:srgbClr val="000000"/>
                </a:solidFill>
                <a:latin typeface="Calibri" pitchFamily="34" charset="0"/>
              </a:rPr>
              <a:t>TAKSONOMI DAN KERANGKA REGULASI ENERGI </a:t>
            </a:r>
          </a:p>
          <a:p>
            <a:pPr algn="ctr"/>
            <a:r>
              <a:rPr lang="en-US" sz="1600" b="1" smtClean="0">
                <a:solidFill>
                  <a:srgbClr val="000000"/>
                </a:solidFill>
                <a:latin typeface="Calibri" pitchFamily="34" charset="0"/>
              </a:rPr>
              <a:t>UNTUK MELAKSANAKAN KEBIJAKAN ENERGI NASIONAL</a:t>
            </a:r>
          </a:p>
        </p:txBody>
      </p:sp>
      <p:graphicFrame>
        <p:nvGraphicFramePr>
          <p:cNvPr id="203" name="Table 202"/>
          <p:cNvGraphicFramePr>
            <a:graphicFrameLocks noGrp="1"/>
          </p:cNvGraphicFramePr>
          <p:nvPr/>
        </p:nvGraphicFramePr>
        <p:xfrm>
          <a:off x="76201" y="609600"/>
          <a:ext cx="8991603" cy="1143000"/>
        </p:xfrm>
        <a:graphic>
          <a:graphicData uri="http://schemas.openxmlformats.org/drawingml/2006/table">
            <a:tbl>
              <a:tblPr firstRow="1" bandRow="1"/>
              <a:tblGrid>
                <a:gridCol w="999067"/>
                <a:gridCol w="999067"/>
                <a:gridCol w="999067"/>
                <a:gridCol w="999067"/>
                <a:gridCol w="999067"/>
                <a:gridCol w="999067"/>
                <a:gridCol w="999067"/>
                <a:gridCol w="999067"/>
                <a:gridCol w="999067"/>
              </a:tblGrid>
              <a:tr h="1676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TAKSONOMI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i="1" dirty="0" smtClean="0">
                          <a:solidFill>
                            <a:schemeClr val="bg1"/>
                          </a:solidFill>
                        </a:rPr>
                        <a:t>DEMAND SIDE</a:t>
                      </a:r>
                      <a:endParaRPr lang="en-US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 gridSpan="7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i="1" dirty="0" smtClean="0">
                          <a:solidFill>
                            <a:schemeClr val="bg1"/>
                          </a:solidFill>
                        </a:rPr>
                        <a:t>SUPPLY SIDE</a:t>
                      </a:r>
                      <a:endParaRPr lang="en-US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121920">
                <a:tc row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800" dirty="0" err="1" smtClean="0">
                          <a:solidFill>
                            <a:schemeClr val="bg1"/>
                          </a:solidFill>
                        </a:rPr>
                        <a:t>Penggunaan</a:t>
                      </a:r>
                      <a:r>
                        <a:rPr lang="en-US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aseline="0" dirty="0" err="1" smtClean="0">
                          <a:solidFill>
                            <a:schemeClr val="bg1"/>
                          </a:solidFill>
                        </a:rPr>
                        <a:t>Energi</a:t>
                      </a:r>
                      <a:r>
                        <a:rPr lang="en-US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aseline="0" dirty="0" err="1" smtClean="0">
                          <a:solidFill>
                            <a:schemeClr val="bg1"/>
                          </a:solidFill>
                        </a:rPr>
                        <a:t>di</a:t>
                      </a:r>
                      <a:r>
                        <a:rPr lang="en-US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aseline="0" dirty="0" err="1" smtClean="0">
                          <a:solidFill>
                            <a:schemeClr val="bg1"/>
                          </a:solidFill>
                        </a:rPr>
                        <a:t>Sektor</a:t>
                      </a:r>
                      <a:r>
                        <a:rPr lang="en-US" sz="800" baseline="0" dirty="0" smtClean="0">
                          <a:solidFill>
                            <a:schemeClr val="bg1"/>
                          </a:solidFill>
                        </a:rPr>
                        <a:t> :</a:t>
                      </a: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</a:rPr>
                        <a:t>Rumah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</a:rPr>
                        <a:t>Tangga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</a:rPr>
                        <a:t>Transportasi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</a:rPr>
                        <a:t>Industri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</a:rPr>
                        <a:t>Komersial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 gridSpan="5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ENERGI PRIMER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ENERGI SEKUNDER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12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BARU DAN TERBARUKAN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TAK TERBARUKAN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EBT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PANAS BUMI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MINYAK BUMI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GAS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BUMI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BATUBARA DAN GAMBUT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LISTRIK 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NUKLIR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12685" name="TextBox 6"/>
          <p:cNvSpPr txBox="1">
            <a:spLocks noChangeArrowheads="1"/>
          </p:cNvSpPr>
          <p:nvPr/>
        </p:nvSpPr>
        <p:spPr bwMode="auto">
          <a:xfrm>
            <a:off x="104775" y="1749427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smtClean="0">
                <a:solidFill>
                  <a:srgbClr val="000000"/>
                </a:solidFill>
                <a:latin typeface="Calibri" pitchFamily="34" charset="0"/>
              </a:rPr>
              <a:t>LEGISLASI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139700" y="1941513"/>
            <a:ext cx="2895600" cy="609600"/>
          </a:xfrm>
          <a:prstGeom prst="rect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UU 30/2007 ENERGI</a:t>
            </a:r>
          </a:p>
          <a:p>
            <a:pPr algn="ct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ysClr val="window" lastClr="FFFFFF"/>
                </a:solidFill>
                <a:latin typeface="Calibri"/>
                <a:cs typeface="Arial"/>
              </a:rPr>
              <a:t>mengamanatkan</a:t>
            </a: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 </a:t>
            </a:r>
            <a:r>
              <a:rPr lang="en-US" sz="1000" kern="0" dirty="0" err="1">
                <a:solidFill>
                  <a:sysClr val="window" lastClr="FFFFFF"/>
                </a:solidFill>
                <a:latin typeface="Calibri"/>
                <a:cs typeface="Arial"/>
              </a:rPr>
              <a:t>pembuatan</a:t>
            </a: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 PP </a:t>
            </a:r>
            <a:r>
              <a:rPr lang="en-US" sz="1000" kern="0" dirty="0" err="1">
                <a:solidFill>
                  <a:sysClr val="window" lastClr="FFFFFF"/>
                </a:solidFill>
                <a:latin typeface="Calibri"/>
                <a:cs typeface="Arial"/>
              </a:rPr>
              <a:t>tentang</a:t>
            </a: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: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23825" y="2852738"/>
            <a:ext cx="914400" cy="609600"/>
          </a:xfrm>
          <a:prstGeom prst="rect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ysClr val="window" lastClr="FFFFFF"/>
                </a:solidFill>
                <a:latin typeface="Calibri"/>
                <a:cs typeface="Arial"/>
              </a:rPr>
              <a:t>RPP PENGELOLAAN ENERGI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4127500" y="1941513"/>
            <a:ext cx="1905000" cy="6096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112689" name="TextBox 17"/>
          <p:cNvSpPr txBox="1">
            <a:spLocks noChangeArrowheads="1"/>
          </p:cNvSpPr>
          <p:nvPr/>
        </p:nvSpPr>
        <p:spPr bwMode="auto">
          <a:xfrm>
            <a:off x="104775" y="2655888"/>
            <a:ext cx="76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smtClean="0">
                <a:solidFill>
                  <a:srgbClr val="000000"/>
                </a:solidFill>
                <a:latin typeface="Calibri" pitchFamily="34" charset="0"/>
              </a:rPr>
              <a:t>REGULASI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1114425" y="2852738"/>
            <a:ext cx="914400" cy="609600"/>
          </a:xfrm>
          <a:prstGeom prst="rect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ysClr val="window" lastClr="FFFFFF"/>
                </a:solidFill>
                <a:latin typeface="Calibri"/>
                <a:cs typeface="Arial"/>
              </a:rPr>
              <a:t>PP 70/ 2009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ysClr val="window" lastClr="FFFFFF"/>
                </a:solidFill>
                <a:latin typeface="Calibri"/>
                <a:cs typeface="Arial"/>
              </a:rPr>
              <a:t>KONSERVASI ENERGI</a:t>
            </a:r>
          </a:p>
        </p:txBody>
      </p:sp>
      <p:sp>
        <p:nvSpPr>
          <p:cNvPr id="210" name="Oval 209"/>
          <p:cNvSpPr/>
          <p:nvPr/>
        </p:nvSpPr>
        <p:spPr>
          <a:xfrm>
            <a:off x="293688" y="5743575"/>
            <a:ext cx="730250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93688" y="3651250"/>
            <a:ext cx="730250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93688" y="5394325"/>
            <a:ext cx="730250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93688" y="5046663"/>
            <a:ext cx="730250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93688" y="4697413"/>
            <a:ext cx="730250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93688" y="4348163"/>
            <a:ext cx="730250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93688" y="3998913"/>
            <a:ext cx="730250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cxnSp>
        <p:nvCxnSpPr>
          <p:cNvPr id="112698" name="Straight Arrow Connector 216"/>
          <p:cNvCxnSpPr>
            <a:cxnSpLocks noChangeShapeType="1"/>
          </p:cNvCxnSpPr>
          <p:nvPr/>
        </p:nvCxnSpPr>
        <p:spPr bwMode="auto">
          <a:xfrm>
            <a:off x="141289" y="5884865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699" name="Straight Arrow Connector 217"/>
          <p:cNvCxnSpPr>
            <a:cxnSpLocks noChangeShapeType="1"/>
          </p:cNvCxnSpPr>
          <p:nvPr/>
        </p:nvCxnSpPr>
        <p:spPr bwMode="auto">
          <a:xfrm>
            <a:off x="141289" y="553879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00" name="Straight Arrow Connector 218"/>
          <p:cNvCxnSpPr>
            <a:cxnSpLocks noChangeShapeType="1"/>
          </p:cNvCxnSpPr>
          <p:nvPr/>
        </p:nvCxnSpPr>
        <p:spPr bwMode="auto">
          <a:xfrm>
            <a:off x="141289" y="51943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01" name="Straight Arrow Connector 219"/>
          <p:cNvCxnSpPr>
            <a:cxnSpLocks noChangeShapeType="1"/>
          </p:cNvCxnSpPr>
          <p:nvPr/>
        </p:nvCxnSpPr>
        <p:spPr bwMode="auto">
          <a:xfrm>
            <a:off x="141289" y="4835525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02" name="Straight Arrow Connector 220"/>
          <p:cNvCxnSpPr>
            <a:cxnSpLocks noChangeShapeType="1"/>
          </p:cNvCxnSpPr>
          <p:nvPr/>
        </p:nvCxnSpPr>
        <p:spPr bwMode="auto">
          <a:xfrm>
            <a:off x="141289" y="449104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03" name="Straight Arrow Connector 221"/>
          <p:cNvCxnSpPr>
            <a:cxnSpLocks noChangeShapeType="1"/>
          </p:cNvCxnSpPr>
          <p:nvPr/>
        </p:nvCxnSpPr>
        <p:spPr bwMode="auto">
          <a:xfrm>
            <a:off x="141289" y="414814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04" name="Straight Arrow Connector 222"/>
          <p:cNvCxnSpPr>
            <a:cxnSpLocks noChangeShapeType="1"/>
          </p:cNvCxnSpPr>
          <p:nvPr/>
        </p:nvCxnSpPr>
        <p:spPr bwMode="auto">
          <a:xfrm>
            <a:off x="141289" y="3776663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05" name="Straight Connector 223"/>
          <p:cNvCxnSpPr>
            <a:cxnSpLocks noChangeShapeType="1"/>
          </p:cNvCxnSpPr>
          <p:nvPr/>
        </p:nvCxnSpPr>
        <p:spPr bwMode="auto">
          <a:xfrm rot="5400000">
            <a:off x="-1417637" y="5021263"/>
            <a:ext cx="311785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25" name="Rectangle 224"/>
          <p:cNvSpPr/>
          <p:nvPr/>
        </p:nvSpPr>
        <p:spPr>
          <a:xfrm>
            <a:off x="2105025" y="2852738"/>
            <a:ext cx="914400" cy="609600"/>
          </a:xfrm>
          <a:prstGeom prst="rect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ysClr val="window" lastClr="FFFFFF"/>
                </a:solidFill>
                <a:latin typeface="Calibri"/>
                <a:cs typeface="Arial"/>
              </a:rPr>
              <a:t>RPP ENERGI BARU DAN ENERGI TERBARUKAN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3292475" y="3995738"/>
            <a:ext cx="730250" cy="228600"/>
          </a:xfrm>
          <a:prstGeom prst="rect">
            <a:avLst/>
          </a:prstGeom>
          <a:solidFill>
            <a:srgbClr val="00642D"/>
          </a:solidFill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3292475" y="5126038"/>
            <a:ext cx="730250" cy="228600"/>
          </a:xfrm>
          <a:prstGeom prst="rect">
            <a:avLst/>
          </a:prstGeom>
          <a:solidFill>
            <a:srgbClr val="00642D"/>
          </a:solidFill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292475" y="5800725"/>
            <a:ext cx="730250" cy="228600"/>
          </a:xfrm>
          <a:prstGeom prst="rect">
            <a:avLst/>
          </a:prstGeom>
          <a:solidFill>
            <a:srgbClr val="00642D"/>
          </a:solidFill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3292475" y="4757738"/>
            <a:ext cx="730250" cy="228600"/>
          </a:xfrm>
          <a:prstGeom prst="rect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cxnSp>
        <p:nvCxnSpPr>
          <p:cNvPr id="112711" name="Straight Arrow Connector 229"/>
          <p:cNvCxnSpPr>
            <a:cxnSpLocks noChangeShapeType="1"/>
          </p:cNvCxnSpPr>
          <p:nvPr/>
        </p:nvCxnSpPr>
        <p:spPr bwMode="auto">
          <a:xfrm>
            <a:off x="3152776" y="410845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12" name="Straight Arrow Connector 230"/>
          <p:cNvCxnSpPr>
            <a:cxnSpLocks noChangeShapeType="1"/>
          </p:cNvCxnSpPr>
          <p:nvPr/>
        </p:nvCxnSpPr>
        <p:spPr bwMode="auto">
          <a:xfrm>
            <a:off x="3152776" y="487045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13" name="Straight Arrow Connector 231"/>
          <p:cNvCxnSpPr>
            <a:cxnSpLocks noChangeShapeType="1"/>
          </p:cNvCxnSpPr>
          <p:nvPr/>
        </p:nvCxnSpPr>
        <p:spPr bwMode="auto">
          <a:xfrm>
            <a:off x="3152776" y="525145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14" name="Straight Arrow Connector 232"/>
          <p:cNvCxnSpPr>
            <a:cxnSpLocks noChangeShapeType="1"/>
          </p:cNvCxnSpPr>
          <p:nvPr/>
        </p:nvCxnSpPr>
        <p:spPr bwMode="auto">
          <a:xfrm>
            <a:off x="3152776" y="592614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15" name="Straight Arrow Connector 233"/>
          <p:cNvCxnSpPr>
            <a:cxnSpLocks noChangeShapeType="1"/>
          </p:cNvCxnSpPr>
          <p:nvPr/>
        </p:nvCxnSpPr>
        <p:spPr bwMode="auto">
          <a:xfrm>
            <a:off x="4178300" y="410845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16" name="Straight Arrow Connector 234"/>
          <p:cNvCxnSpPr>
            <a:cxnSpLocks noChangeShapeType="1"/>
          </p:cNvCxnSpPr>
          <p:nvPr/>
        </p:nvCxnSpPr>
        <p:spPr bwMode="auto">
          <a:xfrm>
            <a:off x="4178300" y="477044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17" name="Straight Arrow Connector 235"/>
          <p:cNvCxnSpPr>
            <a:cxnSpLocks noChangeShapeType="1"/>
          </p:cNvCxnSpPr>
          <p:nvPr/>
        </p:nvCxnSpPr>
        <p:spPr bwMode="auto">
          <a:xfrm>
            <a:off x="4181476" y="4957765"/>
            <a:ext cx="182563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18" name="Straight Arrow Connector 236"/>
          <p:cNvCxnSpPr>
            <a:cxnSpLocks noChangeShapeType="1"/>
          </p:cNvCxnSpPr>
          <p:nvPr/>
        </p:nvCxnSpPr>
        <p:spPr bwMode="auto">
          <a:xfrm>
            <a:off x="4178300" y="59182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19" name="Straight Connector 237"/>
          <p:cNvCxnSpPr>
            <a:cxnSpLocks noChangeShapeType="1"/>
          </p:cNvCxnSpPr>
          <p:nvPr/>
        </p:nvCxnSpPr>
        <p:spPr bwMode="auto">
          <a:xfrm rot="5400000">
            <a:off x="4468019" y="4242594"/>
            <a:ext cx="338296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720" name="Straight Arrow Connector 238"/>
          <p:cNvCxnSpPr>
            <a:cxnSpLocks noChangeShapeType="1"/>
          </p:cNvCxnSpPr>
          <p:nvPr/>
        </p:nvCxnSpPr>
        <p:spPr bwMode="auto">
          <a:xfrm>
            <a:off x="6175375" y="4095750"/>
            <a:ext cx="9207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</p:spPr>
      </p:cxnSp>
      <p:cxnSp>
        <p:nvCxnSpPr>
          <p:cNvPr id="112721" name="Straight Arrow Connector 239"/>
          <p:cNvCxnSpPr>
            <a:cxnSpLocks noChangeShapeType="1"/>
          </p:cNvCxnSpPr>
          <p:nvPr/>
        </p:nvCxnSpPr>
        <p:spPr bwMode="auto">
          <a:xfrm>
            <a:off x="7135814" y="593884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22" name="Straight Arrow Connector 240"/>
          <p:cNvCxnSpPr>
            <a:cxnSpLocks noChangeShapeType="1"/>
          </p:cNvCxnSpPr>
          <p:nvPr/>
        </p:nvCxnSpPr>
        <p:spPr bwMode="auto">
          <a:xfrm>
            <a:off x="7142164" y="4860925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</p:spPr>
      </p:cxnSp>
      <p:cxnSp>
        <p:nvCxnSpPr>
          <p:cNvPr id="112723" name="Straight Arrow Connector 241"/>
          <p:cNvCxnSpPr>
            <a:cxnSpLocks noChangeShapeType="1"/>
          </p:cNvCxnSpPr>
          <p:nvPr/>
        </p:nvCxnSpPr>
        <p:spPr bwMode="auto">
          <a:xfrm>
            <a:off x="7129463" y="5607050"/>
            <a:ext cx="138112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2724" name="TextBox 141"/>
          <p:cNvSpPr txBox="1">
            <a:spLocks noChangeArrowheads="1"/>
          </p:cNvSpPr>
          <p:nvPr/>
        </p:nvSpPr>
        <p:spPr bwMode="auto">
          <a:xfrm>
            <a:off x="104775" y="3481390"/>
            <a:ext cx="977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smtClean="0">
                <a:solidFill>
                  <a:srgbClr val="000000"/>
                </a:solidFill>
                <a:latin typeface="Calibri" pitchFamily="34" charset="0"/>
              </a:rPr>
              <a:t>NORMA / POLA:</a:t>
            </a:r>
          </a:p>
        </p:txBody>
      </p:sp>
      <p:sp>
        <p:nvSpPr>
          <p:cNvPr id="244" name="Oval 243"/>
          <p:cNvSpPr/>
          <p:nvPr/>
        </p:nvSpPr>
        <p:spPr>
          <a:xfrm>
            <a:off x="1301751" y="5751513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1301751" y="3659188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1301751" y="5403850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1301751" y="5054600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1301751" y="4705350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301751" y="4356100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1301751" y="4008438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cxnSp>
        <p:nvCxnSpPr>
          <p:cNvPr id="112732" name="Straight Arrow Connector 250"/>
          <p:cNvCxnSpPr>
            <a:cxnSpLocks noChangeShapeType="1"/>
          </p:cNvCxnSpPr>
          <p:nvPr/>
        </p:nvCxnSpPr>
        <p:spPr bwMode="auto">
          <a:xfrm>
            <a:off x="1149351" y="58928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33" name="Straight Arrow Connector 251"/>
          <p:cNvCxnSpPr>
            <a:cxnSpLocks noChangeShapeType="1"/>
          </p:cNvCxnSpPr>
          <p:nvPr/>
        </p:nvCxnSpPr>
        <p:spPr bwMode="auto">
          <a:xfrm>
            <a:off x="1149351" y="5546725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34" name="Straight Arrow Connector 252"/>
          <p:cNvCxnSpPr>
            <a:cxnSpLocks noChangeShapeType="1"/>
          </p:cNvCxnSpPr>
          <p:nvPr/>
        </p:nvCxnSpPr>
        <p:spPr bwMode="auto">
          <a:xfrm>
            <a:off x="1149351" y="520224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35" name="Straight Arrow Connector 253"/>
          <p:cNvCxnSpPr>
            <a:cxnSpLocks noChangeShapeType="1"/>
          </p:cNvCxnSpPr>
          <p:nvPr/>
        </p:nvCxnSpPr>
        <p:spPr bwMode="auto">
          <a:xfrm>
            <a:off x="1149351" y="4843465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36" name="Straight Arrow Connector 254"/>
          <p:cNvCxnSpPr>
            <a:cxnSpLocks noChangeShapeType="1"/>
          </p:cNvCxnSpPr>
          <p:nvPr/>
        </p:nvCxnSpPr>
        <p:spPr bwMode="auto">
          <a:xfrm>
            <a:off x="1149351" y="4498975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37" name="Straight Arrow Connector 255"/>
          <p:cNvCxnSpPr>
            <a:cxnSpLocks noChangeShapeType="1"/>
          </p:cNvCxnSpPr>
          <p:nvPr/>
        </p:nvCxnSpPr>
        <p:spPr bwMode="auto">
          <a:xfrm>
            <a:off x="1149351" y="4156075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38" name="Straight Arrow Connector 256"/>
          <p:cNvCxnSpPr>
            <a:cxnSpLocks noChangeShapeType="1"/>
          </p:cNvCxnSpPr>
          <p:nvPr/>
        </p:nvCxnSpPr>
        <p:spPr bwMode="auto">
          <a:xfrm>
            <a:off x="1149351" y="37846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8" name="Oval 257"/>
          <p:cNvSpPr/>
          <p:nvPr/>
        </p:nvSpPr>
        <p:spPr>
          <a:xfrm>
            <a:off x="2286001" y="5751513"/>
            <a:ext cx="731838" cy="304800"/>
          </a:xfrm>
          <a:prstGeom prst="ellipse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286001" y="3659188"/>
            <a:ext cx="731838" cy="304800"/>
          </a:xfrm>
          <a:prstGeom prst="ellipse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286001" y="5403850"/>
            <a:ext cx="731838" cy="304800"/>
          </a:xfrm>
          <a:prstGeom prst="ellipse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286001" y="5054600"/>
            <a:ext cx="731838" cy="304800"/>
          </a:xfrm>
          <a:prstGeom prst="ellipse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286001" y="4705350"/>
            <a:ext cx="731838" cy="304800"/>
          </a:xfrm>
          <a:prstGeom prst="ellipse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286001" y="4356100"/>
            <a:ext cx="731838" cy="304800"/>
          </a:xfrm>
          <a:prstGeom prst="ellipse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286001" y="4008438"/>
            <a:ext cx="731838" cy="304800"/>
          </a:xfrm>
          <a:prstGeom prst="ellipse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cxnSp>
        <p:nvCxnSpPr>
          <p:cNvPr id="112746" name="Straight Arrow Connector 264"/>
          <p:cNvCxnSpPr>
            <a:cxnSpLocks noChangeShapeType="1"/>
          </p:cNvCxnSpPr>
          <p:nvPr/>
        </p:nvCxnSpPr>
        <p:spPr bwMode="auto">
          <a:xfrm>
            <a:off x="2133601" y="58928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47" name="Straight Arrow Connector 265"/>
          <p:cNvCxnSpPr>
            <a:cxnSpLocks noChangeShapeType="1"/>
          </p:cNvCxnSpPr>
          <p:nvPr/>
        </p:nvCxnSpPr>
        <p:spPr bwMode="auto">
          <a:xfrm>
            <a:off x="2133601" y="5546725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48" name="Straight Arrow Connector 266"/>
          <p:cNvCxnSpPr>
            <a:cxnSpLocks noChangeShapeType="1"/>
          </p:cNvCxnSpPr>
          <p:nvPr/>
        </p:nvCxnSpPr>
        <p:spPr bwMode="auto">
          <a:xfrm>
            <a:off x="2133601" y="520224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49" name="Straight Arrow Connector 267"/>
          <p:cNvCxnSpPr>
            <a:cxnSpLocks noChangeShapeType="1"/>
          </p:cNvCxnSpPr>
          <p:nvPr/>
        </p:nvCxnSpPr>
        <p:spPr bwMode="auto">
          <a:xfrm>
            <a:off x="2133601" y="4843465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50" name="Straight Arrow Connector 268"/>
          <p:cNvCxnSpPr>
            <a:cxnSpLocks noChangeShapeType="1"/>
          </p:cNvCxnSpPr>
          <p:nvPr/>
        </p:nvCxnSpPr>
        <p:spPr bwMode="auto">
          <a:xfrm>
            <a:off x="2133601" y="4498975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51" name="Straight Arrow Connector 269"/>
          <p:cNvCxnSpPr>
            <a:cxnSpLocks noChangeShapeType="1"/>
          </p:cNvCxnSpPr>
          <p:nvPr/>
        </p:nvCxnSpPr>
        <p:spPr bwMode="auto">
          <a:xfrm>
            <a:off x="2133601" y="4156075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52" name="Straight Arrow Connector 270"/>
          <p:cNvCxnSpPr>
            <a:cxnSpLocks noChangeShapeType="1"/>
          </p:cNvCxnSpPr>
          <p:nvPr/>
        </p:nvCxnSpPr>
        <p:spPr bwMode="auto">
          <a:xfrm>
            <a:off x="2133601" y="37846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72" name="TextBox 142"/>
          <p:cNvSpPr txBox="1">
            <a:spLocks noChangeArrowheads="1"/>
          </p:cNvSpPr>
          <p:nvPr/>
        </p:nvSpPr>
        <p:spPr bwMode="auto">
          <a:xfrm>
            <a:off x="268288" y="3698875"/>
            <a:ext cx="762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Kewajiban</a:t>
            </a:r>
          </a:p>
        </p:txBody>
      </p:sp>
      <p:sp>
        <p:nvSpPr>
          <p:cNvPr id="273" name="TextBox 143"/>
          <p:cNvSpPr txBox="1">
            <a:spLocks noChangeArrowheads="1"/>
          </p:cNvSpPr>
          <p:nvPr/>
        </p:nvSpPr>
        <p:spPr bwMode="auto">
          <a:xfrm>
            <a:off x="1295400" y="3698875"/>
            <a:ext cx="762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Kewajiban</a:t>
            </a:r>
          </a:p>
        </p:txBody>
      </p:sp>
      <p:sp>
        <p:nvSpPr>
          <p:cNvPr id="274" name="TextBox 144"/>
          <p:cNvSpPr txBox="1">
            <a:spLocks noChangeArrowheads="1"/>
          </p:cNvSpPr>
          <p:nvPr/>
        </p:nvSpPr>
        <p:spPr bwMode="auto">
          <a:xfrm>
            <a:off x="2273300" y="3698875"/>
            <a:ext cx="762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Kewajiban</a:t>
            </a:r>
          </a:p>
        </p:txBody>
      </p:sp>
      <p:sp>
        <p:nvSpPr>
          <p:cNvPr id="275" name="TextBox 145"/>
          <p:cNvSpPr txBox="1">
            <a:spLocks noChangeArrowheads="1"/>
          </p:cNvSpPr>
          <p:nvPr/>
        </p:nvSpPr>
        <p:spPr bwMode="auto">
          <a:xfrm>
            <a:off x="268288" y="4413252"/>
            <a:ext cx="762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Penyediaan</a:t>
            </a:r>
          </a:p>
        </p:txBody>
      </p:sp>
      <p:sp>
        <p:nvSpPr>
          <p:cNvPr id="276" name="TextBox 146"/>
          <p:cNvSpPr txBox="1">
            <a:spLocks noChangeArrowheads="1"/>
          </p:cNvSpPr>
          <p:nvPr/>
        </p:nvSpPr>
        <p:spPr bwMode="auto">
          <a:xfrm>
            <a:off x="2273300" y="5454652"/>
            <a:ext cx="762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Pemanfaatan</a:t>
            </a:r>
          </a:p>
        </p:txBody>
      </p:sp>
      <p:sp>
        <p:nvSpPr>
          <p:cNvPr id="277" name="TextBox 147"/>
          <p:cNvSpPr txBox="1">
            <a:spLocks noChangeArrowheads="1"/>
          </p:cNvSpPr>
          <p:nvPr/>
        </p:nvSpPr>
        <p:spPr bwMode="auto">
          <a:xfrm>
            <a:off x="2273300" y="4760915"/>
            <a:ext cx="762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Pengusahaan</a:t>
            </a:r>
          </a:p>
        </p:txBody>
      </p:sp>
      <p:sp>
        <p:nvSpPr>
          <p:cNvPr id="278" name="TextBox 148"/>
          <p:cNvSpPr txBox="1">
            <a:spLocks noChangeArrowheads="1"/>
          </p:cNvSpPr>
          <p:nvPr/>
        </p:nvSpPr>
        <p:spPr bwMode="auto">
          <a:xfrm>
            <a:off x="2273300" y="4413252"/>
            <a:ext cx="762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Penyediaan</a:t>
            </a:r>
          </a:p>
        </p:txBody>
      </p:sp>
      <p:sp>
        <p:nvSpPr>
          <p:cNvPr id="279" name="TextBox 149"/>
          <p:cNvSpPr txBox="1">
            <a:spLocks noChangeArrowheads="1"/>
          </p:cNvSpPr>
          <p:nvPr/>
        </p:nvSpPr>
        <p:spPr bwMode="auto">
          <a:xfrm>
            <a:off x="2273300" y="4067177"/>
            <a:ext cx="762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Sumber Daya</a:t>
            </a:r>
          </a:p>
        </p:txBody>
      </p:sp>
      <p:sp>
        <p:nvSpPr>
          <p:cNvPr id="280" name="TextBox 150"/>
          <p:cNvSpPr txBox="1">
            <a:spLocks noChangeArrowheads="1"/>
          </p:cNvSpPr>
          <p:nvPr/>
        </p:nvSpPr>
        <p:spPr bwMode="auto">
          <a:xfrm>
            <a:off x="268288" y="5454652"/>
            <a:ext cx="762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Pemanfaatan</a:t>
            </a:r>
          </a:p>
        </p:txBody>
      </p:sp>
      <p:sp>
        <p:nvSpPr>
          <p:cNvPr id="281" name="TextBox 151"/>
          <p:cNvSpPr txBox="1">
            <a:spLocks noChangeArrowheads="1"/>
          </p:cNvSpPr>
          <p:nvPr/>
        </p:nvSpPr>
        <p:spPr bwMode="auto">
          <a:xfrm>
            <a:off x="268288" y="4713288"/>
            <a:ext cx="76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Pengusahaan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(Inti)</a:t>
            </a:r>
          </a:p>
        </p:txBody>
      </p:sp>
      <p:sp>
        <p:nvSpPr>
          <p:cNvPr id="282" name="TextBox 152"/>
          <p:cNvSpPr txBox="1">
            <a:spLocks noChangeArrowheads="1"/>
          </p:cNvSpPr>
          <p:nvPr/>
        </p:nvSpPr>
        <p:spPr bwMode="auto">
          <a:xfrm>
            <a:off x="157163" y="5105402"/>
            <a:ext cx="990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Usaha Penunjang</a:t>
            </a:r>
          </a:p>
        </p:txBody>
      </p:sp>
      <p:sp>
        <p:nvSpPr>
          <p:cNvPr id="283" name="TextBox 153"/>
          <p:cNvSpPr txBox="1">
            <a:spLocks noChangeArrowheads="1"/>
          </p:cNvSpPr>
          <p:nvPr/>
        </p:nvSpPr>
        <p:spPr bwMode="auto">
          <a:xfrm>
            <a:off x="2157413" y="5105402"/>
            <a:ext cx="990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Usaha Penunjang</a:t>
            </a:r>
          </a:p>
        </p:txBody>
      </p:sp>
      <p:sp>
        <p:nvSpPr>
          <p:cNvPr id="284" name="TextBox 154"/>
          <p:cNvSpPr txBox="1">
            <a:spLocks noChangeArrowheads="1"/>
          </p:cNvSpPr>
          <p:nvPr/>
        </p:nvSpPr>
        <p:spPr bwMode="auto">
          <a:xfrm>
            <a:off x="265113" y="5797552"/>
            <a:ext cx="762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Fiskal</a:t>
            </a:r>
          </a:p>
        </p:txBody>
      </p:sp>
      <p:sp>
        <p:nvSpPr>
          <p:cNvPr id="285" name="TextBox 155"/>
          <p:cNvSpPr txBox="1">
            <a:spLocks noChangeArrowheads="1"/>
          </p:cNvSpPr>
          <p:nvPr/>
        </p:nvSpPr>
        <p:spPr bwMode="auto">
          <a:xfrm>
            <a:off x="1295400" y="4006850"/>
            <a:ext cx="762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Sumber Daya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(Psl. 14)</a:t>
            </a:r>
          </a:p>
        </p:txBody>
      </p:sp>
      <p:sp>
        <p:nvSpPr>
          <p:cNvPr id="286" name="TextBox 156"/>
          <p:cNvSpPr txBox="1">
            <a:spLocks noChangeArrowheads="1"/>
          </p:cNvSpPr>
          <p:nvPr/>
        </p:nvSpPr>
        <p:spPr bwMode="auto">
          <a:xfrm>
            <a:off x="1295400" y="4359275"/>
            <a:ext cx="76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Penyediaan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(Psl. 10)</a:t>
            </a:r>
          </a:p>
        </p:txBody>
      </p:sp>
      <p:sp>
        <p:nvSpPr>
          <p:cNvPr id="287" name="TextBox 146"/>
          <p:cNvSpPr txBox="1">
            <a:spLocks noChangeArrowheads="1"/>
          </p:cNvSpPr>
          <p:nvPr/>
        </p:nvSpPr>
        <p:spPr bwMode="auto">
          <a:xfrm>
            <a:off x="1295400" y="5402265"/>
            <a:ext cx="76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Pemanfaatan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(Psl. 12)</a:t>
            </a:r>
          </a:p>
        </p:txBody>
      </p:sp>
      <p:sp>
        <p:nvSpPr>
          <p:cNvPr id="288" name="TextBox 147"/>
          <p:cNvSpPr txBox="1">
            <a:spLocks noChangeArrowheads="1"/>
          </p:cNvSpPr>
          <p:nvPr/>
        </p:nvSpPr>
        <p:spPr bwMode="auto">
          <a:xfrm>
            <a:off x="1295400" y="4708525"/>
            <a:ext cx="76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Pengusahaan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(Psl. 11)</a:t>
            </a:r>
          </a:p>
        </p:txBody>
      </p:sp>
      <p:sp>
        <p:nvSpPr>
          <p:cNvPr id="289" name="TextBox 146"/>
          <p:cNvSpPr txBox="1">
            <a:spLocks noChangeArrowheads="1"/>
          </p:cNvSpPr>
          <p:nvPr/>
        </p:nvSpPr>
        <p:spPr bwMode="auto">
          <a:xfrm>
            <a:off x="1279525" y="5049838"/>
            <a:ext cx="76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Usaha Jasa Konservasi</a:t>
            </a:r>
          </a:p>
        </p:txBody>
      </p:sp>
      <p:sp>
        <p:nvSpPr>
          <p:cNvPr id="290" name="TextBox 149"/>
          <p:cNvSpPr txBox="1">
            <a:spLocks noChangeArrowheads="1"/>
          </p:cNvSpPr>
          <p:nvPr/>
        </p:nvSpPr>
        <p:spPr bwMode="auto">
          <a:xfrm>
            <a:off x="304800" y="4006850"/>
            <a:ext cx="762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Sumber Daya/ WilayahKerja</a:t>
            </a:r>
          </a:p>
        </p:txBody>
      </p:sp>
      <p:cxnSp>
        <p:nvCxnSpPr>
          <p:cNvPr id="112772" name="Elbow Connector 290"/>
          <p:cNvCxnSpPr>
            <a:cxnSpLocks noChangeShapeType="1"/>
          </p:cNvCxnSpPr>
          <p:nvPr/>
        </p:nvCxnSpPr>
        <p:spPr bwMode="auto">
          <a:xfrm rot="5400000" flipH="1" flipV="1">
            <a:off x="1551782" y="2212182"/>
            <a:ext cx="1588" cy="1279525"/>
          </a:xfrm>
          <a:prstGeom prst="bentConnector3">
            <a:avLst>
              <a:gd name="adj1" fmla="val 8334264"/>
            </a:avLst>
          </a:prstGeom>
          <a:noFill/>
          <a:ln w="9525" algn="ctr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12773" name="Straight Arrow Connector 291"/>
          <p:cNvCxnSpPr>
            <a:cxnSpLocks noChangeShapeType="1"/>
          </p:cNvCxnSpPr>
          <p:nvPr/>
        </p:nvCxnSpPr>
        <p:spPr bwMode="auto">
          <a:xfrm rot="5400000">
            <a:off x="1400176" y="2701926"/>
            <a:ext cx="3016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74" name="Straight Connector 292"/>
          <p:cNvCxnSpPr>
            <a:cxnSpLocks noChangeShapeType="1"/>
            <a:stCxn id="205" idx="1"/>
            <a:endCxn id="205" idx="3"/>
          </p:cNvCxnSpPr>
          <p:nvPr/>
        </p:nvCxnSpPr>
        <p:spPr bwMode="auto">
          <a:xfrm rot="10800000" flipH="1">
            <a:off x="139700" y="2246313"/>
            <a:ext cx="28956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775" name="Straight Connector 293"/>
          <p:cNvCxnSpPr>
            <a:cxnSpLocks noChangeShapeType="1"/>
          </p:cNvCxnSpPr>
          <p:nvPr/>
        </p:nvCxnSpPr>
        <p:spPr bwMode="auto">
          <a:xfrm rot="5400000">
            <a:off x="914400" y="2398713"/>
            <a:ext cx="3048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95" name="Rectangle 294"/>
          <p:cNvSpPr/>
          <p:nvPr/>
        </p:nvSpPr>
        <p:spPr>
          <a:xfrm>
            <a:off x="3124200" y="1941513"/>
            <a:ext cx="914400" cy="609600"/>
          </a:xfrm>
          <a:prstGeom prst="rect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UU 27/2003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PANAS BUMI</a:t>
            </a:r>
          </a:p>
        </p:txBody>
      </p:sp>
      <p:cxnSp>
        <p:nvCxnSpPr>
          <p:cNvPr id="112777" name="Straight Connector 295"/>
          <p:cNvCxnSpPr>
            <a:cxnSpLocks noChangeShapeType="1"/>
          </p:cNvCxnSpPr>
          <p:nvPr/>
        </p:nvCxnSpPr>
        <p:spPr bwMode="auto">
          <a:xfrm rot="5400000">
            <a:off x="1461294" y="4250532"/>
            <a:ext cx="338296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97" name="Oval 296"/>
          <p:cNvSpPr/>
          <p:nvPr/>
        </p:nvSpPr>
        <p:spPr>
          <a:xfrm>
            <a:off x="292100" y="6450013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92100" y="6100763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1301751" y="6457950"/>
            <a:ext cx="731838" cy="304800"/>
          </a:xfrm>
          <a:prstGeom prst="ellipse">
            <a:avLst/>
          </a:prstGeom>
          <a:solidFill>
            <a:srgbClr val="E6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2286001" y="6457950"/>
            <a:ext cx="731838" cy="304800"/>
          </a:xfrm>
          <a:prstGeom prst="ellipse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286001" y="6108700"/>
            <a:ext cx="731838" cy="304800"/>
          </a:xfrm>
          <a:prstGeom prst="ellipse">
            <a:avLst/>
          </a:prstGeom>
          <a:solidFill>
            <a:srgbClr val="00642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02" name="TextBox 154"/>
          <p:cNvSpPr txBox="1">
            <a:spLocks noChangeArrowheads="1"/>
          </p:cNvSpPr>
          <p:nvPr/>
        </p:nvSpPr>
        <p:spPr bwMode="auto">
          <a:xfrm>
            <a:off x="280988" y="6450013"/>
            <a:ext cx="76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Pembinaan/ Pengawasan</a:t>
            </a:r>
          </a:p>
        </p:txBody>
      </p:sp>
      <p:sp>
        <p:nvSpPr>
          <p:cNvPr id="303" name="TextBox 137"/>
          <p:cNvSpPr txBox="1">
            <a:spLocks noChangeArrowheads="1"/>
          </p:cNvSpPr>
          <p:nvPr/>
        </p:nvSpPr>
        <p:spPr bwMode="auto">
          <a:xfrm>
            <a:off x="3352800" y="5761040"/>
            <a:ext cx="6096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RPP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PNBP</a:t>
            </a:r>
          </a:p>
        </p:txBody>
      </p:sp>
      <p:sp>
        <p:nvSpPr>
          <p:cNvPr id="304" name="TextBox 127"/>
          <p:cNvSpPr txBox="1">
            <a:spLocks noChangeArrowheads="1"/>
          </p:cNvSpPr>
          <p:nvPr/>
        </p:nvSpPr>
        <p:spPr bwMode="auto">
          <a:xfrm>
            <a:off x="3200400" y="3962400"/>
            <a:ext cx="914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RPP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Wilayah Kerja</a:t>
            </a:r>
          </a:p>
        </p:txBody>
      </p:sp>
      <p:sp>
        <p:nvSpPr>
          <p:cNvPr id="305" name="TextBox 130"/>
          <p:cNvSpPr txBox="1">
            <a:spLocks noChangeArrowheads="1"/>
          </p:cNvSpPr>
          <p:nvPr/>
        </p:nvSpPr>
        <p:spPr bwMode="auto">
          <a:xfrm>
            <a:off x="3216275" y="4727577"/>
            <a:ext cx="914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PP 59/2007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Kegiatan Usaha</a:t>
            </a:r>
          </a:p>
        </p:txBody>
      </p:sp>
      <p:sp>
        <p:nvSpPr>
          <p:cNvPr id="306" name="TextBox 131"/>
          <p:cNvSpPr txBox="1">
            <a:spLocks noChangeArrowheads="1"/>
          </p:cNvSpPr>
          <p:nvPr/>
        </p:nvSpPr>
        <p:spPr bwMode="auto">
          <a:xfrm>
            <a:off x="3181351" y="5114927"/>
            <a:ext cx="9509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 dirty="0">
                <a:solidFill>
                  <a:sysClr val="window" lastClr="FFFFFF"/>
                </a:solidFill>
                <a:latin typeface="Calibri" pitchFamily="34" charset="0"/>
              </a:rPr>
              <a:t>RPP</a:t>
            </a:r>
          </a:p>
          <a:p>
            <a:pPr algn="ctr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" kern="0" dirty="0" err="1">
                <a:solidFill>
                  <a:sysClr val="window" lastClr="FFFFFF"/>
                </a:solidFill>
                <a:latin typeface="Calibri" pitchFamily="34" charset="0"/>
              </a:rPr>
              <a:t>Pemanfaatan</a:t>
            </a:r>
            <a:r>
              <a:rPr lang="en-US" sz="550" kern="0" dirty="0">
                <a:solidFill>
                  <a:sysClr val="window" lastClr="FFFFFF"/>
                </a:solidFill>
                <a:latin typeface="Calibri" pitchFamily="34" charset="0"/>
              </a:rPr>
              <a:t> </a:t>
            </a:r>
            <a:r>
              <a:rPr lang="en-US" sz="550" kern="0" dirty="0" err="1">
                <a:solidFill>
                  <a:sysClr val="window" lastClr="FFFFFF"/>
                </a:solidFill>
                <a:latin typeface="Calibri" pitchFamily="34" charset="0"/>
              </a:rPr>
              <a:t>Langsung</a:t>
            </a:r>
            <a:endParaRPr lang="en-US" sz="550" kern="0" dirty="0">
              <a:solidFill>
                <a:sysClr val="window" lastClr="FFFFFF"/>
              </a:solidFill>
              <a:latin typeface="Calibri" pitchFamily="34" charset="0"/>
            </a:endParaRPr>
          </a:p>
        </p:txBody>
      </p:sp>
      <p:cxnSp>
        <p:nvCxnSpPr>
          <p:cNvPr id="112788" name="Straight Arrow Connector 306"/>
          <p:cNvCxnSpPr>
            <a:cxnSpLocks noChangeShapeType="1"/>
          </p:cNvCxnSpPr>
          <p:nvPr/>
        </p:nvCxnSpPr>
        <p:spPr bwMode="auto">
          <a:xfrm>
            <a:off x="139700" y="6588125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89" name="Straight Arrow Connector 307"/>
          <p:cNvCxnSpPr>
            <a:cxnSpLocks noChangeShapeType="1"/>
          </p:cNvCxnSpPr>
          <p:nvPr/>
        </p:nvCxnSpPr>
        <p:spPr bwMode="auto">
          <a:xfrm>
            <a:off x="139700" y="624364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90" name="Straight Connector 308"/>
          <p:cNvCxnSpPr>
            <a:cxnSpLocks noChangeShapeType="1"/>
          </p:cNvCxnSpPr>
          <p:nvPr/>
        </p:nvCxnSpPr>
        <p:spPr bwMode="auto">
          <a:xfrm rot="5400000">
            <a:off x="-415925" y="5024438"/>
            <a:ext cx="311785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791" name="Straight Arrow Connector 309"/>
          <p:cNvCxnSpPr>
            <a:cxnSpLocks noChangeShapeType="1"/>
          </p:cNvCxnSpPr>
          <p:nvPr/>
        </p:nvCxnSpPr>
        <p:spPr bwMode="auto">
          <a:xfrm>
            <a:off x="1143001" y="65913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92" name="Straight Connector 310"/>
          <p:cNvCxnSpPr>
            <a:cxnSpLocks noChangeShapeType="1"/>
          </p:cNvCxnSpPr>
          <p:nvPr/>
        </p:nvCxnSpPr>
        <p:spPr bwMode="auto">
          <a:xfrm rot="5400000">
            <a:off x="574675" y="5024438"/>
            <a:ext cx="311785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793" name="Straight Arrow Connector 311"/>
          <p:cNvCxnSpPr>
            <a:cxnSpLocks noChangeShapeType="1"/>
          </p:cNvCxnSpPr>
          <p:nvPr/>
        </p:nvCxnSpPr>
        <p:spPr bwMode="auto">
          <a:xfrm>
            <a:off x="2133601" y="65913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94" name="Straight Arrow Connector 312"/>
          <p:cNvCxnSpPr>
            <a:cxnSpLocks noChangeShapeType="1"/>
          </p:cNvCxnSpPr>
          <p:nvPr/>
        </p:nvCxnSpPr>
        <p:spPr bwMode="auto">
          <a:xfrm>
            <a:off x="2133601" y="6246815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95" name="Straight Connector 313"/>
          <p:cNvCxnSpPr>
            <a:cxnSpLocks noChangeShapeType="1"/>
          </p:cNvCxnSpPr>
          <p:nvPr/>
        </p:nvCxnSpPr>
        <p:spPr bwMode="auto">
          <a:xfrm rot="5400000">
            <a:off x="2463800" y="4268788"/>
            <a:ext cx="34290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315" name="Rectangle 314"/>
          <p:cNvSpPr/>
          <p:nvPr/>
        </p:nvSpPr>
        <p:spPr>
          <a:xfrm>
            <a:off x="6261100" y="3998913"/>
            <a:ext cx="730250" cy="2286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6108700" y="1941513"/>
            <a:ext cx="914400" cy="609600"/>
          </a:xfrm>
          <a:prstGeom prst="rect">
            <a:avLst/>
          </a:prstGeom>
          <a:solidFill>
            <a:srgbClr val="99663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UU 4/2009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MINERAL DAN BATUBARA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7099300" y="1941513"/>
            <a:ext cx="914400" cy="6096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"/>
                <a:cs typeface="Arial"/>
              </a:rPr>
              <a:t>UU 30/2009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"/>
                <a:cs typeface="Arial"/>
              </a:rPr>
              <a:t>KETENAGA - LISTRIKAN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8089900" y="1941513"/>
            <a:ext cx="914400" cy="60960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UU 10/1997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  <a:cs typeface="Arial"/>
              </a:rPr>
              <a:t>KETENAGA - NUKLIRAN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2081214" y="2246313"/>
            <a:ext cx="941387" cy="292100"/>
          </a:xfrm>
          <a:prstGeom prst="rect">
            <a:avLst/>
          </a:prstGeom>
          <a:solidFill>
            <a:srgbClr val="00642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cxnSp>
        <p:nvCxnSpPr>
          <p:cNvPr id="112801" name="Straight Arrow Connector 319"/>
          <p:cNvCxnSpPr>
            <a:cxnSpLocks noChangeShapeType="1"/>
          </p:cNvCxnSpPr>
          <p:nvPr/>
        </p:nvCxnSpPr>
        <p:spPr bwMode="auto">
          <a:xfrm>
            <a:off x="4191001" y="6608765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</p:spPr>
      </p:cxnSp>
      <p:cxnSp>
        <p:nvCxnSpPr>
          <p:cNvPr id="112802" name="Straight Connector 320"/>
          <p:cNvCxnSpPr>
            <a:cxnSpLocks noChangeShapeType="1"/>
          </p:cNvCxnSpPr>
          <p:nvPr/>
        </p:nvCxnSpPr>
        <p:spPr bwMode="auto">
          <a:xfrm rot="5400000">
            <a:off x="3876675" y="6324600"/>
            <a:ext cx="60325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2803" name="Straight Connector 321"/>
          <p:cNvCxnSpPr>
            <a:cxnSpLocks noChangeShapeType="1"/>
          </p:cNvCxnSpPr>
          <p:nvPr/>
        </p:nvCxnSpPr>
        <p:spPr bwMode="auto">
          <a:xfrm rot="5400000">
            <a:off x="5104607" y="4577557"/>
            <a:ext cx="406876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323" name="Rectangle 322"/>
          <p:cNvSpPr/>
          <p:nvPr/>
        </p:nvSpPr>
        <p:spPr>
          <a:xfrm>
            <a:off x="7275514" y="5829300"/>
            <a:ext cx="731837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7278689" y="4760913"/>
            <a:ext cx="731837" cy="2286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7278689" y="5486400"/>
            <a:ext cx="731837" cy="2286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112807" name="TextBox 134"/>
          <p:cNvSpPr txBox="1">
            <a:spLocks noChangeArrowheads="1"/>
          </p:cNvSpPr>
          <p:nvPr/>
        </p:nvSpPr>
        <p:spPr bwMode="auto">
          <a:xfrm>
            <a:off x="7189788" y="5462588"/>
            <a:ext cx="914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PP 25/1995</a:t>
            </a:r>
          </a:p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U PTL</a:t>
            </a:r>
          </a:p>
        </p:txBody>
      </p:sp>
      <p:sp>
        <p:nvSpPr>
          <p:cNvPr id="112808" name="TextBox 135"/>
          <p:cNvSpPr txBox="1">
            <a:spLocks noChangeArrowheads="1"/>
          </p:cNvSpPr>
          <p:nvPr/>
        </p:nvSpPr>
        <p:spPr bwMode="auto">
          <a:xfrm>
            <a:off x="7189788" y="4733927"/>
            <a:ext cx="914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PP 26/2006</a:t>
            </a:r>
          </a:p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KetenagaListrikkan</a:t>
            </a:r>
          </a:p>
        </p:txBody>
      </p:sp>
      <p:sp>
        <p:nvSpPr>
          <p:cNvPr id="328" name="TextBox 127"/>
          <p:cNvSpPr txBox="1">
            <a:spLocks noChangeArrowheads="1"/>
          </p:cNvSpPr>
          <p:nvPr/>
        </p:nvSpPr>
        <p:spPr bwMode="auto">
          <a:xfrm>
            <a:off x="1030288" y="2282825"/>
            <a:ext cx="1066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>
                    <a:lumMod val="95000"/>
                  </a:sysClr>
                </a:solidFill>
                <a:latin typeface="Calibri" pitchFamily="34" charset="0"/>
              </a:rPr>
              <a:t>PEMANFAATAN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ysClr val="window" lastClr="FFFFFF">
                    <a:lumMod val="95000"/>
                  </a:sysClr>
                </a:solidFill>
                <a:latin typeface="Calibri" pitchFamily="34" charset="0"/>
              </a:rPr>
              <a:t>Psl</a:t>
            </a:r>
            <a:r>
              <a:rPr lang="en-US" sz="800" kern="0" dirty="0">
                <a:solidFill>
                  <a:sysClr val="window" lastClr="FFFFFF">
                    <a:lumMod val="95000"/>
                  </a:sysClr>
                </a:solidFill>
                <a:latin typeface="Calibri" pitchFamily="34" charset="0"/>
              </a:rPr>
              <a:t>. 25</a:t>
            </a:r>
          </a:p>
        </p:txBody>
      </p:sp>
      <p:cxnSp>
        <p:nvCxnSpPr>
          <p:cNvPr id="112810" name="Straight Arrow Connector 328"/>
          <p:cNvCxnSpPr>
            <a:cxnSpLocks noChangeShapeType="1"/>
          </p:cNvCxnSpPr>
          <p:nvPr/>
        </p:nvCxnSpPr>
        <p:spPr bwMode="auto">
          <a:xfrm>
            <a:off x="4191001" y="5240340"/>
            <a:ext cx="1365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30" name="TextBox 127"/>
          <p:cNvSpPr txBox="1">
            <a:spLocks noChangeArrowheads="1"/>
          </p:cNvSpPr>
          <p:nvPr/>
        </p:nvSpPr>
        <p:spPr bwMode="auto">
          <a:xfrm>
            <a:off x="88900" y="2282825"/>
            <a:ext cx="1066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>
                    <a:lumMod val="95000"/>
                  </a:sysClr>
                </a:solidFill>
                <a:latin typeface="Calibri" pitchFamily="34" charset="0"/>
              </a:rPr>
              <a:t>PENGELOLAAN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ysClr val="window" lastClr="FFFFFF">
                    <a:lumMod val="95000"/>
                  </a:sysClr>
                </a:solidFill>
                <a:latin typeface="Calibri" pitchFamily="34" charset="0"/>
              </a:rPr>
              <a:t>Psl</a:t>
            </a:r>
            <a:r>
              <a:rPr lang="en-US" sz="800" kern="0" dirty="0">
                <a:solidFill>
                  <a:sysClr val="window" lastClr="FFFFFF">
                    <a:lumMod val="95000"/>
                  </a:sysClr>
                </a:solidFill>
                <a:latin typeface="Calibri" pitchFamily="34" charset="0"/>
              </a:rPr>
              <a:t>. 22, 23 &amp; 24</a:t>
            </a:r>
          </a:p>
        </p:txBody>
      </p:sp>
      <p:sp>
        <p:nvSpPr>
          <p:cNvPr id="331" name="TextBox 127"/>
          <p:cNvSpPr txBox="1">
            <a:spLocks noChangeArrowheads="1"/>
          </p:cNvSpPr>
          <p:nvPr/>
        </p:nvSpPr>
        <p:spPr bwMode="auto">
          <a:xfrm>
            <a:off x="1981200" y="2282825"/>
            <a:ext cx="1066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>
                    <a:lumMod val="95000"/>
                  </a:sysClr>
                </a:solidFill>
                <a:latin typeface="Calibri" pitchFamily="34" charset="0"/>
              </a:rPr>
              <a:t>EBT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ysClr val="window" lastClr="FFFFFF">
                    <a:lumMod val="95000"/>
                  </a:sysClr>
                </a:solidFill>
                <a:latin typeface="Calibri" pitchFamily="34" charset="0"/>
              </a:rPr>
              <a:t>Psl</a:t>
            </a:r>
            <a:r>
              <a:rPr lang="en-US" sz="800" kern="0" dirty="0">
                <a:solidFill>
                  <a:sysClr val="window" lastClr="FFFFFF">
                    <a:lumMod val="95000"/>
                  </a:sysClr>
                </a:solidFill>
                <a:latin typeface="Calibri" pitchFamily="34" charset="0"/>
              </a:rPr>
              <a:t>. 22 &amp; 30</a:t>
            </a:r>
          </a:p>
        </p:txBody>
      </p:sp>
      <p:sp>
        <p:nvSpPr>
          <p:cNvPr id="332" name="TextBox 154"/>
          <p:cNvSpPr txBox="1">
            <a:spLocks noChangeArrowheads="1"/>
          </p:cNvSpPr>
          <p:nvPr/>
        </p:nvSpPr>
        <p:spPr bwMode="auto">
          <a:xfrm>
            <a:off x="1295400" y="6450013"/>
            <a:ext cx="76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Pembinaan/ Pengawasan</a:t>
            </a:r>
          </a:p>
        </p:txBody>
      </p:sp>
      <p:sp>
        <p:nvSpPr>
          <p:cNvPr id="333" name="TextBox 154"/>
          <p:cNvSpPr txBox="1">
            <a:spLocks noChangeArrowheads="1"/>
          </p:cNvSpPr>
          <p:nvPr/>
        </p:nvSpPr>
        <p:spPr bwMode="auto">
          <a:xfrm>
            <a:off x="2270125" y="6450013"/>
            <a:ext cx="76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Pembinaan/ Pengawasan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4114800" y="1941513"/>
            <a:ext cx="990600" cy="609600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" lastClr="FFFFFF"/>
              </a:solidFill>
              <a:latin typeface="Calibri"/>
              <a:cs typeface="Arial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4191000" y="2049463"/>
            <a:ext cx="175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</a:rPr>
              <a:t>UU 22/2001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</a:rPr>
              <a:t>MINYAK DAN GAS BUMI</a:t>
            </a:r>
          </a:p>
        </p:txBody>
      </p:sp>
      <p:sp>
        <p:nvSpPr>
          <p:cNvPr id="336" name="TextBox 154"/>
          <p:cNvSpPr txBox="1">
            <a:spLocks noChangeArrowheads="1"/>
          </p:cNvSpPr>
          <p:nvPr/>
        </p:nvSpPr>
        <p:spPr bwMode="auto">
          <a:xfrm>
            <a:off x="1279525" y="5746752"/>
            <a:ext cx="762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Insentif/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Disinsentif</a:t>
            </a:r>
          </a:p>
        </p:txBody>
      </p:sp>
      <p:sp>
        <p:nvSpPr>
          <p:cNvPr id="337" name="TextBox 154"/>
          <p:cNvSpPr txBox="1">
            <a:spLocks noChangeArrowheads="1"/>
          </p:cNvSpPr>
          <p:nvPr/>
        </p:nvSpPr>
        <p:spPr bwMode="auto">
          <a:xfrm>
            <a:off x="265113" y="6103938"/>
            <a:ext cx="762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Keteknikan /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Lingkungan</a:t>
            </a:r>
          </a:p>
        </p:txBody>
      </p:sp>
      <p:sp>
        <p:nvSpPr>
          <p:cNvPr id="338" name="TextBox 154"/>
          <p:cNvSpPr txBox="1">
            <a:spLocks noChangeArrowheads="1"/>
          </p:cNvSpPr>
          <p:nvPr/>
        </p:nvSpPr>
        <p:spPr bwMode="auto">
          <a:xfrm>
            <a:off x="2286000" y="6108702"/>
            <a:ext cx="762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Keteknikan /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Lingkungan</a:t>
            </a:r>
          </a:p>
        </p:txBody>
      </p:sp>
      <p:sp>
        <p:nvSpPr>
          <p:cNvPr id="340" name="TextBox 154"/>
          <p:cNvSpPr txBox="1">
            <a:spLocks noChangeArrowheads="1"/>
          </p:cNvSpPr>
          <p:nvPr/>
        </p:nvSpPr>
        <p:spPr bwMode="auto">
          <a:xfrm>
            <a:off x="2281238" y="5746752"/>
            <a:ext cx="762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Insentif/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Disinsentif</a:t>
            </a:r>
          </a:p>
        </p:txBody>
      </p:sp>
      <p:cxnSp>
        <p:nvCxnSpPr>
          <p:cNvPr id="112821" name="Straight Arrow Connector 340"/>
          <p:cNvCxnSpPr>
            <a:cxnSpLocks noChangeShapeType="1"/>
          </p:cNvCxnSpPr>
          <p:nvPr/>
        </p:nvCxnSpPr>
        <p:spPr bwMode="auto">
          <a:xfrm>
            <a:off x="6175375" y="5927725"/>
            <a:ext cx="9207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</p:spPr>
      </p:cxnSp>
      <p:sp>
        <p:nvSpPr>
          <p:cNvPr id="342" name="Rectangle 341"/>
          <p:cNvSpPr/>
          <p:nvPr/>
        </p:nvSpPr>
        <p:spPr>
          <a:xfrm>
            <a:off x="6261100" y="5819775"/>
            <a:ext cx="730250" cy="2286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cxnSp>
        <p:nvCxnSpPr>
          <p:cNvPr id="112823" name="Straight Arrow Connector 342"/>
          <p:cNvCxnSpPr>
            <a:cxnSpLocks noChangeShapeType="1"/>
          </p:cNvCxnSpPr>
          <p:nvPr/>
        </p:nvCxnSpPr>
        <p:spPr bwMode="auto">
          <a:xfrm>
            <a:off x="7134225" y="62738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4" name="Rectangle 343"/>
          <p:cNvSpPr/>
          <p:nvPr/>
        </p:nvSpPr>
        <p:spPr>
          <a:xfrm>
            <a:off x="7273925" y="6164263"/>
            <a:ext cx="731838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cxnSp>
        <p:nvCxnSpPr>
          <p:cNvPr id="112825" name="Straight Arrow Connector 344"/>
          <p:cNvCxnSpPr>
            <a:cxnSpLocks noChangeShapeType="1"/>
          </p:cNvCxnSpPr>
          <p:nvPr/>
        </p:nvCxnSpPr>
        <p:spPr bwMode="auto">
          <a:xfrm>
            <a:off x="7140576" y="6616700"/>
            <a:ext cx="1365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6" name="Rectangle 345"/>
          <p:cNvSpPr/>
          <p:nvPr/>
        </p:nvSpPr>
        <p:spPr>
          <a:xfrm>
            <a:off x="7280275" y="6507163"/>
            <a:ext cx="731838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kern="0" dirty="0">
              <a:solidFill>
                <a:sysClr val="windowText" lastClr="000000"/>
              </a:solidFill>
              <a:latin typeface="Calibri"/>
              <a:cs typeface="Arial"/>
            </a:endParaRPr>
          </a:p>
        </p:txBody>
      </p:sp>
      <p:sp>
        <p:nvSpPr>
          <p:cNvPr id="112827" name="TextBox 144"/>
          <p:cNvSpPr txBox="1">
            <a:spLocks noChangeArrowheads="1"/>
          </p:cNvSpPr>
          <p:nvPr/>
        </p:nvSpPr>
        <p:spPr bwMode="auto">
          <a:xfrm>
            <a:off x="3324225" y="4600577"/>
            <a:ext cx="6858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Psl. 9,13,33</a:t>
            </a:r>
          </a:p>
        </p:txBody>
      </p:sp>
      <p:sp>
        <p:nvSpPr>
          <p:cNvPr id="112828" name="TextBox 144"/>
          <p:cNvSpPr txBox="1">
            <a:spLocks noChangeArrowheads="1"/>
          </p:cNvSpPr>
          <p:nvPr/>
        </p:nvSpPr>
        <p:spPr bwMode="auto">
          <a:xfrm>
            <a:off x="7304088" y="4614863"/>
            <a:ext cx="685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Psl. 14,24</a:t>
            </a:r>
          </a:p>
        </p:txBody>
      </p:sp>
      <p:sp>
        <p:nvSpPr>
          <p:cNvPr id="112829" name="TextBox 144"/>
          <p:cNvSpPr txBox="1">
            <a:spLocks noChangeArrowheads="1"/>
          </p:cNvSpPr>
          <p:nvPr/>
        </p:nvSpPr>
        <p:spPr bwMode="auto">
          <a:xfrm>
            <a:off x="7304088" y="5334002"/>
            <a:ext cx="6858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Psl. 16,26</a:t>
            </a:r>
          </a:p>
        </p:txBody>
      </p:sp>
      <p:sp>
        <p:nvSpPr>
          <p:cNvPr id="112830" name="TextBox 135"/>
          <p:cNvSpPr txBox="1">
            <a:spLocks noChangeArrowheads="1"/>
          </p:cNvSpPr>
          <p:nvPr/>
        </p:nvSpPr>
        <p:spPr bwMode="auto">
          <a:xfrm>
            <a:off x="7189788" y="5791202"/>
            <a:ext cx="914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RPP</a:t>
            </a:r>
          </a:p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Harga/Uap</a:t>
            </a:r>
          </a:p>
        </p:txBody>
      </p:sp>
      <p:sp>
        <p:nvSpPr>
          <p:cNvPr id="112831" name="TextBox 135"/>
          <p:cNvSpPr txBox="1">
            <a:spLocks noChangeArrowheads="1"/>
          </p:cNvSpPr>
          <p:nvPr/>
        </p:nvSpPr>
        <p:spPr bwMode="auto">
          <a:xfrm>
            <a:off x="7189788" y="6134102"/>
            <a:ext cx="914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RPP</a:t>
            </a:r>
          </a:p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Keselamatan</a:t>
            </a:r>
          </a:p>
        </p:txBody>
      </p:sp>
      <p:sp>
        <p:nvSpPr>
          <p:cNvPr id="112832" name="TextBox 135"/>
          <p:cNvSpPr txBox="1">
            <a:spLocks noChangeArrowheads="1"/>
          </p:cNvSpPr>
          <p:nvPr/>
        </p:nvSpPr>
        <p:spPr bwMode="auto">
          <a:xfrm>
            <a:off x="7189788" y="6467477"/>
            <a:ext cx="914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RPP</a:t>
            </a:r>
          </a:p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Binwas</a:t>
            </a:r>
          </a:p>
        </p:txBody>
      </p:sp>
      <p:sp>
        <p:nvSpPr>
          <p:cNvPr id="112833" name="TextBox 144"/>
          <p:cNvSpPr txBox="1">
            <a:spLocks noChangeArrowheads="1"/>
          </p:cNvSpPr>
          <p:nvPr/>
        </p:nvSpPr>
        <p:spPr bwMode="auto">
          <a:xfrm>
            <a:off x="7304088" y="5686427"/>
            <a:ext cx="6858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Psl.  36/41</a:t>
            </a:r>
          </a:p>
        </p:txBody>
      </p:sp>
      <p:sp>
        <p:nvSpPr>
          <p:cNvPr id="112834" name="TextBox 144"/>
          <p:cNvSpPr txBox="1">
            <a:spLocks noChangeArrowheads="1"/>
          </p:cNvSpPr>
          <p:nvPr/>
        </p:nvSpPr>
        <p:spPr bwMode="auto">
          <a:xfrm>
            <a:off x="7304088" y="6019802"/>
            <a:ext cx="6858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Psl.  44/45</a:t>
            </a:r>
          </a:p>
        </p:txBody>
      </p:sp>
      <p:sp>
        <p:nvSpPr>
          <p:cNvPr id="112835" name="TextBox 144"/>
          <p:cNvSpPr txBox="1">
            <a:spLocks noChangeArrowheads="1"/>
          </p:cNvSpPr>
          <p:nvPr/>
        </p:nvSpPr>
        <p:spPr bwMode="auto">
          <a:xfrm>
            <a:off x="7304088" y="6362702"/>
            <a:ext cx="6858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700" smtClean="0">
                <a:solidFill>
                  <a:srgbClr val="000000"/>
                </a:solidFill>
                <a:latin typeface="Calibri" pitchFamily="34" charset="0"/>
              </a:rPr>
              <a:t>Psl.  46/48</a:t>
            </a:r>
          </a:p>
        </p:txBody>
      </p:sp>
      <p:sp>
        <p:nvSpPr>
          <p:cNvPr id="356" name="TextBox 127"/>
          <p:cNvSpPr txBox="1">
            <a:spLocks noChangeArrowheads="1"/>
          </p:cNvSpPr>
          <p:nvPr/>
        </p:nvSpPr>
        <p:spPr bwMode="auto">
          <a:xfrm>
            <a:off x="11114" y="1382713"/>
            <a:ext cx="105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</a:rPr>
              <a:t>POLA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</a:rPr>
              <a:t>PENGELOLAAN</a:t>
            </a:r>
          </a:p>
        </p:txBody>
      </p:sp>
      <p:sp>
        <p:nvSpPr>
          <p:cNvPr id="357" name="TextBox 127"/>
          <p:cNvSpPr txBox="1">
            <a:spLocks noChangeArrowheads="1"/>
          </p:cNvSpPr>
          <p:nvPr/>
        </p:nvSpPr>
        <p:spPr bwMode="auto">
          <a:xfrm>
            <a:off x="33338" y="849313"/>
            <a:ext cx="129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/>
              </a:rPr>
              <a:t>SEKTOR JENIS</a:t>
            </a:r>
          </a:p>
        </p:txBody>
      </p:sp>
      <p:grpSp>
        <p:nvGrpSpPr>
          <p:cNvPr id="2" name="Group 211"/>
          <p:cNvGrpSpPr>
            <a:grpSpLocks/>
          </p:cNvGrpSpPr>
          <p:nvPr/>
        </p:nvGrpSpPr>
        <p:grpSpPr bwMode="auto">
          <a:xfrm>
            <a:off x="4322764" y="3968752"/>
            <a:ext cx="1690687" cy="271463"/>
            <a:chOff x="4282440" y="3276600"/>
            <a:chExt cx="1645920" cy="271462"/>
          </a:xfrm>
        </p:grpSpPr>
        <p:sp>
          <p:nvSpPr>
            <p:cNvPr id="359" name="Rectangle 358"/>
            <p:cNvSpPr/>
            <p:nvPr/>
          </p:nvSpPr>
          <p:spPr>
            <a:xfrm>
              <a:off x="5106172" y="3276600"/>
              <a:ext cx="822188" cy="271462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282440" y="3276600"/>
              <a:ext cx="823732" cy="27146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361" name="TextBox 128"/>
          <p:cNvSpPr txBox="1">
            <a:spLocks noChangeArrowheads="1"/>
          </p:cNvSpPr>
          <p:nvPr/>
        </p:nvSpPr>
        <p:spPr bwMode="auto">
          <a:xfrm>
            <a:off x="4584700" y="3968750"/>
            <a:ext cx="11572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RPP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Kontrak Kerja Sama</a:t>
            </a:r>
          </a:p>
        </p:txBody>
      </p:sp>
      <p:grpSp>
        <p:nvGrpSpPr>
          <p:cNvPr id="3" name="Group 212"/>
          <p:cNvGrpSpPr>
            <a:grpSpLocks/>
          </p:cNvGrpSpPr>
          <p:nvPr/>
        </p:nvGrpSpPr>
        <p:grpSpPr bwMode="auto">
          <a:xfrm>
            <a:off x="4332289" y="5105402"/>
            <a:ext cx="1692275" cy="271463"/>
            <a:chOff x="4282440" y="3276600"/>
            <a:chExt cx="1645920" cy="271462"/>
          </a:xfrm>
        </p:grpSpPr>
        <p:sp>
          <p:nvSpPr>
            <p:cNvPr id="363" name="Rectangle 362"/>
            <p:cNvSpPr/>
            <p:nvPr/>
          </p:nvSpPr>
          <p:spPr>
            <a:xfrm>
              <a:off x="5105400" y="3276600"/>
              <a:ext cx="822960" cy="271462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282440" y="3276600"/>
              <a:ext cx="822960" cy="27146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365" name="TextBox 129"/>
          <p:cNvSpPr txBox="1">
            <a:spLocks noChangeArrowheads="1"/>
          </p:cNvSpPr>
          <p:nvPr/>
        </p:nvSpPr>
        <p:spPr bwMode="auto">
          <a:xfrm>
            <a:off x="4724400" y="5105400"/>
            <a:ext cx="8461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RPP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D.M.O. ?</a:t>
            </a:r>
            <a:endParaRPr lang="en-US" kern="0">
              <a:solidFill>
                <a:sysClr val="window" lastClr="FFFFFF"/>
              </a:solidFill>
              <a:latin typeface="Calibri" pitchFamily="34" charset="0"/>
            </a:endParaRPr>
          </a:p>
        </p:txBody>
      </p:sp>
      <p:grpSp>
        <p:nvGrpSpPr>
          <p:cNvPr id="4" name="Group 225"/>
          <p:cNvGrpSpPr>
            <a:grpSpLocks/>
          </p:cNvGrpSpPr>
          <p:nvPr/>
        </p:nvGrpSpPr>
        <p:grpSpPr bwMode="auto">
          <a:xfrm>
            <a:off x="4319588" y="5791202"/>
            <a:ext cx="1692275" cy="271463"/>
            <a:chOff x="4282440" y="3276600"/>
            <a:chExt cx="1645920" cy="271462"/>
          </a:xfrm>
        </p:grpSpPr>
        <p:sp>
          <p:nvSpPr>
            <p:cNvPr id="367" name="Rectangle 366"/>
            <p:cNvSpPr/>
            <p:nvPr/>
          </p:nvSpPr>
          <p:spPr>
            <a:xfrm>
              <a:off x="5105400" y="3276600"/>
              <a:ext cx="822960" cy="271462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4282440" y="3276600"/>
              <a:ext cx="822960" cy="27146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369" name="TextBox 137"/>
          <p:cNvSpPr txBox="1">
            <a:spLocks noChangeArrowheads="1"/>
          </p:cNvSpPr>
          <p:nvPr/>
        </p:nvSpPr>
        <p:spPr bwMode="auto">
          <a:xfrm>
            <a:off x="4724400" y="5791200"/>
            <a:ext cx="8461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RPP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PNBP</a:t>
            </a:r>
          </a:p>
        </p:txBody>
      </p:sp>
      <p:grpSp>
        <p:nvGrpSpPr>
          <p:cNvPr id="5" name="Group 233"/>
          <p:cNvGrpSpPr>
            <a:grpSpLocks/>
          </p:cNvGrpSpPr>
          <p:nvPr/>
        </p:nvGrpSpPr>
        <p:grpSpPr bwMode="auto">
          <a:xfrm>
            <a:off x="4332289" y="6477002"/>
            <a:ext cx="1692275" cy="271463"/>
            <a:chOff x="4282440" y="3276600"/>
            <a:chExt cx="1645920" cy="271462"/>
          </a:xfrm>
        </p:grpSpPr>
        <p:sp>
          <p:nvSpPr>
            <p:cNvPr id="371" name="Rectangle 370"/>
            <p:cNvSpPr/>
            <p:nvPr/>
          </p:nvSpPr>
          <p:spPr>
            <a:xfrm>
              <a:off x="5105400" y="3276600"/>
              <a:ext cx="822960" cy="271462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282440" y="3276600"/>
              <a:ext cx="822960" cy="27146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373" name="TextBox 129"/>
          <p:cNvSpPr txBox="1">
            <a:spLocks noChangeArrowheads="1"/>
          </p:cNvSpPr>
          <p:nvPr/>
        </p:nvSpPr>
        <p:spPr bwMode="auto">
          <a:xfrm>
            <a:off x="4410075" y="6459538"/>
            <a:ext cx="14160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RPP 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Pembinaan dan Pengawasan ?</a:t>
            </a:r>
            <a:endParaRPr lang="en-US" kern="0">
              <a:solidFill>
                <a:sysClr val="window" lastClr="FFFFFF"/>
              </a:solidFill>
              <a:latin typeface="Calibri" pitchFamily="34" charset="0"/>
            </a:endParaRPr>
          </a:p>
        </p:txBody>
      </p:sp>
      <p:grpSp>
        <p:nvGrpSpPr>
          <p:cNvPr id="6" name="Group 242"/>
          <p:cNvGrpSpPr>
            <a:grpSpLocks/>
          </p:cNvGrpSpPr>
          <p:nvPr/>
        </p:nvGrpSpPr>
        <p:grpSpPr bwMode="auto">
          <a:xfrm>
            <a:off x="4375150" y="4779963"/>
            <a:ext cx="1644650" cy="271462"/>
            <a:chOff x="4282440" y="3276600"/>
            <a:chExt cx="1645920" cy="271462"/>
          </a:xfrm>
        </p:grpSpPr>
        <p:sp>
          <p:nvSpPr>
            <p:cNvPr id="375" name="Rectangle 374"/>
            <p:cNvSpPr/>
            <p:nvPr/>
          </p:nvSpPr>
          <p:spPr>
            <a:xfrm>
              <a:off x="5105400" y="3276600"/>
              <a:ext cx="822960" cy="271462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4282440" y="3276600"/>
              <a:ext cx="822960" cy="27146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377" name="TextBox 125"/>
          <p:cNvSpPr txBox="1">
            <a:spLocks noChangeArrowheads="1"/>
          </p:cNvSpPr>
          <p:nvPr/>
        </p:nvSpPr>
        <p:spPr bwMode="auto">
          <a:xfrm>
            <a:off x="4559300" y="4900613"/>
            <a:ext cx="14605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PP 36/2004 Usaha Hilir</a:t>
            </a:r>
          </a:p>
        </p:txBody>
      </p:sp>
      <p:grpSp>
        <p:nvGrpSpPr>
          <p:cNvPr id="7" name="Group 245"/>
          <p:cNvGrpSpPr>
            <a:grpSpLocks/>
          </p:cNvGrpSpPr>
          <p:nvPr/>
        </p:nvGrpSpPr>
        <p:grpSpPr bwMode="auto">
          <a:xfrm>
            <a:off x="4332288" y="4641852"/>
            <a:ext cx="1535112" cy="271463"/>
            <a:chOff x="4282440" y="3276600"/>
            <a:chExt cx="1645920" cy="271462"/>
          </a:xfrm>
        </p:grpSpPr>
        <p:sp>
          <p:nvSpPr>
            <p:cNvPr id="379" name="Rectangle 378"/>
            <p:cNvSpPr/>
            <p:nvPr/>
          </p:nvSpPr>
          <p:spPr>
            <a:xfrm>
              <a:off x="5106251" y="3276600"/>
              <a:ext cx="822109" cy="271462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282440" y="3276600"/>
              <a:ext cx="823811" cy="27146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kern="0" dirty="0">
                <a:solidFill>
                  <a:sysClr val="windowText" lastClr="000000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381" name="TextBox 126"/>
          <p:cNvSpPr txBox="1">
            <a:spLocks noChangeArrowheads="1"/>
          </p:cNvSpPr>
          <p:nvPr/>
        </p:nvSpPr>
        <p:spPr bwMode="auto">
          <a:xfrm>
            <a:off x="4637088" y="4641850"/>
            <a:ext cx="914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PP 35/2004</a:t>
            </a:r>
          </a:p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0">
                <a:solidFill>
                  <a:sysClr val="window" lastClr="FFFFFF"/>
                </a:solidFill>
                <a:latin typeface="Calibri" pitchFamily="34" charset="0"/>
              </a:rPr>
              <a:t>Usaha Hulu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Box 2"/>
          <p:cNvSpPr txBox="1">
            <a:spLocks noChangeArrowheads="1"/>
          </p:cNvSpPr>
          <p:nvPr/>
        </p:nvSpPr>
        <p:spPr bwMode="auto">
          <a:xfrm>
            <a:off x="352425" y="457200"/>
            <a:ext cx="8439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smtClean="0">
                <a:solidFill>
                  <a:srgbClr val="000000"/>
                </a:solidFill>
              </a:rPr>
              <a:t>NERACA </a:t>
            </a:r>
            <a:r>
              <a:rPr lang="id-ID" b="1" smtClean="0">
                <a:solidFill>
                  <a:srgbClr val="000000"/>
                </a:solidFill>
              </a:rPr>
              <a:t>STATIS </a:t>
            </a:r>
            <a:r>
              <a:rPr lang="en-US" b="1" smtClean="0">
                <a:solidFill>
                  <a:srgbClr val="000000"/>
                </a:solidFill>
              </a:rPr>
              <a:t>ENERGI 2008</a:t>
            </a:r>
            <a:r>
              <a:rPr lang="id-ID" b="1" smtClean="0">
                <a:solidFill>
                  <a:srgbClr val="000000"/>
                </a:solidFill>
              </a:rPr>
              <a:t>*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  <a:endParaRPr lang="id-ID" b="1" smtClean="0">
              <a:solidFill>
                <a:srgbClr val="000000"/>
              </a:solidFill>
            </a:endParaRPr>
          </a:p>
          <a:p>
            <a:pPr algn="ctr"/>
            <a:r>
              <a:rPr lang="en-US" sz="1400" b="1" smtClean="0">
                <a:solidFill>
                  <a:srgbClr val="000000"/>
                </a:solidFill>
              </a:rPr>
              <a:t>(JUTA SBM)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2"/>
          <p:cNvSpPr txBox="1">
            <a:spLocks noGrp="1"/>
          </p:cNvSpPr>
          <p:nvPr/>
        </p:nvSpPr>
        <p:spPr bwMode="auto">
          <a:xfrm>
            <a:off x="8440738" y="6477000"/>
            <a:ext cx="492125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9AFB0FF-6C08-459A-AF82-F80093ED5F25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/>
              </a:rPr>
              <a:pPr algn="r">
                <a:defRPr/>
              </a:pPr>
              <a:t>44</a:t>
            </a:fld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</p:txBody>
      </p:sp>
      <p:sp>
        <p:nvSpPr>
          <p:cNvPr id="121860" name="TextBox 4"/>
          <p:cNvSpPr txBox="1">
            <a:spLocks noChangeArrowheads="1"/>
          </p:cNvSpPr>
          <p:nvPr/>
        </p:nvSpPr>
        <p:spPr bwMode="auto">
          <a:xfrm>
            <a:off x="280988" y="6477000"/>
            <a:ext cx="4741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200" smtClean="0">
                <a:solidFill>
                  <a:srgbClr val="FFFFFF"/>
                </a:solidFill>
              </a:rPr>
              <a:t>Sumber: Diolah dari Data Pusat Data dan Informasi, KESDM, 2009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2938" y="990600"/>
            <a:ext cx="8143875" cy="5657850"/>
            <a:chOff x="685800" y="990600"/>
            <a:chExt cx="8610600" cy="5657910"/>
          </a:xfrm>
        </p:grpSpPr>
        <p:pic>
          <p:nvPicPr>
            <p:cNvPr id="12186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999" y="990600"/>
              <a:ext cx="8534401" cy="52896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1863" name="TextBox 7"/>
            <p:cNvSpPr txBox="1">
              <a:spLocks noChangeArrowheads="1"/>
            </p:cNvSpPr>
            <p:nvPr/>
          </p:nvSpPr>
          <p:spPr bwMode="auto">
            <a:xfrm>
              <a:off x="685800" y="6248400"/>
              <a:ext cx="26885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Satuan : Juta SBM(Setara Barel Minyak)</a:t>
              </a:r>
              <a:endParaRPr lang="id-ID" sz="1000" smtClean="0">
                <a:solidFill>
                  <a:srgbClr val="000000"/>
                </a:solidFill>
              </a:endParaRPr>
            </a:p>
            <a:p>
              <a:r>
                <a:rPr lang="id-ID" sz="1000" smtClean="0">
                  <a:solidFill>
                    <a:srgbClr val="000000"/>
                  </a:solidFill>
                </a:rPr>
                <a:t>*) Potret neraca energi saat ini (</a:t>
              </a:r>
              <a:r>
                <a:rPr lang="id-ID" sz="1000" i="1" smtClean="0">
                  <a:solidFill>
                    <a:srgbClr val="000000"/>
                  </a:solidFill>
                </a:rPr>
                <a:t>snapshot</a:t>
              </a:r>
              <a:r>
                <a:rPr lang="id-ID" sz="1000" smtClean="0">
                  <a:solidFill>
                    <a:srgbClr val="000000"/>
                  </a:solidFill>
                </a:rPr>
                <a:t>)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4763" y="6142038"/>
            <a:ext cx="9144000" cy="404812"/>
          </a:xfrm>
          <a:prstGeom prst="rect">
            <a:avLst/>
          </a:prstGeom>
          <a:solidFill>
            <a:srgbClr val="FFFF9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588" y="4248150"/>
            <a:ext cx="9144000" cy="1006475"/>
          </a:xfrm>
          <a:prstGeom prst="rect">
            <a:avLst/>
          </a:prstGeom>
          <a:solidFill>
            <a:srgbClr val="CCFF9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4288" y="1182688"/>
            <a:ext cx="9129712" cy="979487"/>
          </a:xfrm>
          <a:prstGeom prst="rect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0" y="5238750"/>
            <a:ext cx="9144000" cy="914400"/>
          </a:xfrm>
          <a:prstGeom prst="rect">
            <a:avLst/>
          </a:prstGeom>
          <a:solidFill>
            <a:srgbClr val="CC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0" y="3333750"/>
            <a:ext cx="9144000" cy="914400"/>
          </a:xfrm>
          <a:prstGeom prst="rect">
            <a:avLst/>
          </a:prstGeom>
          <a:solidFill>
            <a:srgbClr val="99FF9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2187575"/>
            <a:ext cx="9144000" cy="1146175"/>
          </a:xfrm>
          <a:prstGeom prst="rect">
            <a:avLst/>
          </a:prstGeom>
          <a:solidFill>
            <a:srgbClr val="33CC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-76200" y="2520950"/>
            <a:ext cx="1090613" cy="384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err="1">
                <a:solidFill>
                  <a:prstClr val="black"/>
                </a:solidFill>
                <a:latin typeface="Arial Narrow" pitchFamily="34" charset="0"/>
                <a:cs typeface="Arial"/>
              </a:rPr>
              <a:t>Kementerian</a:t>
            </a:r>
            <a:endParaRPr lang="en-US" sz="1200" b="1" kern="0" dirty="0">
              <a:solidFill>
                <a:prstClr val="black"/>
              </a:solidFill>
              <a:latin typeface="Arial Narrow" pitchFamily="34" charset="0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 Narrow" pitchFamily="34" charset="0"/>
                <a:cs typeface="Arial"/>
              </a:rPr>
              <a:t>ESDM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6200" y="3573463"/>
            <a:ext cx="701675" cy="384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prstClr val="black"/>
                </a:solidFill>
                <a:latin typeface="Arial Narrow" pitchFamily="34" charset="0"/>
                <a:cs typeface="Arial"/>
              </a:rPr>
              <a:t>Pemda</a:t>
            </a:r>
            <a:endParaRPr lang="en-US" sz="1400" b="1" kern="0" dirty="0">
              <a:solidFill>
                <a:prstClr val="black"/>
              </a:solidFill>
              <a:latin typeface="Arial Narrow" pitchFamily="34" charset="0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 Narrow" pitchFamily="34" charset="0"/>
                <a:cs typeface="Arial"/>
              </a:rPr>
              <a:t>Prov.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61913" y="5329238"/>
            <a:ext cx="700087" cy="536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prstClr val="black"/>
                </a:solidFill>
                <a:latin typeface="Arial Narrow" pitchFamily="34" charset="0"/>
                <a:cs typeface="Arial"/>
              </a:rPr>
              <a:t>Badan</a:t>
            </a:r>
            <a:r>
              <a:rPr lang="en-US" sz="1400" b="1" kern="0" dirty="0">
                <a:solidFill>
                  <a:prstClr val="black"/>
                </a:solidFill>
                <a:latin typeface="Arial Narrow" pitchFamily="34" charset="0"/>
                <a:cs typeface="Arial"/>
              </a:rPr>
              <a:t> Usaha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0" y="6149975"/>
            <a:ext cx="700088" cy="384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 Narrow" pitchFamily="34" charset="0"/>
                <a:cs typeface="Arial"/>
              </a:rPr>
              <a:t>PLN</a:t>
            </a:r>
          </a:p>
        </p:txBody>
      </p:sp>
      <p:sp>
        <p:nvSpPr>
          <p:cNvPr id="152" name="TextBox 79"/>
          <p:cNvSpPr txBox="1">
            <a:spLocks noChangeArrowheads="1"/>
          </p:cNvSpPr>
          <p:nvPr/>
        </p:nvSpPr>
        <p:spPr bwMode="auto">
          <a:xfrm>
            <a:off x="3113088" y="1416050"/>
            <a:ext cx="86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Penetapan 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WKP</a:t>
            </a:r>
          </a:p>
        </p:txBody>
      </p:sp>
      <p:sp>
        <p:nvSpPr>
          <p:cNvPr id="153" name="TextBox 163"/>
          <p:cNvSpPr txBox="1">
            <a:spLocks noChangeArrowheads="1"/>
          </p:cNvSpPr>
          <p:nvPr/>
        </p:nvSpPr>
        <p:spPr bwMode="auto">
          <a:xfrm>
            <a:off x="1744663" y="1416050"/>
            <a:ext cx="977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Survei 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Pendahuluan</a:t>
            </a:r>
          </a:p>
        </p:txBody>
      </p:sp>
      <p:sp>
        <p:nvSpPr>
          <p:cNvPr id="154" name="TextBox 164"/>
          <p:cNvSpPr txBox="1">
            <a:spLocks noChangeArrowheads="1"/>
          </p:cNvSpPr>
          <p:nvPr/>
        </p:nvSpPr>
        <p:spPr bwMode="auto">
          <a:xfrm>
            <a:off x="4114800" y="1414463"/>
            <a:ext cx="88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Pelelangan 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WKP</a:t>
            </a:r>
          </a:p>
        </p:txBody>
      </p:sp>
      <p:sp>
        <p:nvSpPr>
          <p:cNvPr id="155" name="TextBox 179"/>
          <p:cNvSpPr txBox="1">
            <a:spLocks noChangeArrowheads="1"/>
          </p:cNvSpPr>
          <p:nvPr/>
        </p:nvSpPr>
        <p:spPr bwMode="auto">
          <a:xfrm>
            <a:off x="5037138" y="1423988"/>
            <a:ext cx="874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Penerbitan 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IUP</a:t>
            </a:r>
          </a:p>
        </p:txBody>
      </p:sp>
      <p:sp>
        <p:nvSpPr>
          <p:cNvPr id="156" name="TextBox 201"/>
          <p:cNvSpPr txBox="1">
            <a:spLocks noChangeArrowheads="1"/>
          </p:cNvSpPr>
          <p:nvPr/>
        </p:nvSpPr>
        <p:spPr bwMode="auto">
          <a:xfrm>
            <a:off x="6440488" y="1423988"/>
            <a:ext cx="563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Harga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Listrik</a:t>
            </a:r>
          </a:p>
        </p:txBody>
      </p:sp>
      <p:sp>
        <p:nvSpPr>
          <p:cNvPr id="157" name="TextBox 179"/>
          <p:cNvSpPr txBox="1">
            <a:spLocks noChangeArrowheads="1"/>
          </p:cNvSpPr>
          <p:nvPr/>
        </p:nvSpPr>
        <p:spPr bwMode="auto">
          <a:xfrm>
            <a:off x="5840413" y="142557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Lap Hsl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 Lelang</a:t>
            </a:r>
          </a:p>
        </p:txBody>
      </p:sp>
      <p:sp>
        <p:nvSpPr>
          <p:cNvPr id="158" name="TextBox 163"/>
          <p:cNvSpPr txBox="1">
            <a:spLocks noChangeArrowheads="1"/>
          </p:cNvSpPr>
          <p:nvPr/>
        </p:nvSpPr>
        <p:spPr bwMode="auto">
          <a:xfrm>
            <a:off x="963613" y="1154113"/>
            <a:ext cx="641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Potensi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Panas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Bumi</a:t>
            </a:r>
          </a:p>
        </p:txBody>
      </p:sp>
      <p:sp>
        <p:nvSpPr>
          <p:cNvPr id="159" name="Oval 158"/>
          <p:cNvSpPr/>
          <p:nvPr/>
        </p:nvSpPr>
        <p:spPr bwMode="auto">
          <a:xfrm>
            <a:off x="960438" y="2311400"/>
            <a:ext cx="498475" cy="471488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60" name="TextBox 35"/>
          <p:cNvSpPr txBox="1">
            <a:spLocks noChangeArrowheads="1"/>
          </p:cNvSpPr>
          <p:nvPr/>
        </p:nvSpPr>
        <p:spPr bwMode="auto">
          <a:xfrm>
            <a:off x="911225" y="2333625"/>
            <a:ext cx="60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Peta Potensi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1735138" y="2289175"/>
            <a:ext cx="527050" cy="5191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SurveiBiaya</a:t>
            </a: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 APBN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758950" y="3409950"/>
            <a:ext cx="565150" cy="679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Survei</a:t>
            </a: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000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Biaya</a:t>
            </a: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 APBD Prov.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1797050" y="5480050"/>
            <a:ext cx="527050" cy="457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Biaya</a:t>
            </a: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000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Pihak</a:t>
            </a: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 Lain</a:t>
            </a:r>
          </a:p>
        </p:txBody>
      </p:sp>
      <p:sp>
        <p:nvSpPr>
          <p:cNvPr id="164" name="TextBox 22"/>
          <p:cNvSpPr txBox="1">
            <a:spLocks noChangeArrowheads="1"/>
          </p:cNvSpPr>
          <p:nvPr/>
        </p:nvSpPr>
        <p:spPr bwMode="auto">
          <a:xfrm>
            <a:off x="1090613" y="5402263"/>
            <a:ext cx="711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Penugasan</a:t>
            </a:r>
          </a:p>
        </p:txBody>
      </p:sp>
      <p:sp>
        <p:nvSpPr>
          <p:cNvPr id="165" name="Oval 164"/>
          <p:cNvSpPr/>
          <p:nvPr/>
        </p:nvSpPr>
        <p:spPr>
          <a:xfrm>
            <a:off x="2506663" y="2338388"/>
            <a:ext cx="331787" cy="3730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166" name="Elbow Connector 165"/>
          <p:cNvCxnSpPr>
            <a:stCxn id="162" idx="3"/>
            <a:endCxn id="165" idx="2"/>
          </p:cNvCxnSpPr>
          <p:nvPr/>
        </p:nvCxnSpPr>
        <p:spPr>
          <a:xfrm flipV="1">
            <a:off x="2324100" y="2524125"/>
            <a:ext cx="182563" cy="1225550"/>
          </a:xfrm>
          <a:prstGeom prst="bentConnector3">
            <a:avLst>
              <a:gd name="adj1" fmla="val 34348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7" name="Elbow Connector 166"/>
          <p:cNvCxnSpPr>
            <a:stCxn id="163" idx="3"/>
            <a:endCxn id="165" idx="2"/>
          </p:cNvCxnSpPr>
          <p:nvPr/>
        </p:nvCxnSpPr>
        <p:spPr>
          <a:xfrm flipV="1">
            <a:off x="2324100" y="2524125"/>
            <a:ext cx="182563" cy="3184525"/>
          </a:xfrm>
          <a:prstGeom prst="bentConnector3">
            <a:avLst>
              <a:gd name="adj1" fmla="val 34348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3030538" y="2293938"/>
            <a:ext cx="506412" cy="4524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69" name="TextBox 123"/>
          <p:cNvSpPr txBox="1">
            <a:spLocks noChangeArrowheads="1"/>
          </p:cNvSpPr>
          <p:nvPr/>
        </p:nvSpPr>
        <p:spPr bwMode="auto">
          <a:xfrm>
            <a:off x="2981325" y="2309813"/>
            <a:ext cx="60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Evaluasi Hasil SP</a:t>
            </a:r>
          </a:p>
        </p:txBody>
      </p:sp>
      <p:sp>
        <p:nvSpPr>
          <p:cNvPr id="170" name="Oval 169"/>
          <p:cNvSpPr/>
          <p:nvPr/>
        </p:nvSpPr>
        <p:spPr bwMode="auto">
          <a:xfrm>
            <a:off x="3686175" y="2322513"/>
            <a:ext cx="334963" cy="3921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71" name="TextBox 78"/>
          <p:cNvSpPr txBox="1">
            <a:spLocks noChangeArrowheads="1"/>
          </p:cNvSpPr>
          <p:nvPr/>
        </p:nvSpPr>
        <p:spPr bwMode="auto">
          <a:xfrm>
            <a:off x="3651250" y="2390775"/>
            <a:ext cx="4730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WKP</a:t>
            </a:r>
          </a:p>
        </p:txBody>
      </p:sp>
      <p:sp>
        <p:nvSpPr>
          <p:cNvPr id="172" name="TextBox 78"/>
          <p:cNvSpPr txBox="1">
            <a:spLocks noChangeArrowheads="1"/>
          </p:cNvSpPr>
          <p:nvPr/>
        </p:nvSpPr>
        <p:spPr bwMode="auto">
          <a:xfrm>
            <a:off x="2498725" y="2392363"/>
            <a:ext cx="3857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Lap.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214813" y="2359025"/>
            <a:ext cx="557212" cy="32067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WKP-N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203700" y="3395663"/>
            <a:ext cx="558800" cy="3016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WKP-P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203700" y="4325938"/>
            <a:ext cx="558800" cy="3365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WKP-K</a:t>
            </a:r>
          </a:p>
        </p:txBody>
      </p:sp>
      <p:sp>
        <p:nvSpPr>
          <p:cNvPr id="176" name="TextBox 108"/>
          <p:cNvSpPr txBox="1">
            <a:spLocks noChangeArrowheads="1"/>
          </p:cNvSpPr>
          <p:nvPr/>
        </p:nvSpPr>
        <p:spPr bwMode="auto">
          <a:xfrm>
            <a:off x="4508500" y="2627313"/>
            <a:ext cx="4940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3-N</a:t>
            </a:r>
            <a:r>
              <a:rPr lang="en-US" sz="1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7" name="TextBox 108"/>
          <p:cNvSpPr txBox="1">
            <a:spLocks noChangeArrowheads="1"/>
          </p:cNvSpPr>
          <p:nvPr/>
        </p:nvSpPr>
        <p:spPr bwMode="auto">
          <a:xfrm>
            <a:off x="4511675" y="3643313"/>
            <a:ext cx="4892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3-P</a:t>
            </a:r>
            <a:r>
              <a:rPr lang="en-US" sz="1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8" name="TextBox 108"/>
          <p:cNvSpPr txBox="1">
            <a:spLocks noChangeArrowheads="1"/>
          </p:cNvSpPr>
          <p:nvPr/>
        </p:nvSpPr>
        <p:spPr bwMode="auto">
          <a:xfrm>
            <a:off x="4497388" y="4616450"/>
            <a:ext cx="4940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3-K</a:t>
            </a:r>
            <a:r>
              <a:rPr lang="en-US" sz="1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5154613" y="2371725"/>
            <a:ext cx="515937" cy="2921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IUP-N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5168900" y="3395663"/>
            <a:ext cx="515938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IUP-P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205413" y="4300538"/>
            <a:ext cx="515937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IUP-K</a:t>
            </a:r>
          </a:p>
        </p:txBody>
      </p:sp>
      <p:cxnSp>
        <p:nvCxnSpPr>
          <p:cNvPr id="182" name="Elbow Connector 146"/>
          <p:cNvCxnSpPr>
            <a:stCxn id="180" idx="3"/>
            <a:endCxn id="191" idx="4"/>
          </p:cNvCxnSpPr>
          <p:nvPr/>
        </p:nvCxnSpPr>
        <p:spPr>
          <a:xfrm flipV="1">
            <a:off x="5684838" y="2667000"/>
            <a:ext cx="474662" cy="881063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83" name="Elbow Connector 147"/>
          <p:cNvCxnSpPr>
            <a:stCxn id="181" idx="3"/>
            <a:endCxn id="191" idx="4"/>
          </p:cNvCxnSpPr>
          <p:nvPr/>
        </p:nvCxnSpPr>
        <p:spPr>
          <a:xfrm flipV="1">
            <a:off x="5721350" y="2667000"/>
            <a:ext cx="438150" cy="18240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84" name="TextBox 108"/>
          <p:cNvSpPr txBox="1">
            <a:spLocks noChangeArrowheads="1"/>
          </p:cNvSpPr>
          <p:nvPr/>
        </p:nvSpPr>
        <p:spPr bwMode="auto">
          <a:xfrm>
            <a:off x="5391150" y="2619375"/>
            <a:ext cx="4940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4-N</a:t>
            </a:r>
            <a:r>
              <a:rPr lang="en-US" sz="1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5" name="TextBox 108"/>
          <p:cNvSpPr txBox="1">
            <a:spLocks noChangeArrowheads="1"/>
          </p:cNvSpPr>
          <p:nvPr/>
        </p:nvSpPr>
        <p:spPr bwMode="auto">
          <a:xfrm>
            <a:off x="5418138" y="3651250"/>
            <a:ext cx="4892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4-P</a:t>
            </a:r>
            <a:r>
              <a:rPr lang="en-US" sz="1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6" name="TextBox 108"/>
          <p:cNvSpPr txBox="1">
            <a:spLocks noChangeArrowheads="1"/>
          </p:cNvSpPr>
          <p:nvPr/>
        </p:nvSpPr>
        <p:spPr bwMode="auto">
          <a:xfrm>
            <a:off x="5451475" y="4625975"/>
            <a:ext cx="4940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id-ID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4-K</a:t>
            </a:r>
            <a:r>
              <a:rPr lang="en-US" sz="1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H="1">
            <a:off x="914400" y="2190750"/>
            <a:ext cx="0" cy="43322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8" name="Straight Connector 187"/>
          <p:cNvCxnSpPr/>
          <p:nvPr/>
        </p:nvCxnSpPr>
        <p:spPr>
          <a:xfrm>
            <a:off x="1570038" y="2187575"/>
            <a:ext cx="4762" cy="433546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89" name="TextBox 157"/>
          <p:cNvSpPr txBox="1">
            <a:spLocks noChangeArrowheads="1"/>
          </p:cNvSpPr>
          <p:nvPr/>
        </p:nvSpPr>
        <p:spPr bwMode="auto">
          <a:xfrm>
            <a:off x="4595813" y="2906713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Pemenang </a:t>
            </a:r>
          </a:p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Lelang</a:t>
            </a:r>
          </a:p>
        </p:txBody>
      </p:sp>
      <p:cxnSp>
        <p:nvCxnSpPr>
          <p:cNvPr id="190" name="Elbow Connector 189"/>
          <p:cNvCxnSpPr>
            <a:stCxn id="170" idx="6"/>
            <a:endCxn id="175" idx="1"/>
          </p:cNvCxnSpPr>
          <p:nvPr/>
        </p:nvCxnSpPr>
        <p:spPr>
          <a:xfrm>
            <a:off x="4021138" y="2517775"/>
            <a:ext cx="182562" cy="1976438"/>
          </a:xfrm>
          <a:prstGeom prst="bentConnector3">
            <a:avLst>
              <a:gd name="adj1" fmla="val 29131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91" name="Oval 190"/>
          <p:cNvSpPr/>
          <p:nvPr/>
        </p:nvSpPr>
        <p:spPr>
          <a:xfrm>
            <a:off x="5992813" y="2362200"/>
            <a:ext cx="331787" cy="3048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92" name="Title 1"/>
          <p:cNvSpPr txBox="1">
            <a:spLocks/>
          </p:cNvSpPr>
          <p:nvPr/>
        </p:nvSpPr>
        <p:spPr>
          <a:xfrm>
            <a:off x="0" y="457200"/>
            <a:ext cx="9144000" cy="460375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PROSES PENGUSAHAAN PANAS BUMI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3" name="TextBox 106"/>
          <p:cNvSpPr txBox="1">
            <a:spLocks noChangeArrowheads="1"/>
          </p:cNvSpPr>
          <p:nvPr/>
        </p:nvSpPr>
        <p:spPr bwMode="auto">
          <a:xfrm>
            <a:off x="1973263" y="1917700"/>
            <a:ext cx="465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(S-1)</a:t>
            </a:r>
          </a:p>
        </p:txBody>
      </p:sp>
      <p:sp>
        <p:nvSpPr>
          <p:cNvPr id="194" name="TextBox 107"/>
          <p:cNvSpPr txBox="1">
            <a:spLocks noChangeArrowheads="1"/>
          </p:cNvSpPr>
          <p:nvPr/>
        </p:nvSpPr>
        <p:spPr bwMode="auto">
          <a:xfrm>
            <a:off x="3289300" y="1919288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(S-2)</a:t>
            </a:r>
          </a:p>
        </p:txBody>
      </p:sp>
      <p:sp>
        <p:nvSpPr>
          <p:cNvPr id="195" name="TextBox 108"/>
          <p:cNvSpPr txBox="1">
            <a:spLocks noChangeArrowheads="1"/>
          </p:cNvSpPr>
          <p:nvPr/>
        </p:nvSpPr>
        <p:spPr bwMode="auto">
          <a:xfrm>
            <a:off x="4333875" y="1917700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(S-3)</a:t>
            </a:r>
          </a:p>
        </p:txBody>
      </p:sp>
      <p:sp>
        <p:nvSpPr>
          <p:cNvPr id="196" name="TextBox 122"/>
          <p:cNvSpPr txBox="1">
            <a:spLocks noChangeArrowheads="1"/>
          </p:cNvSpPr>
          <p:nvPr/>
        </p:nvSpPr>
        <p:spPr bwMode="auto">
          <a:xfrm>
            <a:off x="5238750" y="1917700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(S-4)</a:t>
            </a:r>
          </a:p>
        </p:txBody>
      </p:sp>
      <p:sp>
        <p:nvSpPr>
          <p:cNvPr id="197" name="TextBox 122"/>
          <p:cNvSpPr txBox="1">
            <a:spLocks noChangeArrowheads="1"/>
          </p:cNvSpPr>
          <p:nvPr/>
        </p:nvSpPr>
        <p:spPr bwMode="auto">
          <a:xfrm>
            <a:off x="5969000" y="1917700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(S-5)</a:t>
            </a:r>
          </a:p>
        </p:txBody>
      </p:sp>
      <p:sp>
        <p:nvSpPr>
          <p:cNvPr id="198" name="Oval 197"/>
          <p:cNvSpPr/>
          <p:nvPr/>
        </p:nvSpPr>
        <p:spPr>
          <a:xfrm>
            <a:off x="4337050" y="2952750"/>
            <a:ext cx="319088" cy="32226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370388" y="3860800"/>
            <a:ext cx="319087" cy="32226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4370388" y="4857750"/>
            <a:ext cx="319087" cy="32067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01" name="TextBox 157"/>
          <p:cNvSpPr txBox="1">
            <a:spLocks noChangeArrowheads="1"/>
          </p:cNvSpPr>
          <p:nvPr/>
        </p:nvSpPr>
        <p:spPr bwMode="auto">
          <a:xfrm>
            <a:off x="4625975" y="3833813"/>
            <a:ext cx="71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Pemenang </a:t>
            </a:r>
          </a:p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Lelang</a:t>
            </a:r>
          </a:p>
        </p:txBody>
      </p:sp>
      <p:sp>
        <p:nvSpPr>
          <p:cNvPr id="202" name="TextBox 157"/>
          <p:cNvSpPr txBox="1">
            <a:spLocks noChangeArrowheads="1"/>
          </p:cNvSpPr>
          <p:nvPr/>
        </p:nvSpPr>
        <p:spPr bwMode="auto">
          <a:xfrm>
            <a:off x="4613275" y="4811713"/>
            <a:ext cx="71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Pemenang </a:t>
            </a:r>
          </a:p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Lelang</a:t>
            </a:r>
          </a:p>
        </p:txBody>
      </p:sp>
      <p:cxnSp>
        <p:nvCxnSpPr>
          <p:cNvPr id="203" name="Elbow Connector 202"/>
          <p:cNvCxnSpPr/>
          <p:nvPr/>
        </p:nvCxnSpPr>
        <p:spPr>
          <a:xfrm rot="16200000" flipH="1">
            <a:off x="4411663" y="3768725"/>
            <a:ext cx="195262" cy="1588"/>
          </a:xfrm>
          <a:prstGeom prst="bentConnector3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4" name="Elbow Connector 203"/>
          <p:cNvCxnSpPr/>
          <p:nvPr/>
        </p:nvCxnSpPr>
        <p:spPr>
          <a:xfrm rot="16200000" flipH="1">
            <a:off x="4410869" y="4779169"/>
            <a:ext cx="196850" cy="1588"/>
          </a:xfrm>
          <a:prstGeom prst="bentConnector3">
            <a:avLst>
              <a:gd name="adj1" fmla="val 27778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05" name="Oval 204"/>
          <p:cNvSpPr/>
          <p:nvPr/>
        </p:nvSpPr>
        <p:spPr>
          <a:xfrm>
            <a:off x="6534150" y="6165850"/>
            <a:ext cx="381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206" name="Elbow Connector 205"/>
          <p:cNvCxnSpPr>
            <a:stCxn id="191" idx="6"/>
            <a:endCxn id="205" idx="2"/>
          </p:cNvCxnSpPr>
          <p:nvPr/>
        </p:nvCxnSpPr>
        <p:spPr>
          <a:xfrm>
            <a:off x="6324600" y="2514600"/>
            <a:ext cx="209550" cy="3841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07" name="TextBox 276"/>
          <p:cNvSpPr txBox="1">
            <a:spLocks noChangeArrowheads="1"/>
          </p:cNvSpPr>
          <p:nvPr/>
        </p:nvSpPr>
        <p:spPr bwMode="auto">
          <a:xfrm>
            <a:off x="6521450" y="6234113"/>
            <a:ext cx="6143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PPA</a:t>
            </a:r>
          </a:p>
        </p:txBody>
      </p:sp>
      <p:cxnSp>
        <p:nvCxnSpPr>
          <p:cNvPr id="208" name="Elbow Connector 283"/>
          <p:cNvCxnSpPr>
            <a:stCxn id="198" idx="6"/>
            <a:endCxn id="205" idx="0"/>
          </p:cNvCxnSpPr>
          <p:nvPr/>
        </p:nvCxnSpPr>
        <p:spPr>
          <a:xfrm>
            <a:off x="4656138" y="3114675"/>
            <a:ext cx="2068512" cy="3051175"/>
          </a:xfrm>
          <a:prstGeom prst="bentConnector2">
            <a:avLst/>
          </a:prstGeom>
          <a:noFill/>
          <a:ln w="285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209" name="Elbow Connector 287"/>
          <p:cNvCxnSpPr>
            <a:stCxn id="200" idx="6"/>
            <a:endCxn id="205" idx="0"/>
          </p:cNvCxnSpPr>
          <p:nvPr/>
        </p:nvCxnSpPr>
        <p:spPr>
          <a:xfrm>
            <a:off x="4689475" y="5018088"/>
            <a:ext cx="2035175" cy="1147762"/>
          </a:xfrm>
          <a:prstGeom prst="bentConnector2">
            <a:avLst/>
          </a:prstGeom>
          <a:noFill/>
          <a:ln w="285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210" name="Elbow Connector 289"/>
          <p:cNvCxnSpPr>
            <a:stCxn id="199" idx="6"/>
            <a:endCxn id="205" idx="0"/>
          </p:cNvCxnSpPr>
          <p:nvPr/>
        </p:nvCxnSpPr>
        <p:spPr>
          <a:xfrm>
            <a:off x="4689475" y="4022725"/>
            <a:ext cx="2035175" cy="2143125"/>
          </a:xfrm>
          <a:prstGeom prst="bentConnector2">
            <a:avLst/>
          </a:prstGeom>
          <a:noFill/>
          <a:ln w="285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sp>
        <p:nvSpPr>
          <p:cNvPr id="211" name="TextBox 122"/>
          <p:cNvSpPr txBox="1">
            <a:spLocks noChangeArrowheads="1"/>
          </p:cNvSpPr>
          <p:nvPr/>
        </p:nvSpPr>
        <p:spPr bwMode="auto">
          <a:xfrm>
            <a:off x="6491288" y="1917700"/>
            <a:ext cx="465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(S-6)</a:t>
            </a:r>
          </a:p>
        </p:txBody>
      </p:sp>
      <p:sp>
        <p:nvSpPr>
          <p:cNvPr id="212" name="TextBox 22"/>
          <p:cNvSpPr txBox="1">
            <a:spLocks noChangeArrowheads="1"/>
          </p:cNvSpPr>
          <p:nvPr/>
        </p:nvSpPr>
        <p:spPr bwMode="auto">
          <a:xfrm>
            <a:off x="5911850" y="6076950"/>
            <a:ext cx="711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Penugasan</a:t>
            </a:r>
          </a:p>
        </p:txBody>
      </p:sp>
      <p:sp>
        <p:nvSpPr>
          <p:cNvPr id="213" name="TextBox 201"/>
          <p:cNvSpPr txBox="1">
            <a:spLocks noChangeArrowheads="1"/>
          </p:cNvSpPr>
          <p:nvPr/>
        </p:nvSpPr>
        <p:spPr bwMode="auto">
          <a:xfrm>
            <a:off x="6945313" y="1428750"/>
            <a:ext cx="60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Eks-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plorasi</a:t>
            </a:r>
          </a:p>
        </p:txBody>
      </p:sp>
      <p:sp>
        <p:nvSpPr>
          <p:cNvPr id="214" name="TextBox 122"/>
          <p:cNvSpPr txBox="1">
            <a:spLocks noChangeArrowheads="1"/>
          </p:cNvSpPr>
          <p:nvPr/>
        </p:nvSpPr>
        <p:spPr bwMode="auto">
          <a:xfrm>
            <a:off x="7010400" y="1922463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(S-7)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7134225" y="5314664"/>
            <a:ext cx="228600" cy="762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Eksplorasi</a:t>
            </a:r>
            <a:endParaRPr lang="en-US" sz="1000" b="1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216" name="Elbow Connector 215"/>
          <p:cNvCxnSpPr>
            <a:stCxn id="205" idx="6"/>
            <a:endCxn id="215" idx="1"/>
          </p:cNvCxnSpPr>
          <p:nvPr/>
        </p:nvCxnSpPr>
        <p:spPr>
          <a:xfrm flipV="1">
            <a:off x="6915150" y="5695950"/>
            <a:ext cx="219075" cy="660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19" name="TextBox 11"/>
          <p:cNvSpPr txBox="1">
            <a:spLocks noChangeArrowheads="1"/>
          </p:cNvSpPr>
          <p:nvPr/>
        </p:nvSpPr>
        <p:spPr bwMode="auto">
          <a:xfrm>
            <a:off x="17463" y="76200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(Dengan Regulasi Saat Ini)</a:t>
            </a:r>
          </a:p>
        </p:txBody>
      </p:sp>
      <p:sp>
        <p:nvSpPr>
          <p:cNvPr id="220" name="TextBox 106"/>
          <p:cNvSpPr txBox="1">
            <a:spLocks noChangeArrowheads="1"/>
          </p:cNvSpPr>
          <p:nvPr/>
        </p:nvSpPr>
        <p:spPr bwMode="auto">
          <a:xfrm>
            <a:off x="990600" y="1924050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(S-0)</a:t>
            </a:r>
          </a:p>
        </p:txBody>
      </p:sp>
      <p:sp>
        <p:nvSpPr>
          <p:cNvPr id="221" name="TextBox 15"/>
          <p:cNvSpPr txBox="1">
            <a:spLocks noChangeArrowheads="1"/>
          </p:cNvSpPr>
          <p:nvPr/>
        </p:nvSpPr>
        <p:spPr bwMode="auto">
          <a:xfrm>
            <a:off x="3748088" y="1133475"/>
            <a:ext cx="4868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STADIUM PENGUSAHAAN (S-X)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1758950" y="4318000"/>
            <a:ext cx="566738" cy="8239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Survei</a:t>
            </a: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000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Biaya</a:t>
            </a: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 APBD </a:t>
            </a:r>
            <a:r>
              <a:rPr lang="en-US" sz="1000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Kab</a:t>
            </a:r>
            <a:r>
              <a:rPr lang="en-US" sz="1000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./ Kota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60325" y="4473575"/>
            <a:ext cx="701675" cy="384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prstClr val="black"/>
                </a:solidFill>
                <a:latin typeface="Arial Narrow" pitchFamily="34" charset="0"/>
                <a:cs typeface="Arial"/>
              </a:rPr>
              <a:t>Pemda</a:t>
            </a:r>
            <a:endParaRPr lang="en-US" sz="1400" b="1" kern="0" dirty="0">
              <a:solidFill>
                <a:prstClr val="black"/>
              </a:solidFill>
              <a:latin typeface="Arial Narrow" pitchFamily="34" charset="0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prstClr val="black"/>
                </a:solidFill>
                <a:latin typeface="Arial Narrow" pitchFamily="34" charset="0"/>
                <a:cs typeface="Arial"/>
              </a:rPr>
              <a:t>Kab</a:t>
            </a:r>
            <a:r>
              <a:rPr lang="en-US" sz="1400" b="1" kern="0" dirty="0">
                <a:solidFill>
                  <a:prstClr val="black"/>
                </a:solidFill>
                <a:latin typeface="Arial Narrow" pitchFamily="34" charset="0"/>
                <a:cs typeface="Arial"/>
              </a:rPr>
              <a:t>./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 Narrow" pitchFamily="34" charset="0"/>
                <a:cs typeface="Arial"/>
              </a:rPr>
              <a:t>Kota</a:t>
            </a:r>
          </a:p>
        </p:txBody>
      </p:sp>
      <p:cxnSp>
        <p:nvCxnSpPr>
          <p:cNvPr id="225" name="Elbow Connector 224"/>
          <p:cNvCxnSpPr>
            <a:stCxn id="159" idx="6"/>
            <a:endCxn id="161" idx="1"/>
          </p:cNvCxnSpPr>
          <p:nvPr/>
        </p:nvCxnSpPr>
        <p:spPr>
          <a:xfrm>
            <a:off x="1458913" y="2547938"/>
            <a:ext cx="276225" cy="1587"/>
          </a:xfrm>
          <a:prstGeom prst="bentConnector3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6" name="Elbow Connector 225"/>
          <p:cNvCxnSpPr>
            <a:stCxn id="159" idx="6"/>
            <a:endCxn id="162" idx="1"/>
          </p:cNvCxnSpPr>
          <p:nvPr/>
        </p:nvCxnSpPr>
        <p:spPr>
          <a:xfrm>
            <a:off x="1458913" y="2547938"/>
            <a:ext cx="300037" cy="1201737"/>
          </a:xfrm>
          <a:prstGeom prst="bentConnector3">
            <a:avLst>
              <a:gd name="adj1" fmla="val 18254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7" name="Elbow Connector 226"/>
          <p:cNvCxnSpPr>
            <a:stCxn id="159" idx="6"/>
            <a:endCxn id="222" idx="1"/>
          </p:cNvCxnSpPr>
          <p:nvPr/>
        </p:nvCxnSpPr>
        <p:spPr>
          <a:xfrm>
            <a:off x="1458913" y="2547938"/>
            <a:ext cx="300037" cy="2182812"/>
          </a:xfrm>
          <a:prstGeom prst="bentConnector3">
            <a:avLst>
              <a:gd name="adj1" fmla="val 16667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8" name="Elbow Connector 227"/>
          <p:cNvCxnSpPr>
            <a:stCxn id="159" idx="6"/>
            <a:endCxn id="163" idx="1"/>
          </p:cNvCxnSpPr>
          <p:nvPr/>
        </p:nvCxnSpPr>
        <p:spPr>
          <a:xfrm>
            <a:off x="1458913" y="2547938"/>
            <a:ext cx="338137" cy="3160712"/>
          </a:xfrm>
          <a:prstGeom prst="bentConnector3">
            <a:avLst>
              <a:gd name="adj1" fmla="val 14788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9" name="Elbow Connector 228"/>
          <p:cNvCxnSpPr>
            <a:stCxn id="174" idx="3"/>
            <a:endCxn id="180" idx="1"/>
          </p:cNvCxnSpPr>
          <p:nvPr/>
        </p:nvCxnSpPr>
        <p:spPr>
          <a:xfrm>
            <a:off x="4762500" y="3546475"/>
            <a:ext cx="406400" cy="1588"/>
          </a:xfrm>
          <a:prstGeom prst="bentConnector3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30" name="Elbow Connector 229"/>
          <p:cNvCxnSpPr>
            <a:stCxn id="175" idx="3"/>
            <a:endCxn id="181" idx="1"/>
          </p:cNvCxnSpPr>
          <p:nvPr/>
        </p:nvCxnSpPr>
        <p:spPr>
          <a:xfrm flipV="1">
            <a:off x="4762500" y="4491038"/>
            <a:ext cx="442913" cy="31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31" name="Straight Connector 230"/>
          <p:cNvCxnSpPr/>
          <p:nvPr/>
        </p:nvCxnSpPr>
        <p:spPr>
          <a:xfrm flipH="1" flipV="1">
            <a:off x="-34925" y="1171575"/>
            <a:ext cx="949325" cy="1000125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32" name="Straight Connector 231"/>
          <p:cNvCxnSpPr/>
          <p:nvPr/>
        </p:nvCxnSpPr>
        <p:spPr>
          <a:xfrm>
            <a:off x="914400" y="1157288"/>
            <a:ext cx="0" cy="1019175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33" name="Straight Connector 232"/>
          <p:cNvCxnSpPr/>
          <p:nvPr/>
        </p:nvCxnSpPr>
        <p:spPr>
          <a:xfrm>
            <a:off x="1570038" y="1377950"/>
            <a:ext cx="7559675" cy="14288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34" name="Straight Connector 233"/>
          <p:cNvCxnSpPr/>
          <p:nvPr/>
        </p:nvCxnSpPr>
        <p:spPr>
          <a:xfrm>
            <a:off x="1570038" y="1165225"/>
            <a:ext cx="0" cy="1019175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35" name="Straight Connector 234"/>
          <p:cNvCxnSpPr/>
          <p:nvPr/>
        </p:nvCxnSpPr>
        <p:spPr>
          <a:xfrm>
            <a:off x="5002213" y="2171700"/>
            <a:ext cx="4762" cy="433546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36" name="Straight Connector 235"/>
          <p:cNvCxnSpPr/>
          <p:nvPr/>
        </p:nvCxnSpPr>
        <p:spPr>
          <a:xfrm>
            <a:off x="5916613" y="2192338"/>
            <a:ext cx="4762" cy="43354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37" name="Straight Connector 236"/>
          <p:cNvCxnSpPr/>
          <p:nvPr/>
        </p:nvCxnSpPr>
        <p:spPr>
          <a:xfrm>
            <a:off x="6450013" y="2155825"/>
            <a:ext cx="4762" cy="433546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38" name="Straight Connector 237"/>
          <p:cNvCxnSpPr/>
          <p:nvPr/>
        </p:nvCxnSpPr>
        <p:spPr>
          <a:xfrm>
            <a:off x="6983413" y="2198688"/>
            <a:ext cx="4762" cy="43354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39" name="Straight Connector 238"/>
          <p:cNvCxnSpPr/>
          <p:nvPr/>
        </p:nvCxnSpPr>
        <p:spPr>
          <a:xfrm>
            <a:off x="2903538" y="2192338"/>
            <a:ext cx="4762" cy="43354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40" name="Straight Connector 239"/>
          <p:cNvCxnSpPr/>
          <p:nvPr/>
        </p:nvCxnSpPr>
        <p:spPr>
          <a:xfrm>
            <a:off x="4110038" y="2187575"/>
            <a:ext cx="4762" cy="433546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41" name="Straight Connector 240"/>
          <p:cNvCxnSpPr/>
          <p:nvPr/>
        </p:nvCxnSpPr>
        <p:spPr>
          <a:xfrm>
            <a:off x="2911475" y="1371600"/>
            <a:ext cx="0" cy="823913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2" name="Straight Connector 241"/>
          <p:cNvCxnSpPr/>
          <p:nvPr/>
        </p:nvCxnSpPr>
        <p:spPr>
          <a:xfrm>
            <a:off x="4092575" y="1373188"/>
            <a:ext cx="0" cy="823912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3" name="Straight Connector 242"/>
          <p:cNvCxnSpPr/>
          <p:nvPr/>
        </p:nvCxnSpPr>
        <p:spPr>
          <a:xfrm>
            <a:off x="5002213" y="1374775"/>
            <a:ext cx="0" cy="823913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4" name="Straight Connector 243"/>
          <p:cNvCxnSpPr/>
          <p:nvPr/>
        </p:nvCxnSpPr>
        <p:spPr>
          <a:xfrm>
            <a:off x="5916613" y="1376363"/>
            <a:ext cx="0" cy="823912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5" name="Straight Connector 244"/>
          <p:cNvCxnSpPr/>
          <p:nvPr/>
        </p:nvCxnSpPr>
        <p:spPr>
          <a:xfrm>
            <a:off x="6450013" y="1373188"/>
            <a:ext cx="0" cy="823912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6" name="Straight Connector 245"/>
          <p:cNvCxnSpPr/>
          <p:nvPr/>
        </p:nvCxnSpPr>
        <p:spPr>
          <a:xfrm>
            <a:off x="6983413" y="1371600"/>
            <a:ext cx="0" cy="823913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47" name="Rectangle 246"/>
          <p:cNvSpPr/>
          <p:nvPr/>
        </p:nvSpPr>
        <p:spPr>
          <a:xfrm>
            <a:off x="0" y="1171575"/>
            <a:ext cx="9137650" cy="540385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  <a:cs typeface="Arial"/>
            </a:endParaRPr>
          </a:p>
        </p:txBody>
      </p:sp>
      <p:cxnSp>
        <p:nvCxnSpPr>
          <p:cNvPr id="248" name="Elbow Connector 247"/>
          <p:cNvCxnSpPr>
            <a:stCxn id="222" idx="3"/>
            <a:endCxn id="165" idx="2"/>
          </p:cNvCxnSpPr>
          <p:nvPr/>
        </p:nvCxnSpPr>
        <p:spPr>
          <a:xfrm flipV="1">
            <a:off x="2325688" y="2524125"/>
            <a:ext cx="180975" cy="2206625"/>
          </a:xfrm>
          <a:prstGeom prst="bentConnector3">
            <a:avLst>
              <a:gd name="adj1" fmla="val 34211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49" name="TextBox 42"/>
          <p:cNvSpPr txBox="1">
            <a:spLocks noChangeArrowheads="1"/>
          </p:cNvSpPr>
          <p:nvPr/>
        </p:nvSpPr>
        <p:spPr bwMode="auto">
          <a:xfrm>
            <a:off x="33338" y="1773238"/>
            <a:ext cx="661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Instansi</a:t>
            </a:r>
          </a:p>
        </p:txBody>
      </p:sp>
      <p:sp>
        <p:nvSpPr>
          <p:cNvPr id="250" name="TextBox 164"/>
          <p:cNvSpPr txBox="1">
            <a:spLocks noChangeArrowheads="1"/>
          </p:cNvSpPr>
          <p:nvPr/>
        </p:nvSpPr>
        <p:spPr bwMode="auto">
          <a:xfrm>
            <a:off x="228600" y="1154113"/>
            <a:ext cx="682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Potensi/</a:t>
            </a:r>
          </a:p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Stadium</a:t>
            </a:r>
          </a:p>
        </p:txBody>
      </p:sp>
      <p:sp>
        <p:nvSpPr>
          <p:cNvPr id="251" name="TextBox 201"/>
          <p:cNvSpPr txBox="1">
            <a:spLocks noChangeArrowheads="1"/>
          </p:cNvSpPr>
          <p:nvPr/>
        </p:nvSpPr>
        <p:spPr bwMode="auto">
          <a:xfrm>
            <a:off x="7804150" y="1435100"/>
            <a:ext cx="627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Eks-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ploitasi</a:t>
            </a:r>
          </a:p>
        </p:txBody>
      </p:sp>
      <p:sp>
        <p:nvSpPr>
          <p:cNvPr id="252" name="TextBox 201"/>
          <p:cNvSpPr txBox="1">
            <a:spLocks noChangeArrowheads="1"/>
          </p:cNvSpPr>
          <p:nvPr/>
        </p:nvSpPr>
        <p:spPr bwMode="auto">
          <a:xfrm>
            <a:off x="7499350" y="1516063"/>
            <a:ext cx="346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FS</a:t>
            </a:r>
          </a:p>
        </p:txBody>
      </p:sp>
      <p:sp>
        <p:nvSpPr>
          <p:cNvPr id="253" name="TextBox 201"/>
          <p:cNvSpPr txBox="1">
            <a:spLocks noChangeArrowheads="1"/>
          </p:cNvSpPr>
          <p:nvPr/>
        </p:nvSpPr>
        <p:spPr bwMode="auto">
          <a:xfrm>
            <a:off x="8337550" y="1471613"/>
            <a:ext cx="835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Produksi/ </a:t>
            </a:r>
          </a:p>
          <a:p>
            <a:pPr algn="ctr"/>
            <a:r>
              <a:rPr lang="en-US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Pemanfaatan</a:t>
            </a:r>
          </a:p>
        </p:txBody>
      </p:sp>
      <p:cxnSp>
        <p:nvCxnSpPr>
          <p:cNvPr id="254" name="Straight Connector 253"/>
          <p:cNvCxnSpPr/>
          <p:nvPr/>
        </p:nvCxnSpPr>
        <p:spPr>
          <a:xfrm>
            <a:off x="7499350" y="1374775"/>
            <a:ext cx="0" cy="823913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55" name="Straight Connector 254"/>
          <p:cNvCxnSpPr/>
          <p:nvPr/>
        </p:nvCxnSpPr>
        <p:spPr>
          <a:xfrm>
            <a:off x="7864475" y="1368425"/>
            <a:ext cx="0" cy="823913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56" name="Straight Connector 255"/>
          <p:cNvCxnSpPr/>
          <p:nvPr/>
        </p:nvCxnSpPr>
        <p:spPr>
          <a:xfrm>
            <a:off x="8397875" y="1371600"/>
            <a:ext cx="0" cy="823913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57" name="TextBox 122"/>
          <p:cNvSpPr txBox="1">
            <a:spLocks noChangeArrowheads="1"/>
          </p:cNvSpPr>
          <p:nvPr/>
        </p:nvSpPr>
        <p:spPr bwMode="auto">
          <a:xfrm>
            <a:off x="7446963" y="1917700"/>
            <a:ext cx="465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(S-8)</a:t>
            </a:r>
          </a:p>
        </p:txBody>
      </p:sp>
      <p:sp>
        <p:nvSpPr>
          <p:cNvPr id="258" name="TextBox 122"/>
          <p:cNvSpPr txBox="1">
            <a:spLocks noChangeArrowheads="1"/>
          </p:cNvSpPr>
          <p:nvPr/>
        </p:nvSpPr>
        <p:spPr bwMode="auto">
          <a:xfrm>
            <a:off x="7893050" y="1917700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(S-9)</a:t>
            </a:r>
          </a:p>
        </p:txBody>
      </p:sp>
      <p:sp>
        <p:nvSpPr>
          <p:cNvPr id="259" name="TextBox 122"/>
          <p:cNvSpPr txBox="1">
            <a:spLocks noChangeArrowheads="1"/>
          </p:cNvSpPr>
          <p:nvPr/>
        </p:nvSpPr>
        <p:spPr bwMode="auto">
          <a:xfrm>
            <a:off x="8497888" y="1917700"/>
            <a:ext cx="534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(S-10)</a:t>
            </a:r>
          </a:p>
        </p:txBody>
      </p:sp>
      <p:cxnSp>
        <p:nvCxnSpPr>
          <p:cNvPr id="260" name="Straight Connector 259"/>
          <p:cNvCxnSpPr/>
          <p:nvPr/>
        </p:nvCxnSpPr>
        <p:spPr>
          <a:xfrm>
            <a:off x="7486650" y="2192338"/>
            <a:ext cx="4763" cy="43354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61" name="Straight Connector 260"/>
          <p:cNvCxnSpPr/>
          <p:nvPr/>
        </p:nvCxnSpPr>
        <p:spPr>
          <a:xfrm>
            <a:off x="7848600" y="2114550"/>
            <a:ext cx="4763" cy="433546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62" name="Straight Connector 261"/>
          <p:cNvCxnSpPr/>
          <p:nvPr/>
        </p:nvCxnSpPr>
        <p:spPr>
          <a:xfrm>
            <a:off x="8397875" y="2174875"/>
            <a:ext cx="4763" cy="433546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63" name="Rectangle 262"/>
          <p:cNvSpPr/>
          <p:nvPr/>
        </p:nvSpPr>
        <p:spPr>
          <a:xfrm>
            <a:off x="7562850" y="5305140"/>
            <a:ext cx="228600" cy="77152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FS</a:t>
            </a:r>
            <a:endParaRPr lang="en-US" sz="1000" b="1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8001000" y="5305144"/>
            <a:ext cx="228600" cy="7715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 err="1">
                <a:solidFill>
                  <a:prstClr val="white"/>
                </a:solidFill>
                <a:latin typeface="Arial Narrow" pitchFamily="34" charset="0"/>
                <a:cs typeface="Arial"/>
              </a:rPr>
              <a:t>Eksplo</a:t>
            </a:r>
            <a:r>
              <a:rPr lang="id-ID" sz="1000" b="1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itasi</a:t>
            </a:r>
            <a:endParaRPr lang="en-US" sz="1000" b="1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8534400" y="5305140"/>
            <a:ext cx="381000" cy="77152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Produksi/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kern="0" dirty="0">
                <a:solidFill>
                  <a:prstClr val="white"/>
                </a:solidFill>
                <a:latin typeface="Arial Narrow" pitchFamily="34" charset="0"/>
                <a:cs typeface="Arial"/>
              </a:rPr>
              <a:t>Pemanfaatan</a:t>
            </a:r>
            <a:endParaRPr lang="en-US" sz="1000" b="1" kern="0" dirty="0">
              <a:solidFill>
                <a:prstClr val="white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266" name="Elbow Connector 265"/>
          <p:cNvCxnSpPr>
            <a:stCxn id="215" idx="3"/>
            <a:endCxn id="263" idx="1"/>
          </p:cNvCxnSpPr>
          <p:nvPr/>
        </p:nvCxnSpPr>
        <p:spPr>
          <a:xfrm flipV="1">
            <a:off x="7362825" y="5691188"/>
            <a:ext cx="200025" cy="476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67" name="Straight Arrow Connector 266"/>
          <p:cNvCxnSpPr>
            <a:stCxn id="263" idx="3"/>
            <a:endCxn id="264" idx="1"/>
          </p:cNvCxnSpPr>
          <p:nvPr/>
        </p:nvCxnSpPr>
        <p:spPr>
          <a:xfrm flipV="1">
            <a:off x="7791450" y="5691188"/>
            <a:ext cx="20955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68" name="Straight Arrow Connector 267"/>
          <p:cNvCxnSpPr>
            <a:stCxn id="264" idx="3"/>
            <a:endCxn id="265" idx="1"/>
          </p:cNvCxnSpPr>
          <p:nvPr/>
        </p:nvCxnSpPr>
        <p:spPr>
          <a:xfrm>
            <a:off x="8229600" y="5691188"/>
            <a:ext cx="3048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69" name="Straight Arrow Connector 268"/>
          <p:cNvCxnSpPr>
            <a:stCxn id="173" idx="2"/>
            <a:endCxn id="198" idx="0"/>
          </p:cNvCxnSpPr>
          <p:nvPr/>
        </p:nvCxnSpPr>
        <p:spPr>
          <a:xfrm rot="16200000" flipH="1">
            <a:off x="4357688" y="2814637"/>
            <a:ext cx="27305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0" name="Elbow Connector 269"/>
          <p:cNvCxnSpPr>
            <a:stCxn id="170" idx="6"/>
            <a:endCxn id="173" idx="1"/>
          </p:cNvCxnSpPr>
          <p:nvPr/>
        </p:nvCxnSpPr>
        <p:spPr>
          <a:xfrm>
            <a:off x="4021138" y="2517775"/>
            <a:ext cx="193675" cy="15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1" name="Elbow Connector 270"/>
          <p:cNvCxnSpPr>
            <a:stCxn id="170" idx="6"/>
            <a:endCxn id="174" idx="1"/>
          </p:cNvCxnSpPr>
          <p:nvPr/>
        </p:nvCxnSpPr>
        <p:spPr>
          <a:xfrm>
            <a:off x="4021138" y="2517775"/>
            <a:ext cx="182562" cy="1028700"/>
          </a:xfrm>
          <a:prstGeom prst="bentConnector3">
            <a:avLst>
              <a:gd name="adj1" fmla="val 3174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2" name="Elbow Connector 271"/>
          <p:cNvCxnSpPr>
            <a:stCxn id="168" idx="3"/>
            <a:endCxn id="170" idx="2"/>
          </p:cNvCxnSpPr>
          <p:nvPr/>
        </p:nvCxnSpPr>
        <p:spPr>
          <a:xfrm flipV="1">
            <a:off x="3536950" y="2517775"/>
            <a:ext cx="149225" cy="15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3" name="Straight Arrow Connector 272"/>
          <p:cNvCxnSpPr>
            <a:stCxn id="165" idx="6"/>
          </p:cNvCxnSpPr>
          <p:nvPr/>
        </p:nvCxnSpPr>
        <p:spPr>
          <a:xfrm flipV="1">
            <a:off x="2838450" y="2524125"/>
            <a:ext cx="18097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4" name="Straight Connector 273"/>
          <p:cNvCxnSpPr/>
          <p:nvPr/>
        </p:nvCxnSpPr>
        <p:spPr>
          <a:xfrm flipV="1">
            <a:off x="2262188" y="2524125"/>
            <a:ext cx="1238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5" name="Straight Arrow Connector 274"/>
          <p:cNvCxnSpPr>
            <a:stCxn id="173" idx="3"/>
          </p:cNvCxnSpPr>
          <p:nvPr/>
        </p:nvCxnSpPr>
        <p:spPr>
          <a:xfrm>
            <a:off x="4772025" y="2519363"/>
            <a:ext cx="390525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6" name="Straight Arrow Connector 275"/>
          <p:cNvCxnSpPr>
            <a:stCxn id="179" idx="3"/>
          </p:cNvCxnSpPr>
          <p:nvPr/>
        </p:nvCxnSpPr>
        <p:spPr>
          <a:xfrm>
            <a:off x="5670550" y="2517775"/>
            <a:ext cx="315913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7" name="Straight Arrow Connector 276"/>
          <p:cNvCxnSpPr/>
          <p:nvPr/>
        </p:nvCxnSpPr>
        <p:spPr>
          <a:xfrm>
            <a:off x="6477000" y="3103563"/>
            <a:ext cx="228600" cy="1587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78" name="Straight Arrow Connector 277"/>
          <p:cNvCxnSpPr/>
          <p:nvPr/>
        </p:nvCxnSpPr>
        <p:spPr>
          <a:xfrm>
            <a:off x="6507163" y="5010150"/>
            <a:ext cx="228600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79" name="Straight Arrow Connector 278"/>
          <p:cNvCxnSpPr/>
          <p:nvPr/>
        </p:nvCxnSpPr>
        <p:spPr>
          <a:xfrm>
            <a:off x="6481763" y="4019550"/>
            <a:ext cx="228600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38" name="TextBox 71"/>
          <p:cNvSpPr txBox="1"/>
          <p:nvPr/>
        </p:nvSpPr>
        <p:spPr>
          <a:xfrm>
            <a:off x="7924800" y="76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b="1" i="1" dirty="0" smtClean="0">
                <a:solidFill>
                  <a:srgbClr val="000000"/>
                </a:solidFill>
                <a:latin typeface="Arial Narrow" pitchFamily="34" charset="0"/>
              </a:rPr>
              <a:t>Update </a:t>
            </a:r>
            <a:r>
              <a:rPr lang="en-US" sz="1000" b="1" dirty="0" smtClean="0">
                <a:solidFill>
                  <a:srgbClr val="000000"/>
                </a:solidFill>
                <a:latin typeface="Arial Narrow" pitchFamily="34" charset="0"/>
              </a:rPr>
              <a:t> 06-09-2010</a:t>
            </a:r>
            <a:endParaRPr lang="en-US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41288" y="3271838"/>
            <a:ext cx="8812212" cy="3509962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2232025" y="4633913"/>
            <a:ext cx="179387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141288" y="985838"/>
            <a:ext cx="8812212" cy="22860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76375" y="2084388"/>
            <a:ext cx="2119313" cy="533400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3"/>
          <p:cNvSpPr txBox="1">
            <a:spLocks/>
          </p:cNvSpPr>
          <p:nvPr/>
        </p:nvSpPr>
        <p:spPr bwMode="auto">
          <a:xfrm>
            <a:off x="457200" y="3810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ALUR PEMROSESAN USAHA PANAS BUMI</a:t>
            </a:r>
          </a:p>
        </p:txBody>
      </p:sp>
      <p:sp>
        <p:nvSpPr>
          <p:cNvPr id="68" name="Oval 67"/>
          <p:cNvSpPr/>
          <p:nvPr/>
        </p:nvSpPr>
        <p:spPr>
          <a:xfrm>
            <a:off x="4029075" y="1517650"/>
            <a:ext cx="749300" cy="314325"/>
          </a:xfrm>
          <a:prstGeom prst="ellipse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WKP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064125" y="3598863"/>
            <a:ext cx="2181225" cy="1587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headEnd type="arrow" w="med" len="med"/>
            <a:tailEnd type="none" w="med" len="med"/>
          </a:ln>
          <a:effectLst/>
        </p:spPr>
      </p:cxnSp>
      <p:sp>
        <p:nvSpPr>
          <p:cNvPr id="70" name="Oval 69"/>
          <p:cNvSpPr/>
          <p:nvPr/>
        </p:nvSpPr>
        <p:spPr>
          <a:xfrm>
            <a:off x="1522413" y="2141538"/>
            <a:ext cx="977900" cy="420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PEMENANG</a:t>
            </a:r>
          </a:p>
        </p:txBody>
      </p:sp>
      <p:sp>
        <p:nvSpPr>
          <p:cNvPr id="71" name="Oval 70"/>
          <p:cNvSpPr/>
          <p:nvPr/>
        </p:nvSpPr>
        <p:spPr>
          <a:xfrm>
            <a:off x="7245350" y="3363913"/>
            <a:ext cx="1476375" cy="457200"/>
          </a:xfrm>
          <a:prstGeom prst="ellipse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CALON PEMBELI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rot="10800000">
            <a:off x="2954338" y="3048000"/>
            <a:ext cx="2390775" cy="114300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127000" y="685800"/>
            <a:ext cx="3517900" cy="287338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Pemda</a:t>
            </a:r>
            <a:r>
              <a:rPr lang="en-US" sz="12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Prov</a:t>
            </a:r>
            <a:r>
              <a:rPr lang="en-US" sz="12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Kab</a:t>
            </a:r>
            <a:r>
              <a:rPr lang="en-US" sz="12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-Kota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180013" y="685800"/>
            <a:ext cx="1898650" cy="287338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Instansi</a:t>
            </a:r>
            <a:r>
              <a:rPr lang="en-US" sz="12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terkait</a:t>
            </a:r>
            <a:endParaRPr lang="en-US" sz="12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04063" y="685800"/>
            <a:ext cx="1878012" cy="287338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Pembeli</a:t>
            </a:r>
            <a:r>
              <a:rPr lang="en-US" sz="12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kern="0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listrik</a:t>
            </a:r>
            <a:r>
              <a:rPr lang="en-US" sz="12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(PLN)</a:t>
            </a:r>
          </a:p>
        </p:txBody>
      </p:sp>
      <p:cxnSp>
        <p:nvCxnSpPr>
          <p:cNvPr id="76" name="Straight Connector 75"/>
          <p:cNvCxnSpPr/>
          <p:nvPr/>
        </p:nvCxnSpPr>
        <p:spPr>
          <a:xfrm rot="10800000" flipV="1">
            <a:off x="7096125" y="793750"/>
            <a:ext cx="0" cy="58308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77" name="Straight Arrow Connector 76"/>
          <p:cNvCxnSpPr>
            <a:stCxn id="68" idx="2"/>
          </p:cNvCxnSpPr>
          <p:nvPr/>
        </p:nvCxnSpPr>
        <p:spPr>
          <a:xfrm rot="10800000" flipV="1">
            <a:off x="3330575" y="1674813"/>
            <a:ext cx="6985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>
          <a:xfrm rot="16200000" flipH="1">
            <a:off x="1510506" y="2978944"/>
            <a:ext cx="77628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>
          <a:xfrm rot="5400000">
            <a:off x="2446337" y="1957388"/>
            <a:ext cx="258763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0" name="TextBox 63"/>
          <p:cNvSpPr txBox="1">
            <a:spLocks noChangeArrowheads="1"/>
          </p:cNvSpPr>
          <p:nvPr/>
        </p:nvSpPr>
        <p:spPr bwMode="auto">
          <a:xfrm>
            <a:off x="107950" y="3255963"/>
            <a:ext cx="947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BADAN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USAHA</a:t>
            </a:r>
          </a:p>
        </p:txBody>
      </p:sp>
      <p:sp>
        <p:nvSpPr>
          <p:cNvPr id="81" name="TextBox 64"/>
          <p:cNvSpPr txBox="1">
            <a:spLocks noChangeArrowheads="1"/>
          </p:cNvSpPr>
          <p:nvPr/>
        </p:nvSpPr>
        <p:spPr bwMode="auto">
          <a:xfrm>
            <a:off x="69850" y="952500"/>
            <a:ext cx="11592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REGULATOR</a:t>
            </a:r>
          </a:p>
        </p:txBody>
      </p:sp>
      <p:sp>
        <p:nvSpPr>
          <p:cNvPr id="82" name="Oval 81"/>
          <p:cNvSpPr/>
          <p:nvPr/>
        </p:nvSpPr>
        <p:spPr>
          <a:xfrm>
            <a:off x="2570163" y="2141538"/>
            <a:ext cx="976312" cy="420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HARGA JUAL</a:t>
            </a:r>
            <a:r>
              <a:rPr lang="id-ID" sz="1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*)</a:t>
            </a:r>
            <a:endParaRPr lang="en-US" sz="10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Straight Arrow Connector 82"/>
          <p:cNvCxnSpPr>
            <a:endCxn id="71" idx="0"/>
          </p:cNvCxnSpPr>
          <p:nvPr/>
        </p:nvCxnSpPr>
        <p:spPr>
          <a:xfrm>
            <a:off x="3640138" y="2449513"/>
            <a:ext cx="4343400" cy="914400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84" name="TextBox 74"/>
          <p:cNvSpPr txBox="1">
            <a:spLocks noChangeArrowheads="1"/>
          </p:cNvSpPr>
          <p:nvPr/>
        </p:nvSpPr>
        <p:spPr bwMode="auto">
          <a:xfrm rot="746036">
            <a:off x="4088870" y="2435567"/>
            <a:ext cx="221086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kern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Siapa yang mengirim??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758950" y="3370263"/>
            <a:ext cx="1125538" cy="282575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PEMEGANG IUP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657600" y="685800"/>
            <a:ext cx="1501775" cy="287338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KESDM</a:t>
            </a:r>
          </a:p>
        </p:txBody>
      </p:sp>
      <p:sp>
        <p:nvSpPr>
          <p:cNvPr id="87" name="Oval 86"/>
          <p:cNvSpPr/>
          <p:nvPr/>
        </p:nvSpPr>
        <p:spPr>
          <a:xfrm>
            <a:off x="3886200" y="3348038"/>
            <a:ext cx="1177925" cy="473075"/>
          </a:xfrm>
          <a:prstGeom prst="ellipse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KESEPAKATAN HARGA JUAL</a:t>
            </a:r>
            <a:r>
              <a:rPr lang="id-ID" sz="8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*)</a:t>
            </a:r>
            <a:endParaRPr lang="en-US" sz="8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766888" y="6324600"/>
            <a:ext cx="1133475" cy="3048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UAP/LISTRIK 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5400000">
            <a:off x="4294982" y="1408906"/>
            <a:ext cx="228600" cy="15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>
            <a:off x="2884488" y="3576638"/>
            <a:ext cx="1001712" cy="14287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tailEnd type="arrow"/>
          </a:ln>
          <a:effectLst/>
        </p:spPr>
      </p:cxnSp>
      <p:sp>
        <p:nvSpPr>
          <p:cNvPr id="91" name="Oval 90"/>
          <p:cNvSpPr/>
          <p:nvPr/>
        </p:nvSpPr>
        <p:spPr>
          <a:xfrm>
            <a:off x="2209800" y="2752725"/>
            <a:ext cx="1306513" cy="304800"/>
          </a:xfrm>
          <a:prstGeom prst="ellipse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REKOMENDASI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rot="5400000">
            <a:off x="2573337" y="3217863"/>
            <a:ext cx="339725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>
          <a:xfrm rot="5400000">
            <a:off x="2142331" y="3858419"/>
            <a:ext cx="358775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94" name="Diamond 93"/>
          <p:cNvSpPr/>
          <p:nvPr/>
        </p:nvSpPr>
        <p:spPr>
          <a:xfrm>
            <a:off x="1687513" y="5192713"/>
            <a:ext cx="1266825" cy="457200"/>
          </a:xfrm>
          <a:prstGeom prst="diamond">
            <a:avLst/>
          </a:prstGeom>
          <a:solidFill>
            <a:srgbClr val="0066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DI HUTAN?</a:t>
            </a:r>
          </a:p>
        </p:txBody>
      </p:sp>
      <p:cxnSp>
        <p:nvCxnSpPr>
          <p:cNvPr id="95" name="Straight Arrow Connector 94"/>
          <p:cNvCxnSpPr>
            <a:stCxn id="94" idx="3"/>
            <a:endCxn id="107" idx="2"/>
          </p:cNvCxnSpPr>
          <p:nvPr/>
        </p:nvCxnSpPr>
        <p:spPr>
          <a:xfrm>
            <a:off x="2954338" y="5421313"/>
            <a:ext cx="2303462" cy="7461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96" name="Straight Arrow Connector 95"/>
          <p:cNvCxnSpPr>
            <a:endCxn id="91" idx="4"/>
          </p:cNvCxnSpPr>
          <p:nvPr/>
        </p:nvCxnSpPr>
        <p:spPr>
          <a:xfrm rot="10800000">
            <a:off x="2863850" y="3057525"/>
            <a:ext cx="2692400" cy="2505075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97" name="TextBox 187"/>
          <p:cNvSpPr txBox="1">
            <a:spLocks noChangeArrowheads="1"/>
          </p:cNvSpPr>
          <p:nvPr/>
        </p:nvSpPr>
        <p:spPr bwMode="auto">
          <a:xfrm>
            <a:off x="3024188" y="3962400"/>
            <a:ext cx="346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</a:t>
            </a:r>
          </a:p>
        </p:txBody>
      </p:sp>
      <p:sp>
        <p:nvSpPr>
          <p:cNvPr id="98" name="TextBox 188"/>
          <p:cNvSpPr txBox="1">
            <a:spLocks noChangeArrowheads="1"/>
          </p:cNvSpPr>
          <p:nvPr/>
        </p:nvSpPr>
        <p:spPr bwMode="auto">
          <a:xfrm>
            <a:off x="2390775" y="4419600"/>
            <a:ext cx="508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</a:p>
        </p:txBody>
      </p:sp>
      <p:sp>
        <p:nvSpPr>
          <p:cNvPr id="99" name="TextBox 189"/>
          <p:cNvSpPr txBox="1">
            <a:spLocks noChangeArrowheads="1"/>
          </p:cNvSpPr>
          <p:nvPr/>
        </p:nvSpPr>
        <p:spPr bwMode="auto">
          <a:xfrm>
            <a:off x="2390775" y="5562600"/>
            <a:ext cx="508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</a:p>
        </p:txBody>
      </p:sp>
      <p:sp>
        <p:nvSpPr>
          <p:cNvPr id="100" name="TextBox 190"/>
          <p:cNvSpPr txBox="1">
            <a:spLocks noChangeArrowheads="1"/>
          </p:cNvSpPr>
          <p:nvPr/>
        </p:nvSpPr>
        <p:spPr bwMode="auto">
          <a:xfrm>
            <a:off x="3095625" y="5205413"/>
            <a:ext cx="346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</a:t>
            </a:r>
          </a:p>
        </p:txBody>
      </p:sp>
      <p:sp>
        <p:nvSpPr>
          <p:cNvPr id="101" name="TextBox 210"/>
          <p:cNvSpPr txBox="1">
            <a:spLocks noChangeArrowheads="1"/>
          </p:cNvSpPr>
          <p:nvPr/>
        </p:nvSpPr>
        <p:spPr bwMode="auto">
          <a:xfrm>
            <a:off x="7446728" y="6550968"/>
            <a:ext cx="132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EBTKE- KESDM 2010</a:t>
            </a:r>
          </a:p>
        </p:txBody>
      </p:sp>
      <p:sp>
        <p:nvSpPr>
          <p:cNvPr id="102" name="Down Arrow 101"/>
          <p:cNvSpPr/>
          <p:nvPr/>
        </p:nvSpPr>
        <p:spPr>
          <a:xfrm>
            <a:off x="2251075" y="6172200"/>
            <a:ext cx="211138" cy="152400"/>
          </a:xfrm>
          <a:prstGeom prst="downArrow">
            <a:avLst/>
          </a:prstGeom>
          <a:solidFill>
            <a:srgbClr val="009900"/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733800" y="2827338"/>
            <a:ext cx="1336675" cy="331787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PERSETUJUAN HARGA JUAL LISTRIK</a:t>
            </a:r>
          </a:p>
        </p:txBody>
      </p:sp>
      <p:cxnSp>
        <p:nvCxnSpPr>
          <p:cNvPr id="104" name="Straight Arrow Connector 103"/>
          <p:cNvCxnSpPr>
            <a:stCxn id="103" idx="3"/>
            <a:endCxn id="71" idx="1"/>
          </p:cNvCxnSpPr>
          <p:nvPr/>
        </p:nvCxnSpPr>
        <p:spPr>
          <a:xfrm>
            <a:off x="5070475" y="2993232"/>
            <a:ext cx="2391085" cy="4376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5" name="Straight Arrow Connector 104"/>
          <p:cNvCxnSpPr>
            <a:stCxn id="103" idx="2"/>
            <a:endCxn id="87" idx="0"/>
          </p:cNvCxnSpPr>
          <p:nvPr/>
        </p:nvCxnSpPr>
        <p:spPr>
          <a:xfrm rot="16200000" flipH="1">
            <a:off x="4344194" y="3217068"/>
            <a:ext cx="188913" cy="73025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headEnd type="arrow" w="med" len="med"/>
            <a:tailEnd type="none" w="med" len="med"/>
          </a:ln>
          <a:effectLst/>
        </p:spPr>
      </p:cxnSp>
      <p:sp>
        <p:nvSpPr>
          <p:cNvPr id="106" name="TextBox 246"/>
          <p:cNvSpPr txBox="1">
            <a:spLocks noChangeArrowheads="1"/>
          </p:cNvSpPr>
          <p:nvPr/>
        </p:nvSpPr>
        <p:spPr bwMode="auto">
          <a:xfrm>
            <a:off x="3587750" y="5862638"/>
            <a:ext cx="21796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Keterangan: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100" i="1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Apabila di kawasan hutan</a:t>
            </a:r>
          </a:p>
        </p:txBody>
      </p:sp>
      <p:sp>
        <p:nvSpPr>
          <p:cNvPr id="107" name="Oval 106"/>
          <p:cNvSpPr/>
          <p:nvPr/>
        </p:nvSpPr>
        <p:spPr>
          <a:xfrm>
            <a:off x="5257800" y="5232400"/>
            <a:ext cx="1828800" cy="525463"/>
          </a:xfrm>
          <a:prstGeom prst="ellipse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IZIN </a:t>
            </a:r>
            <a:r>
              <a:rPr lang="id-ID" sz="12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KEHUTANAN</a:t>
            </a:r>
            <a:endParaRPr lang="en-US" sz="12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2"/>
          <p:cNvSpPr txBox="1">
            <a:spLocks noChangeArrowheads="1"/>
          </p:cNvSpPr>
          <p:nvPr/>
        </p:nvSpPr>
        <p:spPr bwMode="auto">
          <a:xfrm>
            <a:off x="152400" y="6318250"/>
            <a:ext cx="1447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kern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*) permasalahan utama</a:t>
            </a:r>
            <a:endParaRPr lang="en-US" sz="9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925763" y="3427413"/>
            <a:ext cx="177800" cy="142875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452688" y="3687763"/>
            <a:ext cx="177800" cy="142875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828800" y="1562100"/>
            <a:ext cx="1501775" cy="266700"/>
          </a:xfrm>
          <a:prstGeom prst="ellipse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LELANG WKP</a:t>
            </a:r>
          </a:p>
        </p:txBody>
      </p:sp>
      <p:cxnSp>
        <p:nvCxnSpPr>
          <p:cNvPr id="112" name="Straight Connector 111"/>
          <p:cNvCxnSpPr/>
          <p:nvPr/>
        </p:nvCxnSpPr>
        <p:spPr>
          <a:xfrm rot="10800000" flipV="1">
            <a:off x="5172075" y="796925"/>
            <a:ext cx="0" cy="58324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13" name="Straight Connector 112"/>
          <p:cNvCxnSpPr/>
          <p:nvPr/>
        </p:nvCxnSpPr>
        <p:spPr>
          <a:xfrm rot="10800000" flipV="1">
            <a:off x="3651250" y="796925"/>
            <a:ext cx="0" cy="58324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14" name="Rectangle 113"/>
          <p:cNvSpPr/>
          <p:nvPr/>
        </p:nvSpPr>
        <p:spPr>
          <a:xfrm>
            <a:off x="3694113" y="1069975"/>
            <a:ext cx="1430337" cy="225425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SURVEI PENDAHULU</a:t>
            </a:r>
            <a:r>
              <a:rPr lang="id-ID" sz="8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en-US" sz="8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758950" y="4724400"/>
            <a:ext cx="1125538" cy="304800"/>
          </a:xfrm>
          <a:prstGeom prst="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EKSPLORASI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758950" y="5838825"/>
            <a:ext cx="1125538" cy="304800"/>
          </a:xfrm>
          <a:prstGeom prst="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EKSPLOITASI</a:t>
            </a:r>
          </a:p>
        </p:txBody>
      </p:sp>
      <p:sp>
        <p:nvSpPr>
          <p:cNvPr id="117" name="Oval 116"/>
          <p:cNvSpPr/>
          <p:nvPr/>
        </p:nvSpPr>
        <p:spPr>
          <a:xfrm>
            <a:off x="5248275" y="4105275"/>
            <a:ext cx="1838325" cy="447675"/>
          </a:xfrm>
          <a:prstGeom prst="ellipse">
            <a:avLst/>
          </a:prstGeom>
          <a:solidFill>
            <a:srgbClr val="0066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IZIN </a:t>
            </a:r>
            <a:r>
              <a:rPr lang="id-ID" sz="12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KEHUTANAN</a:t>
            </a:r>
            <a:endParaRPr lang="en-US" sz="12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9" idx="3"/>
            <a:endCxn id="117" idx="2"/>
          </p:cNvCxnSpPr>
          <p:nvPr/>
        </p:nvCxnSpPr>
        <p:spPr>
          <a:xfrm>
            <a:off x="2954338" y="4286250"/>
            <a:ext cx="2293937" cy="4286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19" name="Diamond 118"/>
          <p:cNvSpPr/>
          <p:nvPr/>
        </p:nvSpPr>
        <p:spPr>
          <a:xfrm>
            <a:off x="1687513" y="4057650"/>
            <a:ext cx="1266825" cy="457200"/>
          </a:xfrm>
          <a:prstGeom prst="diamond">
            <a:avLst/>
          </a:prstGeom>
          <a:solidFill>
            <a:srgbClr val="0066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DI HUTAN?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2330450" y="3857625"/>
            <a:ext cx="2944813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21" name="Straight Arrow Connector 120"/>
          <p:cNvCxnSpPr/>
          <p:nvPr/>
        </p:nvCxnSpPr>
        <p:spPr>
          <a:xfrm rot="5400000">
            <a:off x="2232025" y="5118100"/>
            <a:ext cx="179388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2" name="Oval 121"/>
          <p:cNvSpPr/>
          <p:nvPr/>
        </p:nvSpPr>
        <p:spPr>
          <a:xfrm>
            <a:off x="5275263" y="3648075"/>
            <a:ext cx="1828800" cy="38100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IZIN PEMDA</a:t>
            </a:r>
            <a:endParaRPr lang="en-US" sz="12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2257425" y="5727700"/>
            <a:ext cx="179388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447899"/>
            <a:ext cx="8581292" cy="604837"/>
          </a:xfrm>
        </p:spPr>
        <p:txBody>
          <a:bodyPr/>
          <a:lstStyle/>
          <a:p>
            <a:r>
              <a:rPr lang="id-ID" sz="2000" b="1" dirty="0" smtClean="0">
                <a:solidFill>
                  <a:srgbClr val="006600"/>
                </a:solidFill>
              </a:rPr>
              <a:t>PROYEKSI BAURAN ENERGI PRIMER </a:t>
            </a:r>
            <a:br>
              <a:rPr lang="id-ID" sz="2000" b="1" dirty="0" smtClean="0">
                <a:solidFill>
                  <a:srgbClr val="006600"/>
                </a:solidFill>
              </a:rPr>
            </a:br>
            <a:r>
              <a:rPr lang="id-ID" sz="2000" b="1" dirty="0" smtClean="0">
                <a:solidFill>
                  <a:srgbClr val="006600"/>
                </a:solidFill>
              </a:rPr>
              <a:t> RANCANGAN KEN 2010-2050 (juta SBM)</a:t>
            </a:r>
            <a:endParaRPr lang="id-ID" sz="2000" dirty="0">
              <a:solidFill>
                <a:srgbClr val="00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1691" y="1142995"/>
          <a:ext cx="8440615" cy="5388618"/>
        </p:xfrm>
        <a:graphic>
          <a:graphicData uri="http://schemas.openxmlformats.org/drawingml/2006/table">
            <a:tbl>
              <a:tblPr/>
              <a:tblGrid>
                <a:gridCol w="1195756"/>
                <a:gridCol w="769030"/>
                <a:gridCol w="905882"/>
                <a:gridCol w="872216"/>
                <a:gridCol w="872216"/>
                <a:gridCol w="688593"/>
                <a:gridCol w="1322098"/>
                <a:gridCol w="872216"/>
                <a:gridCol w="942608"/>
              </a:tblGrid>
              <a:tr h="4901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 JENIS ENERGI </a:t>
                      </a:r>
                    </a:p>
                  </a:txBody>
                  <a:tcPr marL="6645" marR="6645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2009</a:t>
                      </a:r>
                    </a:p>
                  </a:txBody>
                  <a:tcPr marL="6645" marR="6645" marT="71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6645" marR="6645" marT="71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6645" marR="6645" marT="71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2025</a:t>
                      </a:r>
                    </a:p>
                  </a:txBody>
                  <a:tcPr marL="6645" marR="6645" marT="71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6645" marR="6645" marT="71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2030</a:t>
                      </a:r>
                    </a:p>
                  </a:txBody>
                  <a:tcPr marL="6645" marR="6645" marT="71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2040</a:t>
                      </a:r>
                    </a:p>
                  </a:txBody>
                  <a:tcPr marL="6645" marR="6645" marT="71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2050</a:t>
                      </a:r>
                    </a:p>
                  </a:txBody>
                  <a:tcPr marL="6645" marR="6645" marT="71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0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Minyak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456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496.9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696.4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847.6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29.7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1,073.10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1,487.80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1,677.90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GAS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193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237.4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505.2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646.8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22.7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685.1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849.3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548.2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Batubara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323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346.8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522.7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621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21.8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794.4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1,654.90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3,261.30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 </a:t>
                      </a:r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Fosil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972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1081.1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1724.3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2115.4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2552.6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3992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5487.4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310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Nuklir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  - 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100.8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3.5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245.4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522.7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817.6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CBM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  - 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68.7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207.4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7.3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346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623.2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900.5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Total EB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83.1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308.2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591.4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1145.9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1718.1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500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Tenaga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Air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48.8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1.7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59.3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94.6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105.3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Panas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Bumi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121.8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162.8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5.7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179.2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218.3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274.9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Biofuel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61.6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128.5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4.5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195.5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393.6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606.9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Biomass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- 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40.9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72.4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89.9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157.7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162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Lainnya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(Solar,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Angin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Samudra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16.3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106.4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203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Total ET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320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50.1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266.5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428.8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559.7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970.6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1352.1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1,131.30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2,074.00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2,852.30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3,703.50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6,108.50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8,557.70</a:t>
                      </a:r>
                    </a:p>
                  </a:txBody>
                  <a:tcPr marL="6645" marR="6645" marT="7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4784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NERACA </a:t>
            </a:r>
            <a:r>
              <a:rPr lang="id-ID" sz="2000" b="1" dirty="0">
                <a:solidFill>
                  <a:srgbClr val="000000"/>
                </a:solidFill>
              </a:rPr>
              <a:t>STATIS </a:t>
            </a:r>
            <a:r>
              <a:rPr lang="en-US" sz="2000" b="1" dirty="0">
                <a:solidFill>
                  <a:srgbClr val="000000"/>
                </a:solidFill>
              </a:rPr>
              <a:t>ENERGI 2008</a:t>
            </a:r>
            <a:r>
              <a:rPr lang="id-ID" sz="2000" b="1" dirty="0">
                <a:solidFill>
                  <a:srgbClr val="000000"/>
                </a:solidFill>
              </a:rPr>
              <a:t>*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endParaRPr lang="id-ID" sz="2000" b="1" dirty="0">
              <a:solidFill>
                <a:srgbClr val="000000"/>
              </a:solidFill>
            </a:endParaRP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(JUTA SBM)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 txBox="1">
            <a:spLocks noGrp="1"/>
          </p:cNvSpPr>
          <p:nvPr/>
        </p:nvSpPr>
        <p:spPr bwMode="auto">
          <a:xfrm>
            <a:off x="8440738" y="6477000"/>
            <a:ext cx="492125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5FC6C3B-6AD2-48C4-A0F5-733F57739AE9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/>
              </a:rPr>
              <a:pPr algn="r">
                <a:defRPr/>
              </a:pPr>
              <a:t>48</a:t>
            </a:fld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80988" y="6477000"/>
            <a:ext cx="4741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200">
                <a:solidFill>
                  <a:srgbClr val="FFFFFF"/>
                </a:solidFill>
              </a:rPr>
              <a:t>Sumber: Diolah dari Data Pusat Data dan Informasi, KESDM, 2009</a:t>
            </a:r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467544" y="1124744"/>
            <a:ext cx="8143875" cy="5657850"/>
            <a:chOff x="685800" y="990600"/>
            <a:chExt cx="8610600" cy="5657910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999" y="990600"/>
              <a:ext cx="8534401" cy="52896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685800" y="6248400"/>
              <a:ext cx="26885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Satuan : Juta SBM(Setara Barel Minyak)</a:t>
              </a:r>
              <a:endParaRPr lang="id-ID" sz="1000">
                <a:solidFill>
                  <a:srgbClr val="000000"/>
                </a:solidFill>
              </a:endParaRPr>
            </a:p>
            <a:p>
              <a:r>
                <a:rPr lang="id-ID" sz="1000">
                  <a:solidFill>
                    <a:srgbClr val="000000"/>
                  </a:solidFill>
                </a:rPr>
                <a:t>*) Potret neraca energi saat ini (</a:t>
              </a:r>
              <a:r>
                <a:rPr lang="id-ID" sz="1000" i="1">
                  <a:solidFill>
                    <a:srgbClr val="000000"/>
                  </a:solidFill>
                </a:rPr>
                <a:t>snapshot</a:t>
              </a:r>
              <a:r>
                <a:rPr lang="id-ID" sz="1000">
                  <a:solidFill>
                    <a:srgbClr val="000000"/>
                  </a:solidFill>
                </a:rPr>
                <a:t>)</a:t>
              </a:r>
              <a:endParaRPr lang="en-US" sz="1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eNERGY bALANCE\energy-balance-germany-2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21531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/>
          <p:nvPr/>
        </p:nvGraphicFramePr>
        <p:xfrm>
          <a:off x="1752600" y="457200"/>
          <a:ext cx="6781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/>
          <p:cNvGraphicFramePr/>
          <p:nvPr/>
        </p:nvGraphicFramePr>
        <p:xfrm>
          <a:off x="1982292597" y="214748110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50861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3300"/>
                </a:solidFill>
              </a:rPr>
              <a:t>PERKEMBANGAN PANGSA DAN SUBSIDI FOSIL 2000 – 2009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4546600"/>
          <a:ext cx="8077197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7"/>
                <a:gridCol w="675995"/>
                <a:gridCol w="695605"/>
                <a:gridCol w="685800"/>
                <a:gridCol w="609600"/>
                <a:gridCol w="685800"/>
                <a:gridCol w="609600"/>
                <a:gridCol w="685800"/>
                <a:gridCol w="685800"/>
                <a:gridCol w="609600"/>
                <a:gridCol w="609600"/>
              </a:tblGrid>
              <a:tr h="254000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2000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2001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2002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2003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2004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2005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2006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2007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2008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2009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1.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Subsidi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Listrik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3,93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4,30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4,10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3,36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3,31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10,65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33,90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37,48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78,58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 Narrow" pitchFamily="34" charset="0"/>
                        </a:rPr>
                        <a:t>53,72</a:t>
                      </a:r>
                      <a:endParaRPr lang="en-US" sz="105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Subsidi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Listrik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Fosil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*)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2.92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2.86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9.20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29.75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32.63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68.16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46.14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3.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Subsidi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BBM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55.64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63.26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31.75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30.04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59.18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103.35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64.21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83.79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139.03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45.04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4. </a:t>
                      </a:r>
                      <a:r>
                        <a:rPr lang="en-US" sz="105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Subsidi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LPG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3.84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7.78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Total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Subsidi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b="1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Fosil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58.94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66.81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35.24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32.96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62.04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112.55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93.96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116.57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211.03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98.96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200" y="3175000"/>
            <a:ext cx="685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42,99 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8200" y="2133600"/>
            <a:ext cx="685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34,47 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1422400"/>
            <a:ext cx="685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18,48 </a:t>
            </a: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4712" y="1052736"/>
            <a:ext cx="685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 Narrow" pitchFamily="34" charset="0"/>
              </a:rPr>
              <a:t>4,07%</a:t>
            </a:r>
            <a:endParaRPr lang="en-US" sz="105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28600" y="6477000"/>
            <a:ext cx="7696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 Narrow" pitchFamily="34" charset="0"/>
              </a:rPr>
              <a:t>*) Proporsional dengan peran fosil dalam komposisi energi primer untuk penyediaan tenaga listrik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2133600"/>
          <a:ext cx="1676400" cy="112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934"/>
                <a:gridCol w="1024466"/>
              </a:tblGrid>
              <a:tr h="1676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Peningkatan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rata-rata </a:t>
                      </a:r>
                    </a:p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dalam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10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terakhir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</a:p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1600">
                <a:tc>
                  <a:txBody>
                    <a:bodyPr/>
                    <a:lstStyle/>
                    <a:p>
                      <a:pPr marL="228600" indent="-228600">
                        <a:buFontTx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1.Minyak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  0,52 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%/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2.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Batubara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13,70 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%/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3.Gas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  1,81 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%/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4.Total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: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   4,33 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%/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tahun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52400" y="914400"/>
            <a:ext cx="3810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A. </a:t>
            </a:r>
            <a:r>
              <a:rPr lang="en-US" sz="1100" b="1" dirty="0" err="1">
                <a:solidFill>
                  <a:srgbClr val="000000"/>
                </a:solidFill>
              </a:rPr>
              <a:t>Perkembangan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 err="1">
                <a:solidFill>
                  <a:srgbClr val="000000"/>
                </a:solidFill>
              </a:rPr>
              <a:t>Pangsa</a:t>
            </a:r>
            <a:r>
              <a:rPr lang="en-US" sz="1000" b="1" dirty="0">
                <a:solidFill>
                  <a:srgbClr val="000000"/>
                </a:solidFill>
              </a:rPr>
              <a:t> Total (</a:t>
            </a:r>
            <a:r>
              <a:rPr lang="en-US" sz="1000" b="1" dirty="0" err="1">
                <a:solidFill>
                  <a:srgbClr val="000000"/>
                </a:solidFill>
              </a:rPr>
              <a:t>dalam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 err="1">
                <a:solidFill>
                  <a:srgbClr val="000000"/>
                </a:solidFill>
              </a:rPr>
              <a:t>juta</a:t>
            </a:r>
            <a:r>
              <a:rPr lang="en-US" sz="1000" b="1" dirty="0">
                <a:solidFill>
                  <a:srgbClr val="000000"/>
                </a:solidFill>
              </a:rPr>
              <a:t> SBM)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191000"/>
            <a:ext cx="38100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0000"/>
                </a:solidFill>
              </a:rPr>
              <a:t>B. </a:t>
            </a:r>
            <a:r>
              <a:rPr lang="en-US" sz="1050" b="1" dirty="0" err="1">
                <a:solidFill>
                  <a:srgbClr val="000000"/>
                </a:solidFill>
              </a:rPr>
              <a:t>Perkembangan</a:t>
            </a:r>
            <a:r>
              <a:rPr lang="en-US" sz="1050" b="1" dirty="0">
                <a:solidFill>
                  <a:srgbClr val="000000"/>
                </a:solidFill>
              </a:rPr>
              <a:t> </a:t>
            </a:r>
            <a:r>
              <a:rPr lang="en-US" sz="1050" b="1" dirty="0" err="1">
                <a:solidFill>
                  <a:srgbClr val="000000"/>
                </a:solidFill>
              </a:rPr>
              <a:t>Subsidi</a:t>
            </a:r>
            <a:r>
              <a:rPr lang="en-US" sz="1050" b="1" dirty="0">
                <a:solidFill>
                  <a:srgbClr val="000000"/>
                </a:solidFill>
              </a:rPr>
              <a:t> </a:t>
            </a:r>
            <a:r>
              <a:rPr lang="en-US" sz="1050" b="1" dirty="0" err="1">
                <a:solidFill>
                  <a:srgbClr val="000000"/>
                </a:solidFill>
              </a:rPr>
              <a:t>Fosil</a:t>
            </a:r>
            <a:r>
              <a:rPr lang="en-US" sz="1050" b="1" dirty="0">
                <a:solidFill>
                  <a:srgbClr val="000000"/>
                </a:solidFill>
              </a:rPr>
              <a:t> (</a:t>
            </a:r>
            <a:r>
              <a:rPr lang="en-US" sz="1050" b="1" dirty="0" err="1">
                <a:solidFill>
                  <a:srgbClr val="000000"/>
                </a:solidFill>
              </a:rPr>
              <a:t>dalam</a:t>
            </a:r>
            <a:r>
              <a:rPr lang="en-US" sz="1050" b="1" dirty="0">
                <a:solidFill>
                  <a:srgbClr val="000000"/>
                </a:solidFill>
              </a:rPr>
              <a:t> </a:t>
            </a:r>
            <a:r>
              <a:rPr lang="en-US" sz="1050" b="1" dirty="0" err="1">
                <a:solidFill>
                  <a:srgbClr val="000000"/>
                </a:solidFill>
              </a:rPr>
              <a:t>triliun</a:t>
            </a:r>
            <a:r>
              <a:rPr lang="en-US" sz="1050" b="1" dirty="0">
                <a:solidFill>
                  <a:srgbClr val="000000"/>
                </a:solidFill>
              </a:rPr>
              <a:t> Rupiah)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17526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727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16510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772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15748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800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0" y="14224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859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3716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873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13462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896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0" y="12954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897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3200" y="11938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956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48600" y="8890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1065</a:t>
            </a: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>
            <a:off x="8305800" y="2743200"/>
            <a:ext cx="152400" cy="1066800"/>
          </a:xfrm>
          <a:prstGeom prst="righ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en-US" sz="2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" name="Right Brace 23"/>
          <p:cNvSpPr>
            <a:spLocks/>
          </p:cNvSpPr>
          <p:nvPr/>
        </p:nvSpPr>
        <p:spPr bwMode="auto">
          <a:xfrm>
            <a:off x="8305800" y="1828800"/>
            <a:ext cx="152400" cy="838200"/>
          </a:xfrm>
          <a:prstGeom prst="righ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en-US" sz="2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" name="Right Brace 24"/>
          <p:cNvSpPr>
            <a:spLocks/>
          </p:cNvSpPr>
          <p:nvPr/>
        </p:nvSpPr>
        <p:spPr bwMode="auto">
          <a:xfrm>
            <a:off x="8305800" y="1295400"/>
            <a:ext cx="152400" cy="457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en-US" sz="2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" name="Right Brace 25"/>
          <p:cNvSpPr>
            <a:spLocks/>
          </p:cNvSpPr>
          <p:nvPr/>
        </p:nvSpPr>
        <p:spPr bwMode="auto">
          <a:xfrm>
            <a:off x="8305800" y="1143000"/>
            <a:ext cx="228600" cy="76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en-US" sz="2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494712" y="914401"/>
            <a:ext cx="68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 Narrow" pitchFamily="34" charset="0"/>
              </a:rPr>
              <a:t>EBT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458200" y="228602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Batubara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458200" y="1643063"/>
            <a:ext cx="76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Gas Bumi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458200" y="3379788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latin typeface="Arial Narrow" pitchFamily="34" charset="0"/>
              </a:rPr>
              <a:t>Minyak</a:t>
            </a:r>
            <a:r>
              <a:rPr lang="en-US" sz="1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Arial Narrow" pitchFamily="34" charset="0"/>
              </a:rPr>
              <a:t>Bumi</a:t>
            </a:r>
            <a:endParaRPr lang="en-US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104140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000000"/>
                </a:solidFill>
                <a:latin typeface="Arial Narrow" pitchFamily="34" charset="0"/>
              </a:rPr>
              <a:t>1014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2133600" y="3048000"/>
            <a:ext cx="2009788" cy="1447800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b="1" dirty="0">
              <a:solidFill>
                <a:schemeClr val="bg1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3476612" y="3048000"/>
            <a:ext cx="2009788" cy="1447800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b="1" dirty="0">
              <a:solidFill>
                <a:schemeClr val="bg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848212" y="3048000"/>
            <a:ext cx="2009788" cy="1447800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b="1" dirty="0">
              <a:solidFill>
                <a:schemeClr val="bg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219812" y="3048000"/>
            <a:ext cx="2009788" cy="1447800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790" y="100078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6600"/>
                </a:solidFill>
                <a:latin typeface="Arial Narrow" pitchFamily="34" charset="0"/>
              </a:rPr>
              <a:t>TAHAPAN </a:t>
            </a:r>
            <a:r>
              <a:rPr lang="id-ID" sz="2800" b="1" i="1" dirty="0" smtClean="0">
                <a:solidFill>
                  <a:srgbClr val="006600"/>
                </a:solidFill>
                <a:latin typeface="Arial Narrow" pitchFamily="34" charset="0"/>
              </a:rPr>
              <a:t>LOCAL CONTENT TEKNOLOGI  </a:t>
            </a:r>
            <a:r>
              <a:rPr lang="id-ID" sz="2800" b="1" dirty="0" smtClean="0">
                <a:solidFill>
                  <a:srgbClr val="006600"/>
                </a:solidFill>
                <a:latin typeface="Arial Narrow" pitchFamily="34" charset="0"/>
              </a:rPr>
              <a:t>EBT</a:t>
            </a:r>
            <a:endParaRPr lang="id-ID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2000" y="3048000"/>
            <a:ext cx="2009788" cy="1447800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3048000"/>
            <a:ext cx="471518" cy="145257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3544" y="3639979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 smtClean="0">
                <a:solidFill>
                  <a:schemeClr val="bg1"/>
                </a:solidFill>
                <a:latin typeface="+mn-lt"/>
              </a:rPr>
              <a:t>0-20 %</a:t>
            </a:r>
            <a:endParaRPr lang="id-ID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3639979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 smtClean="0">
                <a:solidFill>
                  <a:schemeClr val="bg1"/>
                </a:solidFill>
                <a:latin typeface="+mn-lt"/>
              </a:rPr>
              <a:t>20-40 %</a:t>
            </a:r>
            <a:endParaRPr lang="id-ID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639979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 smtClean="0">
                <a:solidFill>
                  <a:schemeClr val="bg1"/>
                </a:solidFill>
                <a:latin typeface="+mn-lt"/>
              </a:rPr>
              <a:t>40-60 %</a:t>
            </a:r>
            <a:endParaRPr lang="id-ID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68" y="3639979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 smtClean="0">
                <a:solidFill>
                  <a:schemeClr val="bg1"/>
                </a:solidFill>
                <a:latin typeface="+mn-lt"/>
              </a:rPr>
              <a:t>60-80 %</a:t>
            </a:r>
            <a:endParaRPr lang="id-ID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3639979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 smtClean="0">
                <a:solidFill>
                  <a:schemeClr val="bg1"/>
                </a:solidFill>
                <a:latin typeface="+mn-lt"/>
              </a:rPr>
              <a:t>80-100 %</a:t>
            </a:r>
            <a:endParaRPr lang="id-ID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3040" y="3357562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solidFill>
                  <a:schemeClr val="bg1"/>
                </a:solidFill>
                <a:latin typeface="+mn-lt"/>
              </a:rPr>
              <a:t>Panasbumi</a:t>
            </a:r>
            <a:endParaRPr lang="id-ID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6382" y="3124200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solidFill>
                  <a:schemeClr val="bg1"/>
                </a:solidFill>
                <a:latin typeface="+mn-lt"/>
              </a:rPr>
              <a:t>Hydro</a:t>
            </a:r>
            <a:endParaRPr lang="id-ID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097179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solidFill>
                  <a:schemeClr val="bg1"/>
                </a:solidFill>
                <a:latin typeface="+mn-lt"/>
              </a:rPr>
              <a:t>Bioenergi</a:t>
            </a:r>
            <a:endParaRPr lang="id-ID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3121223"/>
            <a:ext cx="928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solidFill>
                  <a:schemeClr val="bg1"/>
                </a:solidFill>
                <a:latin typeface="+mn-lt"/>
              </a:rPr>
              <a:t>Angin</a:t>
            </a:r>
            <a:endParaRPr lang="id-ID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4038600"/>
            <a:ext cx="135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solidFill>
                  <a:schemeClr val="bg1"/>
                </a:solidFill>
                <a:latin typeface="+mn-lt"/>
              </a:rPr>
              <a:t>        Surya</a:t>
            </a:r>
            <a:endParaRPr lang="id-ID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6830" y="403860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solidFill>
                  <a:schemeClr val="bg1"/>
                </a:solidFill>
                <a:latin typeface="+mn-lt"/>
              </a:rPr>
              <a:t>Samudra</a:t>
            </a:r>
            <a:endParaRPr lang="id-ID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2990" y="2417802"/>
            <a:ext cx="1395410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latin typeface="+mn-lt"/>
              </a:rPr>
              <a:t>Hydro :</a:t>
            </a:r>
          </a:p>
          <a:p>
            <a:r>
              <a:rPr lang="id-ID" sz="1000" b="1" dirty="0" smtClean="0">
                <a:latin typeface="+mn-lt"/>
              </a:rPr>
              <a:t>s.d 100 KW       80 %</a:t>
            </a:r>
          </a:p>
          <a:p>
            <a:r>
              <a:rPr lang="id-ID" sz="1000" b="1" dirty="0" smtClean="0">
                <a:latin typeface="+mn-lt"/>
              </a:rPr>
              <a:t>100 KW – 1 M  65 %</a:t>
            </a:r>
            <a:endParaRPr lang="id-ID" sz="10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4572000"/>
            <a:ext cx="1447800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latin typeface="+mn-lt"/>
              </a:rPr>
              <a:t>Surya :</a:t>
            </a:r>
          </a:p>
          <a:p>
            <a:r>
              <a:rPr lang="id-ID" sz="1000" b="1" dirty="0" smtClean="0">
                <a:latin typeface="+mn-lt"/>
              </a:rPr>
              <a:t>Fotovoltaik       40 %</a:t>
            </a:r>
          </a:p>
          <a:p>
            <a:r>
              <a:rPr lang="id-ID" sz="1000" b="1" dirty="0" smtClean="0">
                <a:latin typeface="+mn-lt"/>
              </a:rPr>
              <a:t>Thermal            40 %</a:t>
            </a:r>
            <a:endParaRPr lang="id-ID" sz="1000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728" y="2417802"/>
            <a:ext cx="1238272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latin typeface="+mn-lt"/>
              </a:rPr>
              <a:t>Panasbumi :</a:t>
            </a:r>
          </a:p>
          <a:p>
            <a:r>
              <a:rPr lang="id-ID" sz="1000" b="1" dirty="0" smtClean="0">
                <a:latin typeface="+mn-lt"/>
              </a:rPr>
              <a:t>Ekplorasi      5 %</a:t>
            </a:r>
          </a:p>
          <a:p>
            <a:r>
              <a:rPr lang="id-ID" sz="1000" b="1" dirty="0" smtClean="0">
                <a:latin typeface="+mn-lt"/>
              </a:rPr>
              <a:t>Ekploitasi   20 %</a:t>
            </a:r>
            <a:endParaRPr lang="id-ID" sz="10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82" y="4572008"/>
            <a:ext cx="108111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latin typeface="+mn-lt"/>
              </a:rPr>
              <a:t>Samudra :</a:t>
            </a:r>
          </a:p>
          <a:p>
            <a:r>
              <a:rPr lang="id-ID" sz="1000" b="1" dirty="0" smtClean="0">
                <a:latin typeface="+mn-lt"/>
              </a:rPr>
              <a:t>0 %</a:t>
            </a:r>
            <a:endParaRPr lang="id-ID" sz="10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2417802"/>
            <a:ext cx="1066800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latin typeface="+mn-lt"/>
              </a:rPr>
              <a:t>Angin :</a:t>
            </a:r>
          </a:p>
          <a:p>
            <a:r>
              <a:rPr lang="id-ID" sz="1000" b="1" dirty="0" smtClean="0">
                <a:latin typeface="+mn-lt"/>
              </a:rPr>
              <a:t>0 %</a:t>
            </a:r>
          </a:p>
          <a:p>
            <a:endParaRPr lang="id-ID" sz="10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5390" y="4547724"/>
            <a:ext cx="1014410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latin typeface="+mn-lt"/>
              </a:rPr>
              <a:t>Bioenergi :</a:t>
            </a:r>
          </a:p>
          <a:p>
            <a:r>
              <a:rPr lang="id-ID" sz="1000" b="1" dirty="0" smtClean="0">
                <a:latin typeface="+mn-lt"/>
              </a:rPr>
              <a:t>80 %</a:t>
            </a:r>
          </a:p>
          <a:p>
            <a:endParaRPr lang="id-ID" sz="1000" b="1" dirty="0">
              <a:latin typeface="+mn-lt"/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 rot="5400000">
            <a:off x="304800" y="3429000"/>
            <a:ext cx="1447800" cy="685800"/>
          </a:xfrm>
          <a:prstGeom prst="triangle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339" y="3639979"/>
            <a:ext cx="10358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100 %  IMPOR</a:t>
            </a:r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7591412" y="3048000"/>
            <a:ext cx="1400188" cy="1447800"/>
          </a:xfrm>
          <a:prstGeom prst="chevron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05800" y="3048000"/>
            <a:ext cx="685800" cy="14478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b="1" i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613919"/>
            <a:ext cx="835485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100 %  </a:t>
            </a:r>
          </a:p>
          <a:p>
            <a:r>
              <a:rPr lang="en-US" sz="1050" b="1" dirty="0" smtClean="0">
                <a:solidFill>
                  <a:schemeClr val="bg1"/>
                </a:solidFill>
              </a:rPr>
              <a:t>LOCAL </a:t>
            </a:r>
          </a:p>
          <a:p>
            <a:r>
              <a:rPr lang="en-US" sz="1050" b="1" dirty="0" smtClean="0">
                <a:solidFill>
                  <a:schemeClr val="bg1"/>
                </a:solidFill>
              </a:rPr>
              <a:t>CONTENT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6675" y="74613"/>
            <a:ext cx="8991600" cy="6705600"/>
          </a:xfrm>
          <a:prstGeom prst="rect">
            <a:avLst/>
          </a:prstGeom>
          <a:noFill/>
          <a:ln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 cmpd="thinThick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410200" y="2438400"/>
            <a:ext cx="3657600" cy="35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Memperkuat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jaringan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komunitas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energi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baru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terbarukan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dalam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rangka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pencapaian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visi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energi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25/25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Komitmen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pencapaian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visi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energi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25/25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Visi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energi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25/25: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pangsa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EBT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sebesar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25%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pada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tahun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2025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412776"/>
            <a:ext cx="8839200" cy="7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Sarasehan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energi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baru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terbarukan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telah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dilaksanakan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pada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2 November 2010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di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Gedung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+mj-lt"/>
                <a:cs typeface="+mn-cs"/>
              </a:rPr>
              <a:t>Smesco</a:t>
            </a:r>
            <a:r>
              <a:rPr lang="en-US" sz="2000" b="1" dirty="0">
                <a:solidFill>
                  <a:srgbClr val="006600"/>
                </a:solidFill>
                <a:latin typeface="+mj-lt"/>
                <a:cs typeface="+mn-cs"/>
              </a:rPr>
              <a:t> Jakarta 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74650" y="2286000"/>
            <a:ext cx="5111750" cy="4267200"/>
            <a:chOff x="228600" y="2209800"/>
            <a:chExt cx="5111646" cy="4267200"/>
          </a:xfrm>
        </p:grpSpPr>
        <p:pic>
          <p:nvPicPr>
            <p:cNvPr id="6" name="Picture 4" descr="F:\DCIM\100_FUJI\DSCF0684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/>
            </a:blip>
            <a:srcRect l="3333" t="8889" r="1667" b="2222"/>
            <a:stretch>
              <a:fillRect/>
            </a:stretch>
          </p:blipFill>
          <p:spPr bwMode="auto">
            <a:xfrm>
              <a:off x="228600" y="2209800"/>
              <a:ext cx="5111646" cy="426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04798" y="2286000"/>
              <a:ext cx="4952899" cy="4114800"/>
            </a:xfrm>
            <a:prstGeom prst="rect">
              <a:avLst/>
            </a:prstGeom>
            <a:noFill/>
            <a:ln w="57150" cmpd="thickThin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6512" y="62242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indent="-231775" algn="ctr">
              <a:buSzPct val="100000"/>
            </a:pPr>
            <a:r>
              <a:rPr lang="en-US" sz="3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PENGANTAR</a:t>
            </a:r>
            <a:endParaRPr lang="en-US" sz="36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906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6600"/>
              </a:solidFill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71708" y="1012827"/>
            <a:ext cx="64669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3B812F"/>
                </a:solidFill>
              </a:rPr>
              <a:t>Potensi </a:t>
            </a:r>
            <a:r>
              <a:rPr lang="id-ID" sz="1500" b="1">
                <a:solidFill>
                  <a:srgbClr val="3B812F"/>
                </a:solidFill>
              </a:rPr>
              <a:t>Pengurangan </a:t>
            </a:r>
            <a:r>
              <a:rPr lang="en-US" sz="1500" b="1">
                <a:solidFill>
                  <a:srgbClr val="3B812F"/>
                </a:solidFill>
              </a:rPr>
              <a:t>Emisi Gas Rumah Kaca  </a:t>
            </a:r>
            <a:r>
              <a:rPr lang="id-ID" sz="1500" b="1">
                <a:solidFill>
                  <a:srgbClr val="3B812F"/>
                </a:solidFill>
              </a:rPr>
              <a:t>(dalam </a:t>
            </a:r>
            <a:r>
              <a:rPr lang="en-US" sz="1500" b="1">
                <a:solidFill>
                  <a:srgbClr val="3B812F"/>
                </a:solidFill>
              </a:rPr>
              <a:t>Juta Ton CO</a:t>
            </a:r>
            <a:r>
              <a:rPr lang="en-US" sz="1500" b="1" baseline="-25000">
                <a:solidFill>
                  <a:srgbClr val="3B812F"/>
                </a:solidFill>
              </a:rPr>
              <a:t>2</a:t>
            </a:r>
            <a:r>
              <a:rPr lang="id-ID" sz="1500" b="1">
                <a:solidFill>
                  <a:srgbClr val="3B812F"/>
                </a:solidFill>
              </a:rPr>
              <a:t>):</a:t>
            </a:r>
            <a:endParaRPr lang="en-GB" sz="1500" b="1">
              <a:solidFill>
                <a:srgbClr val="3B812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2049465"/>
            <a:ext cx="3689350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Potensi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pengurangan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emisi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CO</a:t>
            </a:r>
            <a:r>
              <a:rPr lang="en-US" sz="1300" baseline="-25000" dirty="0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pada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tahun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2020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diharapkan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sebesar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166,33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juta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ton (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17,53%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)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dengan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rincian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:</a:t>
            </a:r>
          </a:p>
          <a:p>
            <a:pPr marL="111125" indent="-111125">
              <a:spcBef>
                <a:spcPts val="0"/>
              </a:spcBef>
              <a:buFontTx/>
              <a:buChar char="-"/>
              <a:defRPr/>
            </a:pP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Transportasi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           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: 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43,88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juta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ton (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21,23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%)</a:t>
            </a:r>
          </a:p>
          <a:p>
            <a:pPr marL="111125" indent="-111125">
              <a:spcBef>
                <a:spcPts val="0"/>
              </a:spcBef>
              <a:buFontTx/>
              <a:buChar char="-"/>
              <a:defRPr/>
            </a:pP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Rumah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Tangga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       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:   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3,83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juta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ton (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12,11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%)</a:t>
            </a:r>
            <a:endParaRPr lang="id-ID" sz="13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111125" indent="-111125">
              <a:spcBef>
                <a:spcPts val="0"/>
              </a:spcBef>
              <a:buFontTx/>
              <a:buChar char="-"/>
              <a:defRPr/>
            </a:pP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Industri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	              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: 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54,47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juta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ton (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19,96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%)</a:t>
            </a:r>
          </a:p>
          <a:p>
            <a:pPr marL="111125" indent="-111125">
              <a:spcBef>
                <a:spcPts val="0"/>
              </a:spcBef>
              <a:buFontTx/>
              <a:buChar char="-"/>
              <a:defRPr/>
            </a:pP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Komersial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dll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          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:   2,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26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juta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ton (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6,54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%)</a:t>
            </a:r>
          </a:p>
          <a:p>
            <a:pPr marL="111125" indent="-111125">
              <a:spcBef>
                <a:spcPts val="0"/>
              </a:spcBef>
              <a:buFontTx/>
              <a:buChar char="-"/>
              <a:defRPr/>
            </a:pP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Pembangkit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an 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 charset="0"/>
              </a:rPr>
              <a:t>Tenaga</a:t>
            </a:r>
            <a:endParaRPr lang="en-US" sz="13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111125" indent="-111125">
              <a:spcBef>
                <a:spcPts val="0"/>
              </a:spcBef>
              <a:defRPr/>
            </a:pP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  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Listrik  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charset="0"/>
              </a:rPr>
              <a:t>                    </a:t>
            </a:r>
            <a:r>
              <a:rPr lang="id-ID" sz="1300" dirty="0">
                <a:solidFill>
                  <a:srgbClr val="000000"/>
                </a:solidFill>
                <a:latin typeface="Arial"/>
                <a:cs typeface="Arial" charset="0"/>
              </a:rPr>
              <a:t>: 61,88 juta ton (15,34%)</a:t>
            </a:r>
            <a:endParaRPr lang="en-US" sz="13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111125" indent="-111125">
              <a:spcBef>
                <a:spcPts val="0"/>
              </a:spcBef>
              <a:buFontTx/>
              <a:buChar char="-"/>
              <a:defRPr/>
            </a:pPr>
            <a:endParaRPr lang="en-SG" sz="13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321" y="436602"/>
            <a:ext cx="9127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POTENSI </a:t>
            </a:r>
            <a:r>
              <a:rPr lang="en-US" sz="2000" b="1" dirty="0">
                <a:solidFill>
                  <a:srgbClr val="006600"/>
                </a:solidFill>
              </a:rPr>
              <a:t>PENGURANGAN</a:t>
            </a:r>
            <a:r>
              <a:rPr lang="id-ID" sz="2000" b="1" dirty="0">
                <a:solidFill>
                  <a:srgbClr val="006600"/>
                </a:solidFill>
              </a:rPr>
              <a:t> CO</a:t>
            </a:r>
            <a:r>
              <a:rPr lang="id-ID" sz="2000" b="1" baseline="-25000" dirty="0">
                <a:solidFill>
                  <a:srgbClr val="006600"/>
                </a:solidFill>
              </a:rPr>
              <a:t>2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id-ID" sz="2000" b="1" dirty="0">
                <a:solidFill>
                  <a:srgbClr val="006600"/>
                </a:solidFill>
              </a:rPr>
              <a:t>DALAM </a:t>
            </a:r>
            <a:r>
              <a:rPr lang="en-US" sz="2000" b="1" dirty="0">
                <a:solidFill>
                  <a:srgbClr val="006600"/>
                </a:solidFill>
              </a:rPr>
              <a:t>PENGGUNAAN</a:t>
            </a:r>
            <a:r>
              <a:rPr lang="id-ID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rgbClr val="006600"/>
                </a:solidFill>
              </a:rPr>
              <a:t>ENERGI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14327" y="4795839"/>
            <a:ext cx="9148763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lvl="1" algn="just">
              <a:lnSpc>
                <a:spcPct val="110000"/>
              </a:lnSpc>
              <a:spcBef>
                <a:spcPct val="20000"/>
              </a:spcBef>
            </a:pPr>
            <a:r>
              <a:rPr lang="id-ID" sz="1600" dirty="0">
                <a:solidFill>
                  <a:srgbClr val="000000"/>
                </a:solidFill>
              </a:rPr>
              <a:t>Pemakaian energi</a:t>
            </a:r>
            <a:r>
              <a:rPr lang="en-US" sz="1600" dirty="0">
                <a:solidFill>
                  <a:srgbClr val="000000"/>
                </a:solidFill>
              </a:rPr>
              <a:t> primer </a:t>
            </a:r>
            <a:r>
              <a:rPr lang="en-US" sz="1600" dirty="0" err="1">
                <a:solidFill>
                  <a:srgbClr val="000000"/>
                </a:solidFill>
              </a:rPr>
              <a:t>terus</a:t>
            </a:r>
            <a:r>
              <a:rPr lang="en-US" sz="1600" dirty="0">
                <a:solidFill>
                  <a:srgbClr val="000000"/>
                </a:solidFill>
              </a:rPr>
              <a:t> m</a:t>
            </a:r>
            <a:r>
              <a:rPr lang="id-ID" sz="1600" dirty="0">
                <a:solidFill>
                  <a:srgbClr val="000000"/>
                </a:solidFill>
              </a:rPr>
              <a:t>eningkat,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terutama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untuk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keperluan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pembangkitan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tenaga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listrik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transportasi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industri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sehingga</a:t>
            </a:r>
            <a:r>
              <a:rPr lang="id-ID" sz="1600" dirty="0">
                <a:solidFill>
                  <a:srgbClr val="000000"/>
                </a:solidFill>
              </a:rPr>
              <a:t> mengakibatkan meningkatnya </a:t>
            </a:r>
            <a:r>
              <a:rPr lang="en-US" sz="1600" b="1" i="1" dirty="0" err="1">
                <a:solidFill>
                  <a:srgbClr val="000000"/>
                </a:solidFill>
              </a:rPr>
              <a:t>emisi</a:t>
            </a:r>
            <a:r>
              <a:rPr lang="id-ID" sz="1600" dirty="0">
                <a:solidFill>
                  <a:srgbClr val="000000"/>
                </a:solidFill>
              </a:rPr>
              <a:t> gas rumah kaca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  <a:r>
              <a:rPr lang="id-ID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terutama</a:t>
            </a:r>
            <a:r>
              <a:rPr lang="en-US" sz="1600" dirty="0">
                <a:solidFill>
                  <a:srgbClr val="000000"/>
                </a:solidFill>
              </a:rPr>
              <a:t> CO</a:t>
            </a:r>
            <a:r>
              <a:rPr lang="en-US" sz="1600" baseline="-25000" dirty="0">
                <a:solidFill>
                  <a:srgbClr val="000000"/>
                </a:solidFill>
              </a:rPr>
              <a:t>2</a:t>
            </a:r>
            <a:r>
              <a:rPr lang="id-ID" sz="1600" dirty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marL="58738" lvl="1" algn="just">
              <a:lnSpc>
                <a:spcPct val="110000"/>
              </a:lnSpc>
              <a:spcBef>
                <a:spcPct val="2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Implementasi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bauran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energi</a:t>
            </a:r>
            <a:r>
              <a:rPr lang="en-US" sz="1600" dirty="0">
                <a:solidFill>
                  <a:srgbClr val="000000"/>
                </a:solidFill>
              </a:rPr>
              <a:t> yang optimal </a:t>
            </a:r>
            <a:r>
              <a:rPr lang="en-US" sz="1600" dirty="0" err="1">
                <a:solidFill>
                  <a:srgbClr val="000000"/>
                </a:solidFill>
              </a:rPr>
              <a:t>dan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Rencana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Induk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Konservasi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Energi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Nasional</a:t>
            </a:r>
            <a:r>
              <a:rPr lang="en-US" sz="1600" dirty="0">
                <a:solidFill>
                  <a:srgbClr val="000000"/>
                </a:solidFill>
              </a:rPr>
              <a:t> (RIKEN) </a:t>
            </a:r>
            <a:r>
              <a:rPr lang="en-US" sz="1600" dirty="0" err="1">
                <a:solidFill>
                  <a:srgbClr val="000000"/>
                </a:solidFill>
              </a:rPr>
              <a:t>dapat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menurunkan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emisi</a:t>
            </a:r>
            <a:r>
              <a:rPr lang="en-US" sz="1600" dirty="0">
                <a:solidFill>
                  <a:srgbClr val="000000"/>
                </a:solidFill>
              </a:rPr>
              <a:t> CO</a:t>
            </a:r>
            <a:r>
              <a:rPr lang="en-US" sz="1600" baseline="-25000" dirty="0">
                <a:solidFill>
                  <a:srgbClr val="000000"/>
                </a:solidFill>
              </a:rPr>
              <a:t>2 </a:t>
            </a:r>
            <a:r>
              <a:rPr lang="en-US" sz="1600" dirty="0" err="1">
                <a:solidFill>
                  <a:srgbClr val="000000"/>
                </a:solidFill>
              </a:rPr>
              <a:t>dari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penggunaan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energi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secara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signifikan</a:t>
            </a:r>
            <a:endParaRPr lang="id-ID" sz="1600" dirty="0">
              <a:solidFill>
                <a:srgbClr val="000000"/>
              </a:solidFill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179512" y="1340768"/>
          <a:ext cx="5587963" cy="345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510713" y="6154738"/>
            <a:ext cx="412750" cy="457200"/>
          </a:xfrm>
        </p:spPr>
        <p:txBody>
          <a:bodyPr/>
          <a:lstStyle/>
          <a:p>
            <a:pPr algn="l">
              <a:defRPr/>
            </a:pPr>
            <a:fld id="{D58E33E4-4CEE-4267-A932-FB4F8DC79D90}" type="slidenum">
              <a:rPr lang="en-US" altLang="en-US"/>
              <a:pPr algn="l">
                <a:defRPr/>
              </a:pPr>
              <a:t>52</a:t>
            </a:fld>
            <a:endParaRPr lang="en-US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9700" y="247650"/>
            <a:ext cx="9715500" cy="693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Lampiran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G2</a:t>
            </a:r>
            <a:r>
              <a:rPr kumimoji="0" lang="id-ID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PROGRAM PENURUNAN  EMISI  </a:t>
            </a:r>
            <a:r>
              <a:rPr kumimoji="0" lang="id-ID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GRK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SEKTOR  ENERGI </a:t>
            </a:r>
            <a:r>
              <a:rPr kumimoji="0" lang="id-ID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id-ID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2010 - 2020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952502" y="987425"/>
          <a:ext cx="8137663" cy="5555450"/>
        </p:xfrm>
        <a:graphic>
          <a:graphicData uri="http://schemas.openxmlformats.org/drawingml/2006/table">
            <a:tbl>
              <a:tblPr/>
              <a:tblGrid>
                <a:gridCol w="3684175"/>
                <a:gridCol w="1467486"/>
                <a:gridCol w="1453303"/>
                <a:gridCol w="1532699"/>
              </a:tblGrid>
              <a:tr h="9105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</a:rPr>
                        <a:t>KEGIATAN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812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</a:rPr>
                        <a:t>POTENSI PENURUNAN </a:t>
                      </a: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</a:rPr>
                        <a:t>EMISI GRK </a:t>
                      </a:r>
                      <a:endParaRPr lang="en-US" sz="13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b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</a:rPr>
                        <a:t>JUTA TON)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812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</a:rPr>
                        <a:t>BIAYA  </a:t>
                      </a: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</a:rPr>
                        <a:t>(TRILIUN)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812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</a:rPr>
                        <a:t>SUMBER </a:t>
                      </a: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</a:rPr>
                        <a:t>PEMBIAYAAN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812F">
                        <a:lumMod val="75000"/>
                      </a:srgbClr>
                    </a:solidFill>
                  </a:tcPr>
                </a:tc>
              </a:tr>
              <a:tr h="3532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/>
                        <a:t> </a:t>
                      </a:r>
                      <a:r>
                        <a:rPr lang="en-US" sz="1300" b="1" u="none" strike="noStrike" dirty="0" smtClean="0"/>
                        <a:t>KOMITMEN SEKTOR ENERGI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30,00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89,89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/>
                        <a:t> 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357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36538" indent="0" algn="l" fontAlgn="b"/>
                      <a:r>
                        <a:rPr lang="en-US" sz="1300" u="none" strike="noStrike" dirty="0" smtClean="0"/>
                        <a:t>I.   </a:t>
                      </a:r>
                      <a:r>
                        <a:rPr lang="en-US" sz="1300" u="none" strike="noStrike" dirty="0" err="1" smtClean="0"/>
                        <a:t>Efisiensi</a:t>
                      </a:r>
                      <a:r>
                        <a:rPr lang="en-US" sz="1300" u="none" strike="noStrike" dirty="0" smtClean="0"/>
                        <a:t> </a:t>
                      </a:r>
                      <a:r>
                        <a:rPr lang="en-US" sz="1300" u="none" strike="noStrike" dirty="0" err="1" smtClean="0"/>
                        <a:t>Energi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  </a:t>
                      </a:r>
                      <a:r>
                        <a:rPr lang="id-ID" sz="1300" u="none" strike="noStrike" dirty="0" smtClean="0"/>
                        <a:t>23,13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4,91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/>
                        <a:t> </a:t>
                      </a:r>
                      <a:endParaRPr lang="en-U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357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indent="0" algn="l" fontAlgn="b">
                        <a:buFontTx/>
                        <a:buChar char="-"/>
                      </a:pPr>
                      <a:r>
                        <a:rPr lang="en-US" sz="1300" u="none" strike="noStrike" dirty="0" smtClean="0"/>
                        <a:t>Audit </a:t>
                      </a:r>
                      <a:r>
                        <a:rPr lang="en-US" sz="1300" u="none" strike="noStrike" dirty="0" err="1" smtClean="0"/>
                        <a:t>energi</a:t>
                      </a:r>
                      <a:endParaRPr lang="en-US" sz="13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11,20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3,60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smtClean="0"/>
                        <a:t>APBN &amp; Swasta</a:t>
                      </a:r>
                      <a:endParaRPr lang="en-U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5119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indent="0" algn="l" fontAlgn="b">
                        <a:buFontTx/>
                        <a:buChar char="-"/>
                      </a:pPr>
                      <a:r>
                        <a:rPr lang="id-ID" sz="1300" u="none" strike="noStrike" dirty="0" smtClean="0"/>
                        <a:t>Program</a:t>
                      </a:r>
                      <a:r>
                        <a:rPr lang="id-ID" sz="1300" u="none" strike="noStrike" baseline="0" dirty="0" smtClean="0"/>
                        <a:t> Lampu Hemat Energi</a:t>
                      </a:r>
                      <a:endParaRPr lang="en-US" sz="13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11,93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1,31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Swasta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1125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indent="0" algn="l" fontAlgn="b">
                        <a:buFontTx/>
                        <a:buChar char="-"/>
                      </a:pPr>
                      <a:endParaRPr lang="en-US" sz="13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357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36538" indent="0" algn="l" fontAlgn="b"/>
                      <a:r>
                        <a:rPr lang="en-US" sz="1300" u="none" strike="noStrike" dirty="0" smtClean="0"/>
                        <a:t>II.  </a:t>
                      </a:r>
                      <a:r>
                        <a:rPr lang="en-US" sz="1300" u="none" strike="noStrike" dirty="0" err="1" smtClean="0"/>
                        <a:t>Energi</a:t>
                      </a:r>
                      <a:r>
                        <a:rPr lang="en-US" sz="1300" u="none" strike="noStrike" dirty="0" smtClean="0"/>
                        <a:t> </a:t>
                      </a:r>
                      <a:r>
                        <a:rPr lang="en-US" sz="1300" u="none" strike="noStrike" dirty="0" err="1" smtClean="0"/>
                        <a:t>Terbarukan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/>
                        <a:t> </a:t>
                      </a:r>
                      <a:r>
                        <a:rPr lang="en-US" sz="1300" u="none" strike="noStrike" dirty="0" smtClean="0"/>
                        <a:t>4,40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80,10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/>
                        <a:t> </a:t>
                      </a:r>
                      <a:endParaRPr lang="en-U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65910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4675" indent="-117475" algn="l" fontAlgn="b">
                        <a:buFontTx/>
                        <a:buChar char="-"/>
                      </a:pPr>
                      <a:r>
                        <a:rPr lang="en-US" sz="1300" u="none" strike="noStrike" dirty="0" err="1" smtClean="0"/>
                        <a:t>Listrik</a:t>
                      </a:r>
                      <a:r>
                        <a:rPr lang="en-US" sz="1300" u="none" strike="noStrike" dirty="0" smtClean="0"/>
                        <a:t>  </a:t>
                      </a:r>
                      <a:r>
                        <a:rPr lang="en-US" sz="1300" u="none" strike="noStrike" dirty="0" err="1" smtClean="0"/>
                        <a:t>Perdesaan</a:t>
                      </a:r>
                      <a:r>
                        <a:rPr lang="en-US" sz="1300" u="none" strike="noStrike" dirty="0" smtClean="0"/>
                        <a:t>:   PLTMH, PLTM, PLTS, PLTB, PLTB, PLT </a:t>
                      </a:r>
                      <a:r>
                        <a:rPr lang="en-US" sz="1300" u="none" strike="noStrike" dirty="0" err="1" smtClean="0"/>
                        <a:t>Biomassa</a:t>
                      </a:r>
                      <a:r>
                        <a:rPr lang="en-US" sz="1300" u="none" strike="noStrike" dirty="0" smtClean="0"/>
                        <a:t>, </a:t>
                      </a:r>
                      <a:r>
                        <a:rPr lang="en-US" sz="1300" u="none" strike="noStrike" dirty="0" err="1" smtClean="0"/>
                        <a:t>Desa</a:t>
                      </a:r>
                      <a:r>
                        <a:rPr lang="en-US" sz="1300" u="none" strike="noStrike" dirty="0" smtClean="0"/>
                        <a:t> </a:t>
                      </a:r>
                      <a:r>
                        <a:rPr lang="en-US" sz="1300" u="none" strike="noStrike" dirty="0" err="1" smtClean="0"/>
                        <a:t>Mandiri</a:t>
                      </a:r>
                      <a:r>
                        <a:rPr lang="en-US" sz="1300" u="none" strike="noStrike" dirty="0" smtClean="0"/>
                        <a:t> </a:t>
                      </a:r>
                      <a:r>
                        <a:rPr lang="en-US" sz="1300" u="none" strike="noStrike" dirty="0" err="1" smtClean="0"/>
                        <a:t>Energi</a:t>
                      </a:r>
                      <a:endParaRPr lang="id-ID" sz="13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4,40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80,10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APBN</a:t>
                      </a:r>
                      <a:r>
                        <a:rPr lang="id-ID" sz="1300" u="none" strike="noStrike" dirty="0" smtClean="0"/>
                        <a:t> </a:t>
                      </a:r>
                      <a:r>
                        <a:rPr lang="en-US" sz="1300" u="none" strike="noStrike" dirty="0" smtClean="0"/>
                        <a:t>&amp; </a:t>
                      </a:r>
                      <a:r>
                        <a:rPr lang="en-US" sz="1300" u="none" strike="noStrike" dirty="0" err="1" smtClean="0"/>
                        <a:t>Swasta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975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36538" indent="0" algn="l" fontAlgn="b"/>
                      <a:r>
                        <a:rPr lang="id-ID" sz="1300" u="none" strike="noStrike" dirty="0" smtClean="0"/>
                        <a:t>III. </a:t>
                      </a:r>
                      <a:r>
                        <a:rPr lang="en-US" sz="1300" u="none" strike="noStrike" dirty="0" smtClean="0"/>
                        <a:t>Fuel Switching</a:t>
                      </a:r>
                      <a:endParaRPr lang="en-US" sz="13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/>
                        <a:t> </a:t>
                      </a:r>
                      <a:r>
                        <a:rPr lang="id-ID" sz="1300" u="none" strike="noStrike" dirty="0" smtClean="0"/>
                        <a:t>2,47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4,88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/>
                        <a:t> </a:t>
                      </a:r>
                      <a:endParaRPr lang="en-U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6201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indent="0" algn="l" fontAlgn="b"/>
                      <a:r>
                        <a:rPr lang="en-US" sz="1300" u="none" strike="noStrike" dirty="0" smtClean="0"/>
                        <a:t>- </a:t>
                      </a:r>
                      <a:r>
                        <a:rPr lang="en-US" sz="1300" u="none" strike="noStrike" dirty="0" err="1" smtClean="0"/>
                        <a:t>Pemanfaatan</a:t>
                      </a:r>
                      <a:r>
                        <a:rPr lang="en-US" sz="1300" u="none" strike="noStrike" dirty="0" smtClean="0"/>
                        <a:t> biogas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0,17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0</a:t>
                      </a:r>
                      <a:r>
                        <a:rPr lang="id-ID" sz="1300" u="none" strike="noStrike" dirty="0" smtClean="0"/>
                        <a:t>,32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/>
                        <a:t>APBN/APBD</a:t>
                      </a:r>
                      <a:endParaRPr lang="en-US" sz="13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46068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4675" marR="0" indent="-1174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u="none" strike="noStrike" dirty="0" smtClean="0"/>
                        <a:t>- Penggunaan gas alam sebagai</a:t>
                      </a:r>
                      <a:r>
                        <a:rPr lang="sv-SE" sz="1300" u="none" strike="noStrike" baseline="0" dirty="0" smtClean="0"/>
                        <a:t> bahan bakar angkutan umum perkotaan</a:t>
                      </a:r>
                      <a:endParaRPr lang="sv-SE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0,2</a:t>
                      </a:r>
                      <a:r>
                        <a:rPr lang="id-ID" sz="1300" u="none" strike="noStrike" dirty="0" smtClean="0"/>
                        <a:t>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0,77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/>
                        <a:t>APBN</a:t>
                      </a:r>
                      <a:endParaRPr lang="en-US" sz="13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46068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4675" marR="0" indent="-1174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/>
                        <a:t>- </a:t>
                      </a:r>
                      <a:r>
                        <a:rPr lang="id-ID" sz="1300" u="none" strike="noStrike" dirty="0" smtClean="0"/>
                        <a:t>J</a:t>
                      </a:r>
                      <a:r>
                        <a:rPr lang="sv-SE" sz="1300" u="none" strike="noStrike" dirty="0" smtClean="0"/>
                        <a:t>aringan gas kota dan  sambungan rumah yang teraliri gas kota</a:t>
                      </a:r>
                      <a:endParaRPr lang="sv-SE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0,3</a:t>
                      </a:r>
                      <a:r>
                        <a:rPr lang="id-ID" sz="1300" u="none" strike="noStrike" dirty="0" smtClean="0"/>
                        <a:t>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2</a:t>
                      </a:r>
                      <a:r>
                        <a:rPr lang="id-ID" sz="1300" u="none" strike="noStrike" dirty="0" smtClean="0"/>
                        <a:t>,99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/>
                        <a:t>APBN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357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u="none" strike="noStrike" dirty="0" smtClean="0"/>
                        <a:t>- Pembangunan kilang mini LPG</a:t>
                      </a:r>
                      <a:endParaRPr lang="sv-SE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0,1</a:t>
                      </a:r>
                      <a:r>
                        <a:rPr lang="id-ID" sz="1300" u="none" strike="noStrike" dirty="0" smtClean="0"/>
                        <a:t>5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0,79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/>
                        <a:t>APBN</a:t>
                      </a:r>
                      <a:endParaRPr lang="en-US" sz="13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290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v-SE" sz="1300" u="none" strike="noStrike" dirty="0" smtClean="0"/>
                        <a:t> Reklamasi lahan pasca tambang</a:t>
                      </a:r>
                      <a:endParaRPr lang="id-ID" sz="13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1,61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d-ID" sz="1300" u="none" strike="noStrike" dirty="0" smtClean="0"/>
                        <a:t>0,01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300" u="none" strike="noStrike" dirty="0" smtClean="0"/>
                        <a:t>APBN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813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3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dirty="0" smtClean="0"/>
                        <a:t> KOMITMEN DI LUAR SEKTOR ENERGI</a:t>
                      </a:r>
                      <a:endParaRPr lang="sv-SE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2357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3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dirty="0" smtClean="0"/>
                        <a:t> KOMITMEN TOTAL</a:t>
                      </a:r>
                      <a:r>
                        <a:rPr lang="en-US" sz="1300" b="1" u="none" strike="noStrike" baseline="0" dirty="0" smtClean="0"/>
                        <a:t> NASIONAL</a:t>
                      </a:r>
                      <a:endParaRPr lang="en-US" sz="13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>
                      <a:noFill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7521575" y="6167438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ED8A33-AA83-4E95-94E5-79D92584C7CB}" type="slidenum">
              <a:rPr lang="en-US" altLang="en-US" sz="1200">
                <a:solidFill>
                  <a:srgbClr val="000000"/>
                </a:solidFill>
                <a:latin typeface="Garamond" pitchFamily="18" charset="0"/>
              </a:rPr>
              <a:pPr algn="r"/>
              <a:t>53</a:t>
            </a:fld>
            <a:endParaRPr lang="en-US" alt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93713" y="157164"/>
            <a:ext cx="8916987" cy="954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Lampiran G3 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ESTIMASI EMISI CO</a:t>
            </a:r>
            <a:r>
              <a:rPr kumimoji="0" lang="en-US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BERDASARKAN SEKTOR PENGGUNA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id-ID" sz="2000" b="1" i="1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(Business as Usual)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180756" y="1095153"/>
          <a:ext cx="9537405" cy="537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7696202" y="6375400"/>
            <a:ext cx="2133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F42C7-F4A9-49B7-A38C-8AB804814F3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874838" y="1609728"/>
            <a:ext cx="2574925" cy="1169551"/>
            <a:chOff x="4576544" y="1692320"/>
            <a:chExt cx="2574878" cy="1169114"/>
          </a:xfrm>
        </p:grpSpPr>
        <p:sp>
          <p:nvSpPr>
            <p:cNvPr id="16" name="Rectangle 15"/>
            <p:cNvSpPr/>
            <p:nvPr/>
          </p:nvSpPr>
          <p:spPr>
            <a:xfrm>
              <a:off x="4576544" y="1787534"/>
              <a:ext cx="119060" cy="119019"/>
            </a:xfrm>
            <a:prstGeom prst="rect">
              <a:avLst/>
            </a:prstGeom>
            <a:solidFill>
              <a:srgbClr val="FEECEC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653882" y="1692320"/>
              <a:ext cx="2497540" cy="116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Transportasi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Rumah Tangga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Industri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Pembangkitan Tenaga Listrik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Komersial dll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6544" y="1984311"/>
              <a:ext cx="119060" cy="119019"/>
            </a:xfrm>
            <a:prstGeom prst="rect">
              <a:avLst/>
            </a:prstGeom>
            <a:solidFill>
              <a:srgbClr val="649438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6544" y="2417537"/>
              <a:ext cx="119060" cy="119018"/>
            </a:xfrm>
            <a:prstGeom prst="rect">
              <a:avLst/>
            </a:prstGeom>
            <a:solidFill>
              <a:srgbClr val="F7C5E9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6544" y="2627009"/>
              <a:ext cx="119060" cy="119018"/>
            </a:xfrm>
            <a:prstGeom prst="rect">
              <a:avLst/>
            </a:prstGeom>
            <a:solidFill>
              <a:srgbClr val="9A6A97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6544" y="2204891"/>
              <a:ext cx="119060" cy="119018"/>
            </a:xfrm>
            <a:prstGeom prst="rect">
              <a:avLst/>
            </a:prstGeom>
            <a:solidFill>
              <a:srgbClr val="D6FAFE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0" descr="C:\Documents and Settings\Rizal\Desktop\1-20090218-593-354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410200" y="3581400"/>
            <a:ext cx="3060700" cy="2438400"/>
          </a:xfrm>
          <a:prstGeom prst="snip1Rect">
            <a:avLst>
              <a:gd name="adj" fmla="val 50000"/>
            </a:avLst>
          </a:prstGeom>
          <a:noFill/>
          <a:ln w="19050">
            <a:solidFill>
              <a:sysClr val="windowText" lastClr="000000"/>
            </a:solidFill>
          </a:ln>
        </p:spPr>
      </p:pic>
      <p:pic>
        <p:nvPicPr>
          <p:cNvPr id="77" name="Picture 15" descr="C:\Documents and Settings\N U R M A N\Desktop\hutan-tropis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696" y="4648200"/>
            <a:ext cx="3886200" cy="1371600"/>
          </a:xfrm>
          <a:prstGeom prst="trapezoid">
            <a:avLst>
              <a:gd name="adj" fmla="val 98118"/>
            </a:avLst>
          </a:prstGeom>
          <a:noFill/>
          <a:ln w="19050">
            <a:solidFill>
              <a:sysClr val="windowText" lastClr="000000"/>
            </a:solidFill>
          </a:ln>
        </p:spPr>
      </p:pic>
      <p:pic>
        <p:nvPicPr>
          <p:cNvPr id="78" name="Picture 10" descr="C:\Documents and Settings\N U R M A N\Desktop\Copy of potensi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685800" y="3581400"/>
            <a:ext cx="2895600" cy="2438400"/>
          </a:xfrm>
          <a:prstGeom prst="snip1Rect">
            <a:avLst>
              <a:gd name="adj" fmla="val 50000"/>
            </a:avLst>
          </a:prstGeom>
          <a:noFill/>
          <a:ln w="19050">
            <a:solidFill>
              <a:sysClr val="windowText" lastClr="000000"/>
            </a:solidFill>
          </a:ln>
        </p:spPr>
      </p:pic>
      <p:pic>
        <p:nvPicPr>
          <p:cNvPr id="79" name="Picture 8" descr="C:\Documents and Settings\N U R M A N\Desktop\Copy of kincir-angi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446547" y="914399"/>
            <a:ext cx="4038600" cy="1743075"/>
          </a:xfrm>
          <a:prstGeom prst="trapezoid">
            <a:avLst>
              <a:gd name="adj" fmla="val 101150"/>
            </a:avLst>
          </a:prstGeom>
          <a:noFill/>
          <a:ln w="19050">
            <a:solidFill>
              <a:sysClr val="windowText" lastClr="000000"/>
            </a:solidFill>
          </a:ln>
        </p:spPr>
      </p:pic>
      <p:pic>
        <p:nvPicPr>
          <p:cNvPr id="80" name="Picture 79" descr="fe525e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914400"/>
            <a:ext cx="2895600" cy="2590800"/>
          </a:xfrm>
          <a:prstGeom prst="snip1Rect">
            <a:avLst>
              <a:gd name="adj" fmla="val 50000"/>
            </a:avLst>
          </a:prstGeom>
          <a:ln w="19050">
            <a:solidFill>
              <a:sysClr val="windowText" lastClr="000000"/>
            </a:solidFill>
          </a:ln>
        </p:spPr>
      </p:pic>
      <p:sp>
        <p:nvSpPr>
          <p:cNvPr id="81" name="Rectangle 80"/>
          <p:cNvSpPr/>
          <p:nvPr/>
        </p:nvSpPr>
        <p:spPr>
          <a:xfrm>
            <a:off x="1703880" y="-821"/>
            <a:ext cx="56859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6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Calibri"/>
              </a:rPr>
              <a:t>K W A R T E T</a:t>
            </a:r>
          </a:p>
        </p:txBody>
      </p:sp>
      <p:sp>
        <p:nvSpPr>
          <p:cNvPr id="82" name="TextBox 8"/>
          <p:cNvSpPr txBox="1">
            <a:spLocks noChangeArrowheads="1"/>
          </p:cNvSpPr>
          <p:nvPr/>
        </p:nvSpPr>
        <p:spPr bwMode="auto">
          <a:xfrm>
            <a:off x="847725" y="6072188"/>
            <a:ext cx="7405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</a:t>
            </a: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</a:t>
            </a: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ASAN </a:t>
            </a: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ART</a:t>
            </a: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IFISIAL UNTUK </a:t>
            </a: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</a:t>
            </a: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NERGI </a:t>
            </a: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</a:t>
            </a:r>
            <a:r>
              <a:rPr kumimoji="0" lang="en-US" sz="16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ERBARUKAN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JAWA BARAT </a:t>
            </a:r>
          </a:p>
        </p:txBody>
      </p:sp>
      <p:pic>
        <p:nvPicPr>
          <p:cNvPr id="83" name="Picture 4" descr="C:\Documents and Settings\N U R M A N\Desktop\solar-panels-07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34000" y="914400"/>
            <a:ext cx="3124200" cy="2590800"/>
          </a:xfrm>
          <a:prstGeom prst="snip1Rect">
            <a:avLst>
              <a:gd name="adj" fmla="val 50000"/>
            </a:avLst>
          </a:prstGeom>
          <a:noFill/>
          <a:ln w="19050">
            <a:solidFill>
              <a:sysClr val="windowText" lastClr="000000"/>
            </a:solidFill>
          </a:ln>
        </p:spPr>
      </p:pic>
      <p:sp>
        <p:nvSpPr>
          <p:cNvPr id="84" name="Oval 83"/>
          <p:cNvSpPr/>
          <p:nvPr/>
        </p:nvSpPr>
        <p:spPr bwMode="auto">
          <a:xfrm>
            <a:off x="2982913" y="2076450"/>
            <a:ext cx="3036887" cy="286385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5" name="Picture 18" descr="C:\Documents and Settings\Rizal\Desktop\stock-vector-electrical-power-line-vector-illustration-1431809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1E994"/>
              </a:clrFrom>
              <a:clrTo>
                <a:srgbClr val="E1E994">
                  <a:alpha val="0"/>
                </a:srgbClr>
              </a:clrTo>
            </a:clrChange>
            <a:duotone>
              <a:prstClr val="black"/>
              <a:srgbClr val="F79646">
                <a:tint val="45000"/>
                <a:satMod val="400000"/>
              </a:srgbClr>
            </a:duotone>
            <a:lum bright="8000" contrast="61000"/>
          </a:blip>
          <a:srcRect/>
          <a:stretch>
            <a:fillRect/>
          </a:stretch>
        </p:blipFill>
        <p:spPr bwMode="auto">
          <a:xfrm>
            <a:off x="3124200" y="2209800"/>
            <a:ext cx="2743200" cy="2579243"/>
          </a:xfrm>
          <a:prstGeom prst="ellipse">
            <a:avLst/>
          </a:prstGeom>
          <a:noFill/>
        </p:spPr>
      </p:pic>
      <p:pic>
        <p:nvPicPr>
          <p:cNvPr id="86" name="Picture 11" descr="Logo ESDM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5388" y="122238"/>
            <a:ext cx="63341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3" descr="Untitled-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122238"/>
            <a:ext cx="533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TextBox 13"/>
          <p:cNvSpPr txBox="1">
            <a:spLocks noChangeArrowheads="1"/>
          </p:cNvSpPr>
          <p:nvPr/>
        </p:nvSpPr>
        <p:spPr bwMode="auto">
          <a:xfrm>
            <a:off x="990600" y="685800"/>
            <a:ext cx="1143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KEMENTERIAN ESDM</a:t>
            </a:r>
          </a:p>
        </p:txBody>
      </p:sp>
      <p:sp>
        <p:nvSpPr>
          <p:cNvPr id="89" name="TextBox 16"/>
          <p:cNvSpPr txBox="1">
            <a:spLocks noChangeArrowheads="1"/>
          </p:cNvSpPr>
          <p:nvPr/>
        </p:nvSpPr>
        <p:spPr bwMode="auto">
          <a:xfrm>
            <a:off x="7010400" y="685800"/>
            <a:ext cx="1143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PEMPROV JABAR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0"/>
          <p:cNvGraphicFramePr>
            <a:graphicFrameLocks noGrp="1"/>
          </p:cNvGraphicFramePr>
          <p:nvPr/>
        </p:nvGraphicFramePr>
        <p:xfrm>
          <a:off x="417919" y="1371925"/>
          <a:ext cx="8135677" cy="4616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27863"/>
                <a:gridCol w="1193498"/>
                <a:gridCol w="1432198"/>
                <a:gridCol w="974689"/>
                <a:gridCol w="1113931"/>
                <a:gridCol w="1193498"/>
              </a:tblGrid>
              <a:tr h="937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CO2 emission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CO2 removal 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(penyerapan)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CH4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N2O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CO2e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94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Energ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306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0,006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334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94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Industr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96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Pertanian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2,4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0,072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727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Alih guna dan kehutanan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1,060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412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0,003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649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69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Gambut (studi vand der warf, 200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Limbah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0,007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0,008 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8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1,416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446838" y="993775"/>
            <a:ext cx="21066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r>
              <a:rPr lang="en-US"/>
              <a:t>     (dalam juta ton)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17513" y="6142038"/>
            <a:ext cx="5526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r>
              <a:rPr lang="en-US" sz="1600"/>
              <a:t>Sumber : </a:t>
            </a:r>
            <a:r>
              <a:rPr lang="en-US" sz="1600" i="1"/>
              <a:t>Second National Communication </a:t>
            </a:r>
            <a:r>
              <a:rPr lang="en-US" sz="1600"/>
              <a:t>2009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38200" y="4381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Status Emisi Gas Rumah Kaca Nasional Tahun 2000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00397"/>
            <a:ext cx="8229600" cy="8683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Business as usual emissions scenario on current trends, MtCO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-e/year</a:t>
            </a:r>
            <a:endParaRPr kumimoji="0" lang="en-AU" sz="28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b="3383"/>
          <a:stretch>
            <a:fillRect/>
          </a:stretch>
        </p:blipFill>
        <p:spPr bwMode="auto">
          <a:xfrm>
            <a:off x="76200" y="12954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6400800"/>
            <a:ext cx="3333056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Source: Ministry of Finance,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2009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2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026" name="think-cell Slide" r:id="rId50" imgW="0" imgH="0" progId="">
              <p:embed/>
            </p:oleObj>
          </a:graphicData>
        </a:graphic>
      </p:graphicFrame>
      <p:sp>
        <p:nvSpPr>
          <p:cNvPr id="3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22238" y="609600"/>
            <a:ext cx="8793162" cy="5953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Emisi Indonesia</a:t>
            </a:r>
            <a:r>
              <a:rPr kumimoji="0" lang="en-US" sz="2800" b="0" i="0" u="none" strike="noStrike" kern="0" cap="none" spc="0" normalizeH="0" baseline="3000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1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diperkirakan bertambah dari 1.416 menjadi 2.6 GtCO</a:t>
            </a:r>
            <a:r>
              <a:rPr kumimoji="0" lang="en-US" sz="2800" b="1" i="0" u="none" strike="noStrike" kern="0" cap="none" spc="0" normalizeH="0" baseline="-2500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 antara tahun 2000 dan 2020</a:t>
            </a:r>
          </a:p>
        </p:txBody>
      </p:sp>
      <p:sp>
        <p:nvSpPr>
          <p:cNvPr id="4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2238" y="1760538"/>
            <a:ext cx="37290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/>
            <a:r>
              <a:rPr lang="en-US" sz="1400"/>
              <a:t>Emisi yang diproyeksi</a:t>
            </a:r>
            <a:r>
              <a:rPr lang="en-US" sz="1400" baseline="30000"/>
              <a:t>2</a:t>
            </a:r>
            <a:r>
              <a:rPr lang="en-US" sz="1400"/>
              <a:t>, Juta ton CO</a:t>
            </a:r>
            <a:r>
              <a:rPr lang="en-US" sz="1400" baseline="-25000"/>
              <a:t>2</a:t>
            </a:r>
            <a:r>
              <a:rPr lang="en-US" sz="1400"/>
              <a:t>e</a:t>
            </a:r>
          </a:p>
        </p:txBody>
      </p:sp>
      <p:sp>
        <p:nvSpPr>
          <p:cNvPr id="5" name="Line 18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248275" y="3032125"/>
            <a:ext cx="19050" cy="11113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6" name="Line 18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335588" y="2674938"/>
            <a:ext cx="554037" cy="319087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7" name="Line 18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48275" y="3155950"/>
            <a:ext cx="19050" cy="4763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8" name="Line 18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621338" y="3014663"/>
            <a:ext cx="268287" cy="61912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9" name="Line 18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248275" y="2411413"/>
            <a:ext cx="641350" cy="563562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0" name="Line 19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248275" y="4044950"/>
            <a:ext cx="641350" cy="134938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1" name="Line 19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248275" y="5318125"/>
            <a:ext cx="641350" cy="115888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2" name="Line 18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248275" y="2255838"/>
            <a:ext cx="641350" cy="58420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3" name="Line 18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48275" y="2052638"/>
            <a:ext cx="641350" cy="64135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4" name="Line 18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003550" y="5287963"/>
            <a:ext cx="641350" cy="30162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5" name="Line 18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003550" y="4179888"/>
            <a:ext cx="641350" cy="409575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6" name="Line 18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003550" y="3160713"/>
            <a:ext cx="641350" cy="446087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7" name="Line 17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003550" y="3043238"/>
            <a:ext cx="641350" cy="485775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8" name="Line 17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003550" y="2974975"/>
            <a:ext cx="641350" cy="506413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19" name="Line 17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3003550" y="2840038"/>
            <a:ext cx="641350" cy="51435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20" name="Line 17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3003550" y="2693988"/>
            <a:ext cx="641350" cy="554037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graphicFrame>
        <p:nvGraphicFramePr>
          <p:cNvPr id="21" name="Object 3"/>
          <p:cNvGraphicFramePr>
            <a:graphicFrameLocks/>
          </p:cNvGraphicFramePr>
          <p:nvPr/>
        </p:nvGraphicFramePr>
        <p:xfrm>
          <a:off x="971550" y="1955800"/>
          <a:ext cx="6948488" cy="3582988"/>
        </p:xfrm>
        <a:graphic>
          <a:graphicData uri="http://schemas.openxmlformats.org/presentationml/2006/ole">
            <p:oleObj spid="_x0000_s1027" r:id="rId51" imgW="6809822" imgH="3517697" progId="Excel.Sheet.8">
              <p:embed/>
            </p:oleObj>
          </a:graphicData>
        </a:graphic>
      </p:graphicFrame>
      <p:sp>
        <p:nvSpPr>
          <p:cNvPr id="22" name="Line 16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5170488" y="3101975"/>
            <a:ext cx="10001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23" name="Line 17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366838" y="3427413"/>
            <a:ext cx="100012" cy="777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24" name="Line 17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466850" y="3570288"/>
            <a:ext cx="101600" cy="76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/>
          </a:p>
        </p:txBody>
      </p:sp>
      <p:sp>
        <p:nvSpPr>
          <p:cNvPr id="25" name="Rectangle 7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38625" y="5537200"/>
            <a:ext cx="4159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buSzPct val="120000"/>
            </a:pPr>
            <a:r>
              <a:rPr lang="en-US" sz="1400" b="1"/>
              <a:t>2005</a:t>
            </a:r>
          </a:p>
        </p:txBody>
      </p:sp>
      <p:sp>
        <p:nvSpPr>
          <p:cNvPr id="26" name="Rectangle 7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197350" y="2441575"/>
            <a:ext cx="496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b"/>
          <a:lstStyle/>
          <a:p>
            <a:pPr algn="ctr" defTabSz="912813">
              <a:buSzPct val="120000"/>
            </a:pPr>
            <a:r>
              <a:rPr lang="en-US" sz="1400"/>
              <a:t>2,044</a:t>
            </a:r>
          </a:p>
        </p:txBody>
      </p:sp>
      <p:sp>
        <p:nvSpPr>
          <p:cNvPr id="27" name="Rectangle 8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46988" y="2493963"/>
            <a:ext cx="10048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SzPct val="120000"/>
            </a:pPr>
            <a:r>
              <a:rPr lang="en-US" sz="1400"/>
              <a:t>Transportasi</a:t>
            </a:r>
          </a:p>
        </p:txBody>
      </p:sp>
      <p:sp>
        <p:nvSpPr>
          <p:cNvPr id="28" name="Rectangle 6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46988" y="5135563"/>
            <a:ext cx="9747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SzPct val="120000"/>
            </a:pPr>
            <a:r>
              <a:rPr lang="en-US" sz="1400"/>
              <a:t>Penyerapan</a:t>
            </a:r>
          </a:p>
        </p:txBody>
      </p:sp>
      <p:sp>
        <p:nvSpPr>
          <p:cNvPr id="29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6988" y="4441825"/>
            <a:ext cx="642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SzPct val="120000"/>
            </a:pPr>
            <a:r>
              <a:rPr lang="en-US" sz="1400"/>
              <a:t>Gambut</a:t>
            </a:r>
          </a:p>
        </p:txBody>
      </p:sp>
      <p:sp>
        <p:nvSpPr>
          <p:cNvPr id="30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46988" y="3421063"/>
            <a:ext cx="8747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SzPct val="120000"/>
            </a:pPr>
            <a:r>
              <a:rPr lang="en-US" sz="1400"/>
              <a:t>Kehutanan</a:t>
            </a:r>
          </a:p>
        </p:txBody>
      </p:sp>
      <p:sp>
        <p:nvSpPr>
          <p:cNvPr id="31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46988" y="2763838"/>
            <a:ext cx="473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SzPct val="120000"/>
            </a:pPr>
            <a:r>
              <a:rPr lang="en-US" sz="1400"/>
              <a:t>Kelistrikan</a:t>
            </a:r>
          </a:p>
        </p:txBody>
      </p:sp>
      <p:sp>
        <p:nvSpPr>
          <p:cNvPr id="32" name="Rectangle 8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646988" y="2225675"/>
            <a:ext cx="7747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SzPct val="120000"/>
            </a:pPr>
            <a:r>
              <a:rPr lang="en-US" sz="1400"/>
              <a:t>Pertanian</a:t>
            </a:r>
          </a:p>
        </p:txBody>
      </p:sp>
      <p:sp>
        <p:nvSpPr>
          <p:cNvPr id="33" name="Rectangle 14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646988" y="1957388"/>
            <a:ext cx="698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>
              <a:buSzPct val="120000"/>
            </a:pPr>
            <a:r>
              <a:rPr lang="en-GB" sz="1400"/>
              <a:t>Lainnya</a:t>
            </a:r>
            <a:r>
              <a:rPr lang="en-GB" sz="1400" baseline="30000"/>
              <a:t>3</a:t>
            </a:r>
            <a:endParaRPr lang="en-GB" sz="1400"/>
          </a:p>
        </p:txBody>
      </p:sp>
      <p:sp>
        <p:nvSpPr>
          <p:cNvPr id="34" name="Rectangle 6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89700" y="5537200"/>
            <a:ext cx="4143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buSzPct val="120000"/>
            </a:pPr>
            <a:r>
              <a:rPr lang="en-US" sz="1400" b="1"/>
              <a:t>2020</a:t>
            </a:r>
          </a:p>
        </p:txBody>
      </p:sp>
      <p:sp>
        <p:nvSpPr>
          <p:cNvPr id="35" name="Rectangle 74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4197350" y="3562350"/>
            <a:ext cx="496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US" sz="1400" b="1">
                <a:solidFill>
                  <a:schemeClr val="bg1"/>
                </a:solidFill>
              </a:rPr>
              <a:t>1,007</a:t>
            </a:r>
          </a:p>
        </p:txBody>
      </p:sp>
      <p:sp useBgFill="1">
        <p:nvSpPr>
          <p:cNvPr id="36" name="Rectangle 16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921125" y="2900363"/>
            <a:ext cx="246063" cy="2174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GB" sz="1400"/>
              <a:t>69</a:t>
            </a:r>
          </a:p>
        </p:txBody>
      </p:sp>
      <p:sp>
        <p:nvSpPr>
          <p:cNvPr id="37" name="Rectangle 7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673600" y="2798763"/>
            <a:ext cx="346075" cy="217487"/>
          </a:xfrm>
          <a:prstGeom prst="rect">
            <a:avLst/>
          </a:prstGeom>
          <a:solidFill>
            <a:srgbClr val="91B0FF"/>
          </a:solidFill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US" sz="1400"/>
              <a:t>132</a:t>
            </a:r>
          </a:p>
        </p:txBody>
      </p:sp>
      <p:sp>
        <p:nvSpPr>
          <p:cNvPr id="38" name="Rectangle 6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46838" y="1809750"/>
            <a:ext cx="496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b"/>
          <a:lstStyle/>
          <a:p>
            <a:pPr algn="ctr" defTabSz="912813">
              <a:buSzPct val="120000"/>
            </a:pPr>
            <a:r>
              <a:rPr lang="en-US" sz="1400"/>
              <a:t>2,561</a:t>
            </a:r>
          </a:p>
        </p:txBody>
      </p:sp>
      <p:sp>
        <p:nvSpPr>
          <p:cNvPr id="39" name="Rectangle 8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989138" y="5537200"/>
            <a:ext cx="4143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buSzPct val="120000"/>
            </a:pPr>
            <a:r>
              <a:rPr lang="en-US" sz="1400" b="1"/>
              <a:t>2000</a:t>
            </a:r>
          </a:p>
        </p:txBody>
      </p:sp>
      <p:sp>
        <p:nvSpPr>
          <p:cNvPr id="40" name="Rectangle 7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946275" y="2974975"/>
            <a:ext cx="4984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b"/>
          <a:lstStyle/>
          <a:p>
            <a:pPr algn="ctr" defTabSz="913526">
              <a:buSzPct val="120000"/>
              <a:defRPr/>
            </a:pPr>
            <a:r>
              <a:rPr lang="en-US" sz="1400" dirty="0">
                <a:latin typeface="+mn-lt"/>
                <a:ea typeface="MS Mincho" pitchFamily="49" charset="-128"/>
                <a:cs typeface="Times New Roman" pitchFamily="18" charset="0"/>
              </a:rPr>
              <a:t>1,415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41" name="Rectangle 80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2022475" y="3989388"/>
            <a:ext cx="3476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3526">
              <a:buSzPct val="120000"/>
              <a:defRPr/>
            </a:pPr>
            <a:r>
              <a:rPr lang="en-US" sz="1400" dirty="0">
                <a:latin typeface="+mn-lt"/>
                <a:ea typeface="MS Mincho" pitchFamily="49" charset="-128"/>
                <a:cs typeface="Times New Roman" pitchFamily="18" charset="0"/>
              </a:rPr>
              <a:t>649</a:t>
            </a:r>
            <a:endParaRPr lang="id-ID" sz="1400" dirty="0">
              <a:latin typeface="+mn-lt"/>
              <a:ea typeface="MS Mincho" pitchFamily="49" charset="-128"/>
              <a:cs typeface="Times New Roman" pitchFamily="18" charset="0"/>
            </a:endParaRPr>
          </a:p>
          <a:p>
            <a:pPr algn="ctr" defTabSz="913526">
              <a:buSzPct val="120000"/>
              <a:defRPr/>
            </a:pPr>
            <a:endParaRPr lang="en-US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2" name="Rectangle 8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19250" y="3308350"/>
            <a:ext cx="347663" cy="217488"/>
          </a:xfrm>
          <a:prstGeom prst="rect">
            <a:avLst/>
          </a:prstGeom>
          <a:solidFill>
            <a:srgbClr val="91B0FF"/>
          </a:solidFill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US" sz="1400"/>
              <a:t>75</a:t>
            </a:r>
          </a:p>
        </p:txBody>
      </p:sp>
      <p:sp>
        <p:nvSpPr>
          <p:cNvPr id="43" name="Rectangle 160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3871913" y="2657475"/>
            <a:ext cx="346075" cy="2174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GB" sz="1400" b="1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44" name="Rectangle 6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6446838" y="3421063"/>
            <a:ext cx="4968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US" sz="1400" b="1">
                <a:solidFill>
                  <a:schemeClr val="bg1"/>
                </a:solidFill>
              </a:rPr>
              <a:t>1,007</a:t>
            </a:r>
          </a:p>
        </p:txBody>
      </p:sp>
      <p:sp>
        <p:nvSpPr>
          <p:cNvPr id="45" name="Rectangle 7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6523038" y="2735263"/>
            <a:ext cx="3460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US" sz="1400" b="1">
                <a:solidFill>
                  <a:schemeClr val="bg1"/>
                </a:solidFill>
              </a:rPr>
              <a:t>340</a:t>
            </a:r>
          </a:p>
        </p:txBody>
      </p:sp>
      <p:sp>
        <p:nvSpPr>
          <p:cNvPr id="46" name="Rectangle 6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19813" y="2225675"/>
            <a:ext cx="346075" cy="217488"/>
          </a:xfrm>
          <a:prstGeom prst="rect">
            <a:avLst/>
          </a:prstGeom>
          <a:solidFill>
            <a:srgbClr val="91B0FF"/>
          </a:solidFill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US" sz="1400"/>
              <a:t>151</a:t>
            </a:r>
          </a:p>
        </p:txBody>
      </p:sp>
      <p:sp>
        <p:nvSpPr>
          <p:cNvPr id="47" name="Rectangle 169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6926263" y="204628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GB" sz="1400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48" name="Rectangle 158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2427288" y="3192463"/>
            <a:ext cx="346075" cy="2174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algn="ctr" defTabSz="912813">
              <a:buSzPct val="120000"/>
            </a:pPr>
            <a:r>
              <a:rPr lang="en-GB" sz="1400" b="1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49" name="McK 5. Source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122238" y="6565900"/>
            <a:ext cx="70024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620713" indent="-620713" defTabSz="912813">
              <a:tabLst>
                <a:tab pos="623888" algn="l"/>
              </a:tabLst>
            </a:pPr>
            <a:r>
              <a:rPr lang="en-US" sz="1000">
                <a:solidFill>
                  <a:srgbClr val="000000"/>
                </a:solidFill>
              </a:rPr>
              <a:t>SUMBER: Kurva Biaya Pengurangan Emisi Gas Rumah Kaca Indonesia - </a:t>
            </a:r>
            <a:r>
              <a:rPr lang="en-GB" sz="1000">
                <a:solidFill>
                  <a:srgbClr val="000000"/>
                </a:solidFill>
              </a:rPr>
              <a:t>DNPI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0" name="McK Footnote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28588" y="5875338"/>
            <a:ext cx="67389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85788" indent="-585788" defTabSz="912813">
              <a:tabLst>
                <a:tab pos="542925" algn="r"/>
              </a:tabLst>
            </a:pPr>
            <a:r>
              <a:rPr lang="en-US" sz="1000"/>
              <a:t>1 Disesuaikan dengan metoda Laporan Second National Communication (SNC) KLH</a:t>
            </a:r>
          </a:p>
          <a:p>
            <a:pPr marL="585788" indent="-585788" defTabSz="912813">
              <a:tabLst>
                <a:tab pos="542925" algn="r"/>
              </a:tabLst>
            </a:pPr>
            <a:r>
              <a:rPr lang="en-US" sz="1000"/>
              <a:t>2 Termasuk emisi langsung dari setiap sektor</a:t>
            </a:r>
          </a:p>
          <a:p>
            <a:pPr marL="585788" indent="-585788" defTabSz="912813">
              <a:tabLst>
                <a:tab pos="542925" algn="r"/>
              </a:tabLst>
            </a:pPr>
            <a:r>
              <a:rPr lang="en-US" sz="1000"/>
              <a:t>3 Termasuk sektor semen, bangunan, limbah, dan minyak &amp; gas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0" y="1085850"/>
            <a:ext cx="9144000" cy="57721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0" y="1085850"/>
            <a:ext cx="9144000" cy="8382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 bwMode="auto">
          <a:xfrm>
            <a:off x="533400" y="317500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ALUR PROYEK CDM SEKTOR ENERGI</a:t>
            </a:r>
            <a:b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Pengaturan saat ini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0" y="4295775"/>
            <a:ext cx="9144000" cy="1360488"/>
          </a:xfrm>
          <a:prstGeom prst="rect">
            <a:avLst/>
          </a:prstGeom>
          <a:solidFill>
            <a:srgbClr val="CCFF9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0" y="5637213"/>
            <a:ext cx="9144000" cy="671512"/>
          </a:xfrm>
          <a:prstGeom prst="rect">
            <a:avLst/>
          </a:prstGeom>
          <a:solidFill>
            <a:srgbClr val="CC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0" y="3041650"/>
            <a:ext cx="9144000" cy="1254125"/>
          </a:xfrm>
          <a:prstGeom prst="rect">
            <a:avLst/>
          </a:prstGeom>
          <a:solidFill>
            <a:srgbClr val="99FF9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-112713" y="2149475"/>
            <a:ext cx="1090613" cy="384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Kementerian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ESDM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39688" y="3194050"/>
            <a:ext cx="838200" cy="384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Dewan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Nasional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Perubahan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Iklim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50800" y="5637213"/>
            <a:ext cx="1004888" cy="536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Designated Operational Entity (DOE)</a:t>
            </a:r>
          </a:p>
        </p:txBody>
      </p:sp>
      <p:sp>
        <p:nvSpPr>
          <p:cNvPr id="121" name="TextBox 78"/>
          <p:cNvSpPr txBox="1">
            <a:spLocks noChangeArrowheads="1"/>
          </p:cNvSpPr>
          <p:nvPr/>
        </p:nvSpPr>
        <p:spPr bwMode="auto">
          <a:xfrm>
            <a:off x="2182813" y="2111375"/>
            <a:ext cx="369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 Narrow" pitchFamily="34" charset="0"/>
              </a:rPr>
              <a:t>Lap.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3813" y="4748213"/>
            <a:ext cx="930275" cy="384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Pengembang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Proyek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Swasta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-36513" y="6370638"/>
            <a:ext cx="990601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i="1" dirty="0">
                <a:solidFill>
                  <a:prstClr val="black"/>
                </a:solidFill>
                <a:latin typeface="Arial Narrow" pitchFamily="34" charset="0"/>
              </a:rPr>
              <a:t>Executive Board CDM</a:t>
            </a:r>
          </a:p>
        </p:txBody>
      </p:sp>
      <p:sp>
        <p:nvSpPr>
          <p:cNvPr id="124" name="Oval 123"/>
          <p:cNvSpPr/>
          <p:nvPr/>
        </p:nvSpPr>
        <p:spPr>
          <a:xfrm>
            <a:off x="952500" y="2076450"/>
            <a:ext cx="546100" cy="533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5" name="TextBox 215"/>
          <p:cNvSpPr txBox="1">
            <a:spLocks noChangeArrowheads="1"/>
          </p:cNvSpPr>
          <p:nvPr/>
        </p:nvSpPr>
        <p:spPr bwMode="auto">
          <a:xfrm>
            <a:off x="693738" y="1462088"/>
            <a:ext cx="1066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Arial Narrow" pitchFamily="34" charset="0"/>
              </a:rPr>
              <a:t>Baseline emission</a:t>
            </a:r>
          </a:p>
        </p:txBody>
      </p:sp>
      <p:sp>
        <p:nvSpPr>
          <p:cNvPr id="126" name="Oval 125"/>
          <p:cNvSpPr/>
          <p:nvPr/>
        </p:nvSpPr>
        <p:spPr>
          <a:xfrm>
            <a:off x="2598738" y="5072063"/>
            <a:ext cx="685800" cy="533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36625" y="3201988"/>
            <a:ext cx="587375" cy="457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Publikasi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EF</a:t>
            </a:r>
          </a:p>
        </p:txBody>
      </p:sp>
      <p:cxnSp>
        <p:nvCxnSpPr>
          <p:cNvPr id="128" name="Elbow Connector 127"/>
          <p:cNvCxnSpPr>
            <a:stCxn id="124" idx="4"/>
            <a:endCxn id="127" idx="0"/>
          </p:cNvCxnSpPr>
          <p:nvPr/>
        </p:nvCxnSpPr>
        <p:spPr>
          <a:xfrm rot="16200000" flipH="1">
            <a:off x="931863" y="2903537"/>
            <a:ext cx="592138" cy="476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129" name="Oval 128"/>
          <p:cNvSpPr/>
          <p:nvPr/>
        </p:nvSpPr>
        <p:spPr>
          <a:xfrm>
            <a:off x="2503488" y="2000250"/>
            <a:ext cx="762000" cy="6858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2608263" y="4318000"/>
            <a:ext cx="762000" cy="6858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665288" y="2076450"/>
            <a:ext cx="6858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Penyusunan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Proposal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Proyek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Pemerintah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741488" y="4672013"/>
            <a:ext cx="6858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Penyusunan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Proposal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Proyek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Swasta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33" name="Elbow Connector 132"/>
          <p:cNvCxnSpPr>
            <a:stCxn id="127" idx="3"/>
            <a:endCxn id="132" idx="1"/>
          </p:cNvCxnSpPr>
          <p:nvPr/>
        </p:nvCxnSpPr>
        <p:spPr>
          <a:xfrm>
            <a:off x="1524000" y="3430588"/>
            <a:ext cx="217488" cy="150812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34" name="Elbow Connector 133"/>
          <p:cNvCxnSpPr>
            <a:stCxn id="127" idx="3"/>
            <a:endCxn id="131" idx="1"/>
          </p:cNvCxnSpPr>
          <p:nvPr/>
        </p:nvCxnSpPr>
        <p:spPr>
          <a:xfrm flipV="1">
            <a:off x="1524000" y="2343150"/>
            <a:ext cx="141288" cy="108743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35" name="Elbow Connector 134"/>
          <p:cNvCxnSpPr>
            <a:stCxn id="132" idx="3"/>
            <a:endCxn id="126" idx="2"/>
          </p:cNvCxnSpPr>
          <p:nvPr/>
        </p:nvCxnSpPr>
        <p:spPr>
          <a:xfrm>
            <a:off x="2427288" y="4938713"/>
            <a:ext cx="171450" cy="40005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36" name="Elbow Connector 135"/>
          <p:cNvCxnSpPr>
            <a:stCxn id="132" idx="3"/>
            <a:endCxn id="130" idx="2"/>
          </p:cNvCxnSpPr>
          <p:nvPr/>
        </p:nvCxnSpPr>
        <p:spPr>
          <a:xfrm flipV="1">
            <a:off x="2427288" y="4660900"/>
            <a:ext cx="180975" cy="27781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37" name="Straight Arrow Connector 136"/>
          <p:cNvCxnSpPr>
            <a:stCxn id="131" idx="3"/>
            <a:endCxn id="129" idx="2"/>
          </p:cNvCxnSpPr>
          <p:nvPr/>
        </p:nvCxnSpPr>
        <p:spPr>
          <a:xfrm>
            <a:off x="2351088" y="2343150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138" name="TextBox 265"/>
          <p:cNvSpPr txBox="1">
            <a:spLocks noChangeArrowheads="1"/>
          </p:cNvSpPr>
          <p:nvPr/>
        </p:nvSpPr>
        <p:spPr bwMode="auto">
          <a:xfrm>
            <a:off x="1295400" y="157162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 Narrow" pitchFamily="34" charset="0"/>
              </a:rPr>
              <a:t>Proposal Proyek CDM</a:t>
            </a:r>
          </a:p>
        </p:txBody>
      </p:sp>
      <p:sp>
        <p:nvSpPr>
          <p:cNvPr id="139" name="TextBox 266"/>
          <p:cNvSpPr txBox="1">
            <a:spLocks noChangeArrowheads="1"/>
          </p:cNvSpPr>
          <p:nvPr/>
        </p:nvSpPr>
        <p:spPr bwMode="auto">
          <a:xfrm>
            <a:off x="3087688" y="1431925"/>
            <a:ext cx="1752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Arial Narrow" pitchFamily="34" charset="0"/>
              </a:rPr>
              <a:t>Validasi &amp; </a:t>
            </a:r>
          </a:p>
          <a:p>
            <a:pPr algn="ctr"/>
            <a:r>
              <a:rPr lang="en-US" sz="1000" b="1">
                <a:solidFill>
                  <a:srgbClr val="FFFFFF"/>
                </a:solidFill>
                <a:latin typeface="Arial Narrow" pitchFamily="34" charset="0"/>
              </a:rPr>
              <a:t>Persetujuan </a:t>
            </a:r>
          </a:p>
          <a:p>
            <a:pPr algn="ctr"/>
            <a:r>
              <a:rPr lang="en-US" sz="1000" b="1">
                <a:solidFill>
                  <a:srgbClr val="FFFFFF"/>
                </a:solidFill>
                <a:latin typeface="Arial Narrow" pitchFamily="34" charset="0"/>
              </a:rPr>
              <a:t>Nasional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3656013" y="3059113"/>
            <a:ext cx="7620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Kriteria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Pembangunan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Berkelanjutan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698875" y="5694363"/>
            <a:ext cx="6096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Validasi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PDD / POA-DD</a:t>
            </a:r>
          </a:p>
        </p:txBody>
      </p:sp>
      <p:cxnSp>
        <p:nvCxnSpPr>
          <p:cNvPr id="142" name="Elbow Connector 141"/>
          <p:cNvCxnSpPr>
            <a:stCxn id="155" idx="3"/>
            <a:endCxn id="140" idx="1"/>
          </p:cNvCxnSpPr>
          <p:nvPr/>
        </p:nvCxnSpPr>
        <p:spPr>
          <a:xfrm>
            <a:off x="3341688" y="2368550"/>
            <a:ext cx="314325" cy="95726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43" name="Elbow Connector 142"/>
          <p:cNvCxnSpPr>
            <a:stCxn id="126" idx="6"/>
            <a:endCxn id="140" idx="1"/>
          </p:cNvCxnSpPr>
          <p:nvPr/>
        </p:nvCxnSpPr>
        <p:spPr>
          <a:xfrm flipV="1">
            <a:off x="3284538" y="3325813"/>
            <a:ext cx="371475" cy="2012950"/>
          </a:xfrm>
          <a:prstGeom prst="bentConnector3">
            <a:avLst>
              <a:gd name="adj1" fmla="val 57693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44" name="Elbow Connector 278"/>
          <p:cNvCxnSpPr>
            <a:endCxn id="141" idx="1"/>
          </p:cNvCxnSpPr>
          <p:nvPr/>
        </p:nvCxnSpPr>
        <p:spPr>
          <a:xfrm rot="16200000" flipH="1">
            <a:off x="1720056" y="3982244"/>
            <a:ext cx="3840163" cy="117475"/>
          </a:xfrm>
          <a:prstGeom prst="bentConnector2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>
            <a:off x="3189288" y="2144713"/>
            <a:ext cx="381000" cy="1587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>
            <a:off x="3352800" y="4502150"/>
            <a:ext cx="228600" cy="15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>
          <a:xfrm>
            <a:off x="3276600" y="5280025"/>
            <a:ext cx="304800" cy="15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148" name="Oval 147"/>
          <p:cNvSpPr/>
          <p:nvPr/>
        </p:nvSpPr>
        <p:spPr>
          <a:xfrm>
            <a:off x="3722688" y="3702050"/>
            <a:ext cx="581025" cy="533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49" name="Straight Arrow Connector 148"/>
          <p:cNvCxnSpPr>
            <a:stCxn id="140" idx="2"/>
            <a:endCxn id="148" idx="0"/>
          </p:cNvCxnSpPr>
          <p:nvPr/>
        </p:nvCxnSpPr>
        <p:spPr>
          <a:xfrm flipH="1">
            <a:off x="4013200" y="3592513"/>
            <a:ext cx="23813" cy="10953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50" name="Straight Arrow Connector 149"/>
          <p:cNvCxnSpPr>
            <a:stCxn id="148" idx="4"/>
            <a:endCxn id="141" idx="0"/>
          </p:cNvCxnSpPr>
          <p:nvPr/>
        </p:nvCxnSpPr>
        <p:spPr>
          <a:xfrm flipH="1">
            <a:off x="4003675" y="4235450"/>
            <a:ext cx="9525" cy="145891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151" name="Rectangle 150"/>
          <p:cNvSpPr/>
          <p:nvPr/>
        </p:nvSpPr>
        <p:spPr>
          <a:xfrm>
            <a:off x="4572000" y="6384925"/>
            <a:ext cx="576263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Registrasi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52" name="Elbow Connector 151"/>
          <p:cNvCxnSpPr>
            <a:stCxn id="141" idx="3"/>
            <a:endCxn id="151" idx="1"/>
          </p:cNvCxnSpPr>
          <p:nvPr/>
        </p:nvCxnSpPr>
        <p:spPr>
          <a:xfrm>
            <a:off x="4308475" y="5961063"/>
            <a:ext cx="263525" cy="61436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53" name="TextBox 434"/>
          <p:cNvSpPr txBox="1">
            <a:spLocks noChangeArrowheads="1"/>
          </p:cNvSpPr>
          <p:nvPr/>
        </p:nvSpPr>
        <p:spPr bwMode="auto">
          <a:xfrm>
            <a:off x="933450" y="21478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Baseline Emission Factor</a:t>
            </a:r>
          </a:p>
        </p:txBody>
      </p:sp>
      <p:cxnSp>
        <p:nvCxnSpPr>
          <p:cNvPr id="154" name="Straight Arrow Connector 153"/>
          <p:cNvCxnSpPr>
            <a:stCxn id="124" idx="6"/>
            <a:endCxn id="131" idx="1"/>
          </p:cNvCxnSpPr>
          <p:nvPr/>
        </p:nvCxnSpPr>
        <p:spPr>
          <a:xfrm>
            <a:off x="1498600" y="2343150"/>
            <a:ext cx="16668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155" name="TextBox 53"/>
          <p:cNvSpPr txBox="1">
            <a:spLocks noChangeArrowheads="1"/>
          </p:cNvSpPr>
          <p:nvPr/>
        </p:nvSpPr>
        <p:spPr bwMode="auto">
          <a:xfrm>
            <a:off x="2427288" y="2076450"/>
            <a:ext cx="914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Program of Activities Design Document </a:t>
            </a:r>
          </a:p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(POA-DD)</a:t>
            </a:r>
          </a:p>
        </p:txBody>
      </p:sp>
      <p:sp>
        <p:nvSpPr>
          <p:cNvPr id="156" name="TextBox 55"/>
          <p:cNvSpPr txBox="1">
            <a:spLocks noChangeArrowheads="1"/>
          </p:cNvSpPr>
          <p:nvPr/>
        </p:nvSpPr>
        <p:spPr bwMode="auto">
          <a:xfrm>
            <a:off x="2579688" y="4341813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Program of Activities Design Document </a:t>
            </a:r>
          </a:p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(POA-DD)</a:t>
            </a:r>
          </a:p>
        </p:txBody>
      </p:sp>
      <p:sp>
        <p:nvSpPr>
          <p:cNvPr id="157" name="TextBox 61"/>
          <p:cNvSpPr txBox="1">
            <a:spLocks noChangeArrowheads="1"/>
          </p:cNvSpPr>
          <p:nvPr/>
        </p:nvSpPr>
        <p:spPr bwMode="auto">
          <a:xfrm>
            <a:off x="2655888" y="5053013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Project Design Document </a:t>
            </a:r>
          </a:p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(PDD)</a:t>
            </a:r>
          </a:p>
        </p:txBody>
      </p:sp>
      <p:sp>
        <p:nvSpPr>
          <p:cNvPr id="158" name="TextBox 71"/>
          <p:cNvSpPr txBox="1">
            <a:spLocks noChangeArrowheads="1"/>
          </p:cNvSpPr>
          <p:nvPr/>
        </p:nvSpPr>
        <p:spPr bwMode="auto">
          <a:xfrm>
            <a:off x="3617913" y="3751263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latin typeface="Arial Narrow" pitchFamily="34" charset="0"/>
              </a:rPr>
              <a:t>Persetujuan Nasional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6223000" y="4392613"/>
            <a:ext cx="609600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Monitoring &amp;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evaluasi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6261100" y="4892675"/>
            <a:ext cx="533400" cy="533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1" name="TextBox 111"/>
          <p:cNvSpPr txBox="1">
            <a:spLocks noChangeArrowheads="1"/>
          </p:cNvSpPr>
          <p:nvPr/>
        </p:nvSpPr>
        <p:spPr bwMode="auto">
          <a:xfrm>
            <a:off x="6115050" y="49260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latin typeface="Arial Narrow" pitchFamily="34" charset="0"/>
              </a:rPr>
              <a:t>Laporan Evaluasi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7648575" y="6384925"/>
            <a:ext cx="533400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CER Issuance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6953250" y="5699125"/>
            <a:ext cx="533400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Verifikasi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8412163" y="4584700"/>
            <a:ext cx="533400" cy="533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65" name="Elbow Connector 164"/>
          <p:cNvCxnSpPr>
            <a:stCxn id="163" idx="3"/>
            <a:endCxn id="162" idx="1"/>
          </p:cNvCxnSpPr>
          <p:nvPr/>
        </p:nvCxnSpPr>
        <p:spPr>
          <a:xfrm>
            <a:off x="7486650" y="5889625"/>
            <a:ext cx="161925" cy="6858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66" name="TextBox 224"/>
          <p:cNvSpPr txBox="1">
            <a:spLocks noChangeArrowheads="1"/>
          </p:cNvSpPr>
          <p:nvPr/>
        </p:nvSpPr>
        <p:spPr bwMode="auto">
          <a:xfrm>
            <a:off x="8269288" y="4741863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 Narrow" pitchFamily="34" charset="0"/>
              </a:rPr>
              <a:t>CER</a:t>
            </a:r>
          </a:p>
        </p:txBody>
      </p:sp>
      <p:cxnSp>
        <p:nvCxnSpPr>
          <p:cNvPr id="167" name="Straight Connector 166"/>
          <p:cNvCxnSpPr/>
          <p:nvPr/>
        </p:nvCxnSpPr>
        <p:spPr>
          <a:xfrm>
            <a:off x="887413" y="1925638"/>
            <a:ext cx="0" cy="499745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68" name="Straight Connector 167"/>
          <p:cNvCxnSpPr/>
          <p:nvPr/>
        </p:nvCxnSpPr>
        <p:spPr>
          <a:xfrm>
            <a:off x="3416300" y="1893888"/>
            <a:ext cx="12700" cy="49530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/>
        </p:spPr>
      </p:cxnSp>
      <p:cxnSp>
        <p:nvCxnSpPr>
          <p:cNvPr id="169" name="Straight Connector 168"/>
          <p:cNvCxnSpPr/>
          <p:nvPr/>
        </p:nvCxnSpPr>
        <p:spPr>
          <a:xfrm flipH="1">
            <a:off x="5372100" y="1924050"/>
            <a:ext cx="7938" cy="48783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70" name="Straight Connector 169"/>
          <p:cNvCxnSpPr/>
          <p:nvPr/>
        </p:nvCxnSpPr>
        <p:spPr>
          <a:xfrm flipH="1">
            <a:off x="4495800" y="1925638"/>
            <a:ext cx="1588" cy="492125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71" name="Straight Connector 170"/>
          <p:cNvCxnSpPr/>
          <p:nvPr/>
        </p:nvCxnSpPr>
        <p:spPr>
          <a:xfrm flipH="1">
            <a:off x="1560513" y="1924050"/>
            <a:ext cx="15875" cy="499903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/>
        </p:spPr>
      </p:cxnSp>
      <p:sp>
        <p:nvSpPr>
          <p:cNvPr id="172" name="TextBox 242"/>
          <p:cNvSpPr txBox="1">
            <a:spLocks noChangeArrowheads="1"/>
          </p:cNvSpPr>
          <p:nvPr/>
        </p:nvSpPr>
        <p:spPr bwMode="auto">
          <a:xfrm>
            <a:off x="4303713" y="1585913"/>
            <a:ext cx="1066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Arial Narrow" pitchFamily="34" charset="0"/>
              </a:rPr>
              <a:t>Registrasi</a:t>
            </a:r>
          </a:p>
        </p:txBody>
      </p:sp>
      <p:cxnSp>
        <p:nvCxnSpPr>
          <p:cNvPr id="173" name="Straight Connector 172"/>
          <p:cNvCxnSpPr/>
          <p:nvPr/>
        </p:nvCxnSpPr>
        <p:spPr>
          <a:xfrm>
            <a:off x="6916738" y="1924050"/>
            <a:ext cx="0" cy="492283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74" name="Straight Connector 173"/>
          <p:cNvCxnSpPr/>
          <p:nvPr/>
        </p:nvCxnSpPr>
        <p:spPr>
          <a:xfrm flipH="1">
            <a:off x="7529513" y="1927225"/>
            <a:ext cx="1587" cy="491966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75" name="TextBox 245"/>
          <p:cNvSpPr txBox="1">
            <a:spLocks noChangeArrowheads="1"/>
          </p:cNvSpPr>
          <p:nvPr/>
        </p:nvSpPr>
        <p:spPr bwMode="auto">
          <a:xfrm>
            <a:off x="5954713" y="1585913"/>
            <a:ext cx="1066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Arial Narrow" pitchFamily="34" charset="0"/>
              </a:rPr>
              <a:t>Monitoring</a:t>
            </a:r>
          </a:p>
        </p:txBody>
      </p:sp>
      <p:sp>
        <p:nvSpPr>
          <p:cNvPr id="176" name="TextBox 248"/>
          <p:cNvSpPr txBox="1">
            <a:spLocks noChangeArrowheads="1"/>
          </p:cNvSpPr>
          <p:nvPr/>
        </p:nvSpPr>
        <p:spPr bwMode="auto">
          <a:xfrm>
            <a:off x="6684963" y="1582738"/>
            <a:ext cx="1066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Arial Narrow" pitchFamily="34" charset="0"/>
              </a:rPr>
              <a:t>Verifikasi</a:t>
            </a:r>
          </a:p>
        </p:txBody>
      </p:sp>
      <p:sp>
        <p:nvSpPr>
          <p:cNvPr id="177" name="TextBox 250"/>
          <p:cNvSpPr txBox="1">
            <a:spLocks noChangeArrowheads="1"/>
          </p:cNvSpPr>
          <p:nvPr/>
        </p:nvSpPr>
        <p:spPr bwMode="auto">
          <a:xfrm>
            <a:off x="7767638" y="1582738"/>
            <a:ext cx="1066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Arial Narrow" pitchFamily="34" charset="0"/>
              </a:rPr>
              <a:t>CER Issuance</a:t>
            </a:r>
          </a:p>
        </p:txBody>
      </p:sp>
      <p:cxnSp>
        <p:nvCxnSpPr>
          <p:cNvPr id="178" name="Straight Connector 177"/>
          <p:cNvCxnSpPr/>
          <p:nvPr/>
        </p:nvCxnSpPr>
        <p:spPr>
          <a:xfrm rot="5400000">
            <a:off x="466726" y="1504950"/>
            <a:ext cx="836612" cy="158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179" name="Straight Connector 178"/>
          <p:cNvCxnSpPr/>
          <p:nvPr/>
        </p:nvCxnSpPr>
        <p:spPr>
          <a:xfrm rot="5400000">
            <a:off x="1142207" y="1504156"/>
            <a:ext cx="838200" cy="158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180" name="Straight Connector 179"/>
          <p:cNvCxnSpPr/>
          <p:nvPr/>
        </p:nvCxnSpPr>
        <p:spPr>
          <a:xfrm rot="5400000">
            <a:off x="4960144" y="1504156"/>
            <a:ext cx="838200" cy="158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181" name="Straight Connector 180"/>
          <p:cNvCxnSpPr/>
          <p:nvPr/>
        </p:nvCxnSpPr>
        <p:spPr>
          <a:xfrm rot="5400000">
            <a:off x="7301707" y="1696244"/>
            <a:ext cx="457200" cy="158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182" name="Straight Connector 181"/>
          <p:cNvCxnSpPr/>
          <p:nvPr/>
        </p:nvCxnSpPr>
        <p:spPr>
          <a:xfrm rot="5400000">
            <a:off x="6687344" y="1694656"/>
            <a:ext cx="457200" cy="158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183" name="Straight Connector 182"/>
          <p:cNvCxnSpPr/>
          <p:nvPr/>
        </p:nvCxnSpPr>
        <p:spPr>
          <a:xfrm rot="5400000">
            <a:off x="4267994" y="1694656"/>
            <a:ext cx="457200" cy="158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184" name="Straight Connector 183"/>
          <p:cNvCxnSpPr/>
          <p:nvPr/>
        </p:nvCxnSpPr>
        <p:spPr>
          <a:xfrm rot="5400000">
            <a:off x="3190082" y="1694656"/>
            <a:ext cx="457200" cy="158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185" name="Straight Connector 184"/>
          <p:cNvCxnSpPr/>
          <p:nvPr/>
        </p:nvCxnSpPr>
        <p:spPr>
          <a:xfrm>
            <a:off x="1600200" y="1465263"/>
            <a:ext cx="7543800" cy="1587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86" name="TextBox 283"/>
          <p:cNvSpPr txBox="1">
            <a:spLocks noChangeArrowheads="1"/>
          </p:cNvSpPr>
          <p:nvPr/>
        </p:nvSpPr>
        <p:spPr bwMode="auto">
          <a:xfrm>
            <a:off x="2438400" y="1158875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TAHAP PERENCANAAN PROYEK</a:t>
            </a:r>
          </a:p>
        </p:txBody>
      </p:sp>
      <p:sp>
        <p:nvSpPr>
          <p:cNvPr id="187" name="TextBox 284"/>
          <p:cNvSpPr txBox="1">
            <a:spLocks noChangeArrowheads="1"/>
          </p:cNvSpPr>
          <p:nvPr/>
        </p:nvSpPr>
        <p:spPr bwMode="auto">
          <a:xfrm>
            <a:off x="6324600" y="1162050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Arial Narrow" pitchFamily="34" charset="0"/>
              </a:rPr>
              <a:t>TAHAP IMPLEMENTASI PROYEK</a:t>
            </a:r>
          </a:p>
        </p:txBody>
      </p:sp>
      <p:cxnSp>
        <p:nvCxnSpPr>
          <p:cNvPr id="188" name="Straight Connector 187"/>
          <p:cNvCxnSpPr/>
          <p:nvPr/>
        </p:nvCxnSpPr>
        <p:spPr>
          <a:xfrm>
            <a:off x="0" y="1085850"/>
            <a:ext cx="914400" cy="83978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sp>
        <p:nvSpPr>
          <p:cNvPr id="189" name="TextBox 287"/>
          <p:cNvSpPr txBox="1">
            <a:spLocks noChangeArrowheads="1"/>
          </p:cNvSpPr>
          <p:nvPr/>
        </p:nvSpPr>
        <p:spPr bwMode="auto">
          <a:xfrm>
            <a:off x="-228600" y="1543050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Arial Narrow" pitchFamily="34" charset="0"/>
              </a:rPr>
              <a:t>Instansi</a:t>
            </a:r>
          </a:p>
        </p:txBody>
      </p:sp>
      <p:sp>
        <p:nvSpPr>
          <p:cNvPr id="190" name="TextBox 288"/>
          <p:cNvSpPr txBox="1">
            <a:spLocks noChangeArrowheads="1"/>
          </p:cNvSpPr>
          <p:nvPr/>
        </p:nvSpPr>
        <p:spPr bwMode="auto">
          <a:xfrm>
            <a:off x="76200" y="1162050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Arial Narrow" pitchFamily="34" charset="0"/>
              </a:rPr>
              <a:t>Tahapan</a:t>
            </a:r>
          </a:p>
        </p:txBody>
      </p:sp>
      <p:cxnSp>
        <p:nvCxnSpPr>
          <p:cNvPr id="191" name="Straight Connector 190"/>
          <p:cNvCxnSpPr/>
          <p:nvPr/>
        </p:nvCxnSpPr>
        <p:spPr>
          <a:xfrm>
            <a:off x="0" y="1924050"/>
            <a:ext cx="91440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92" name="Rectangle 191"/>
          <p:cNvSpPr/>
          <p:nvPr/>
        </p:nvSpPr>
        <p:spPr>
          <a:xfrm>
            <a:off x="5459413" y="1970088"/>
            <a:ext cx="609600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3" name="TextBox 29"/>
          <p:cNvSpPr txBox="1">
            <a:spLocks noChangeArrowheads="1"/>
          </p:cNvSpPr>
          <p:nvPr/>
        </p:nvSpPr>
        <p:spPr bwMode="auto">
          <a:xfrm>
            <a:off x="5376863" y="2014538"/>
            <a:ext cx="808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Pembangunan </a:t>
            </a:r>
          </a:p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Proyek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5459413" y="4392613"/>
            <a:ext cx="609600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5" name="TextBox 117"/>
          <p:cNvSpPr txBox="1">
            <a:spLocks noChangeArrowheads="1"/>
          </p:cNvSpPr>
          <p:nvPr/>
        </p:nvSpPr>
        <p:spPr bwMode="auto">
          <a:xfrm>
            <a:off x="5376863" y="4433888"/>
            <a:ext cx="808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Pembangunan </a:t>
            </a:r>
          </a:p>
          <a:p>
            <a:pPr algn="ctr"/>
            <a:r>
              <a:rPr lang="en-US" sz="800">
                <a:solidFill>
                  <a:srgbClr val="FFFFFF"/>
                </a:solidFill>
                <a:latin typeface="Arial Narrow" pitchFamily="34" charset="0"/>
              </a:rPr>
              <a:t>Proyek</a:t>
            </a:r>
          </a:p>
        </p:txBody>
      </p:sp>
      <p:cxnSp>
        <p:nvCxnSpPr>
          <p:cNvPr id="196" name="Straight Connector 195"/>
          <p:cNvCxnSpPr>
            <a:stCxn id="151" idx="3"/>
          </p:cNvCxnSpPr>
          <p:nvPr/>
        </p:nvCxnSpPr>
        <p:spPr>
          <a:xfrm>
            <a:off x="5148263" y="6575425"/>
            <a:ext cx="195262" cy="11113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97" name="Straight Connector 196"/>
          <p:cNvCxnSpPr/>
          <p:nvPr/>
        </p:nvCxnSpPr>
        <p:spPr>
          <a:xfrm flipV="1">
            <a:off x="5302250" y="2160588"/>
            <a:ext cx="0" cy="441166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98" name="Straight Arrow Connector 197"/>
          <p:cNvCxnSpPr/>
          <p:nvPr/>
        </p:nvCxnSpPr>
        <p:spPr>
          <a:xfrm flipV="1">
            <a:off x="5302250" y="4533900"/>
            <a:ext cx="157163" cy="11113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99" name="Straight Arrow Connector 198"/>
          <p:cNvCxnSpPr/>
          <p:nvPr/>
        </p:nvCxnSpPr>
        <p:spPr>
          <a:xfrm>
            <a:off x="5302250" y="2314575"/>
            <a:ext cx="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0" name="Straight Arrow Connector 199"/>
          <p:cNvCxnSpPr/>
          <p:nvPr/>
        </p:nvCxnSpPr>
        <p:spPr>
          <a:xfrm>
            <a:off x="5302250" y="2162175"/>
            <a:ext cx="12065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201" name="Straight Arrow Connector 200"/>
          <p:cNvCxnSpPr/>
          <p:nvPr/>
        </p:nvCxnSpPr>
        <p:spPr>
          <a:xfrm flipV="1">
            <a:off x="3265488" y="4660900"/>
            <a:ext cx="273050" cy="111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02" name="Rectangle 201"/>
          <p:cNvSpPr/>
          <p:nvPr/>
        </p:nvSpPr>
        <p:spPr>
          <a:xfrm>
            <a:off x="6223000" y="1970088"/>
            <a:ext cx="609600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Monitoring &amp;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evaluasi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265863" y="2473325"/>
            <a:ext cx="533400" cy="533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4" name="TextBox 193"/>
          <p:cNvSpPr txBox="1">
            <a:spLocks noChangeArrowheads="1"/>
          </p:cNvSpPr>
          <p:nvPr/>
        </p:nvSpPr>
        <p:spPr bwMode="auto">
          <a:xfrm>
            <a:off x="6108700" y="2522538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latin typeface="Arial Narrow" pitchFamily="34" charset="0"/>
              </a:rPr>
              <a:t>Laporan Evaluasi</a:t>
            </a:r>
          </a:p>
        </p:txBody>
      </p:sp>
      <p:sp>
        <p:nvSpPr>
          <p:cNvPr id="205" name="Oval 204"/>
          <p:cNvSpPr/>
          <p:nvPr/>
        </p:nvSpPr>
        <p:spPr>
          <a:xfrm>
            <a:off x="8416925" y="2162175"/>
            <a:ext cx="533400" cy="533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6" name="TextBox 196"/>
          <p:cNvSpPr txBox="1">
            <a:spLocks noChangeArrowheads="1"/>
          </p:cNvSpPr>
          <p:nvPr/>
        </p:nvSpPr>
        <p:spPr bwMode="auto">
          <a:xfrm>
            <a:off x="8305800" y="2297113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 Narrow" pitchFamily="34" charset="0"/>
              </a:rPr>
              <a:t>CER</a:t>
            </a:r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6057900" y="2162175"/>
            <a:ext cx="1651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8" name="Straight Arrow Connector 207"/>
          <p:cNvCxnSpPr>
            <a:stCxn id="159" idx="2"/>
            <a:endCxn id="161" idx="0"/>
          </p:cNvCxnSpPr>
          <p:nvPr/>
        </p:nvCxnSpPr>
        <p:spPr>
          <a:xfrm>
            <a:off x="6527800" y="4773613"/>
            <a:ext cx="6350" cy="152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9" name="Straight Arrow Connector 208"/>
          <p:cNvCxnSpPr>
            <a:stCxn id="202" idx="2"/>
            <a:endCxn id="203" idx="0"/>
          </p:cNvCxnSpPr>
          <p:nvPr/>
        </p:nvCxnSpPr>
        <p:spPr>
          <a:xfrm>
            <a:off x="6527800" y="2351088"/>
            <a:ext cx="4763" cy="12223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>
          <a:xfrm>
            <a:off x="6057900" y="4619625"/>
            <a:ext cx="1651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1" name="Elbow Connector 130"/>
          <p:cNvCxnSpPr>
            <a:endCxn id="163" idx="0"/>
          </p:cNvCxnSpPr>
          <p:nvPr/>
        </p:nvCxnSpPr>
        <p:spPr>
          <a:xfrm>
            <a:off x="6607175" y="5159375"/>
            <a:ext cx="612775" cy="539750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2" name="Elbow Connector 211"/>
          <p:cNvCxnSpPr>
            <a:endCxn id="163" idx="0"/>
          </p:cNvCxnSpPr>
          <p:nvPr/>
        </p:nvCxnSpPr>
        <p:spPr>
          <a:xfrm rot="16200000" flipH="1">
            <a:off x="5397500" y="3876675"/>
            <a:ext cx="2959100" cy="685800"/>
          </a:xfrm>
          <a:prstGeom prst="bentConnector3">
            <a:avLst>
              <a:gd name="adj1" fmla="val -1166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3" name="Straight Connector 212"/>
          <p:cNvCxnSpPr/>
          <p:nvPr/>
        </p:nvCxnSpPr>
        <p:spPr>
          <a:xfrm rot="5400000">
            <a:off x="5918994" y="1697831"/>
            <a:ext cx="457200" cy="158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214" name="Straight Connector 213"/>
          <p:cNvCxnSpPr/>
          <p:nvPr/>
        </p:nvCxnSpPr>
        <p:spPr>
          <a:xfrm flipH="1">
            <a:off x="6145213" y="1970088"/>
            <a:ext cx="1587" cy="483235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15" name="Straight Connector 214"/>
          <p:cNvCxnSpPr/>
          <p:nvPr/>
        </p:nvCxnSpPr>
        <p:spPr>
          <a:xfrm flipV="1">
            <a:off x="8181975" y="6586538"/>
            <a:ext cx="1095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6" name="Straight Connector 215"/>
          <p:cNvCxnSpPr>
            <a:stCxn id="206" idx="1"/>
          </p:cNvCxnSpPr>
          <p:nvPr/>
        </p:nvCxnSpPr>
        <p:spPr>
          <a:xfrm>
            <a:off x="8305800" y="2428875"/>
            <a:ext cx="0" cy="41529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7" name="Straight Arrow Connector 216"/>
          <p:cNvCxnSpPr/>
          <p:nvPr/>
        </p:nvCxnSpPr>
        <p:spPr>
          <a:xfrm>
            <a:off x="8288338" y="2428875"/>
            <a:ext cx="128587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8" name="Straight Arrow Connector 217"/>
          <p:cNvCxnSpPr/>
          <p:nvPr/>
        </p:nvCxnSpPr>
        <p:spPr>
          <a:xfrm>
            <a:off x="8297863" y="4887913"/>
            <a:ext cx="127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19" name="TextBox 254"/>
          <p:cNvSpPr txBox="1">
            <a:spLocks noChangeArrowheads="1"/>
          </p:cNvSpPr>
          <p:nvPr/>
        </p:nvSpPr>
        <p:spPr bwMode="auto">
          <a:xfrm>
            <a:off x="5224463" y="1585913"/>
            <a:ext cx="106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Arial Narrow" pitchFamily="34" charset="0"/>
              </a:rPr>
              <a:t>Pembangunan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91335"/>
            <a:ext cx="9143999" cy="41738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3300"/>
                </a:solidFill>
              </a:rPr>
              <a:t>KONDISI ENERGI 2009 </a:t>
            </a:r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593735" y="1514479"/>
            <a:ext cx="25257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Bauran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Energi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Primer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Nasional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2009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1065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Juta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SBM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9294" y="5368925"/>
            <a:ext cx="2225267" cy="3693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7FD13B">
                <a:gamma/>
                <a:shade val="60000"/>
                <a:invGamma/>
              </a:srgbClr>
            </a:prstShdw>
          </a:effectLst>
        </p:spPr>
        <p:txBody>
          <a:bodyPr wrap="none" lIns="91429" tIns="45715" rIns="91429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 Narrow" pitchFamily="34" charset="0"/>
              </a:rPr>
              <a:t>Elastisitas</a:t>
            </a:r>
            <a:r>
              <a:rPr lang="en-US" kern="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kern="0" dirty="0">
                <a:solidFill>
                  <a:sysClr val="windowText" lastClr="000000"/>
                </a:solidFill>
                <a:latin typeface="Arial Narrow" pitchFamily="34" charset="0"/>
              </a:rPr>
              <a:t> = 1,63</a:t>
            </a:r>
          </a:p>
        </p:txBody>
      </p:sp>
      <p:sp>
        <p:nvSpPr>
          <p:cNvPr id="5" name="TextBox 54"/>
          <p:cNvSpPr txBox="1">
            <a:spLocks noChangeArrowheads="1"/>
          </p:cNvSpPr>
          <p:nvPr/>
        </p:nvSpPr>
        <p:spPr bwMode="auto">
          <a:xfrm>
            <a:off x="415925" y="563562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Pangsa Energi Non Fosil &lt; 5%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35388" y="1066800"/>
            <a:ext cx="4951412" cy="54864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eaLnBrk="0" hangingPunct="0">
              <a:spcBef>
                <a:spcPts val="600"/>
              </a:spcBef>
              <a:buSzPct val="70000"/>
              <a:buFont typeface="Candara" pitchFamily="34" charset="0"/>
              <a:buAutoNum type="arabi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Akses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masyarakat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terhadap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(modern)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masih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terbatas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:</a:t>
            </a:r>
          </a:p>
          <a:p>
            <a:pPr marL="573088" lvl="1" indent="-273050" eaLnBrk="0" hangingPunct="0">
              <a:spcBef>
                <a:spcPts val="600"/>
              </a:spcBef>
              <a:buSzPct val="80000"/>
              <a:buFont typeface="Candara" pitchFamily="34" charset="0"/>
              <a:buAutoNum type="alphaL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Rasio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elektrifikasi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tahun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2008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sebesar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66% (34%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rumah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tangga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belum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berlistrik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);</a:t>
            </a:r>
          </a:p>
          <a:p>
            <a:pPr marL="573088" lvl="1" indent="-273050" eaLnBrk="0" hangingPunct="0">
              <a:spcBef>
                <a:spcPts val="600"/>
              </a:spcBef>
              <a:buSzPct val="80000"/>
              <a:buFont typeface="Candara" pitchFamily="34" charset="0"/>
              <a:buAutoNum type="alphaL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Pengembangan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infrastruktur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(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daerah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perdesaan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/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terpencil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dan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pulau-pulau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terluar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pada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umumnya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belum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mendapatkan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akses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);</a:t>
            </a:r>
          </a:p>
          <a:p>
            <a:pPr marL="290513" indent="-290513" eaLnBrk="0" hangingPunct="0">
              <a:spcBef>
                <a:spcPts val="600"/>
              </a:spcBef>
              <a:buSzPct val="70000"/>
              <a:buFont typeface="Candara" pitchFamily="34" charset="0"/>
              <a:buAutoNum type="arabi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Pertumbuhan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konsumsi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rata-rata 7%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pertahun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belum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diimbangi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dengan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suplai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yang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cukup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;</a:t>
            </a:r>
          </a:p>
          <a:p>
            <a:pPr marL="290513" indent="-290513" eaLnBrk="0" hangingPunct="0">
              <a:spcBef>
                <a:spcPts val="600"/>
              </a:spcBef>
              <a:buSzPct val="70000"/>
              <a:buFont typeface="Candara" pitchFamily="34" charset="0"/>
              <a:buAutoNum type="arabi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Ketergantungan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terhadap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Fosil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masih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tinggi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cadangannya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semakin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terbatas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;</a:t>
            </a:r>
          </a:p>
          <a:p>
            <a:pPr marL="290513" indent="-290513" eaLnBrk="0" hangingPunct="0">
              <a:spcBef>
                <a:spcPts val="600"/>
              </a:spcBef>
              <a:buSzPct val="70000"/>
              <a:buFont typeface="Candara" pitchFamily="34" charset="0"/>
              <a:buAutoNum type="arabi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Pemanfaatan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terbarukan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dan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implementasi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Konservasi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belum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optimal;   </a:t>
            </a:r>
          </a:p>
          <a:p>
            <a:pPr marL="290513" indent="-290513" eaLnBrk="0" hangingPunct="0">
              <a:spcBef>
                <a:spcPts val="600"/>
              </a:spcBef>
              <a:buSzPct val="70000"/>
              <a:buFont typeface="Candara" pitchFamily="34" charset="0"/>
              <a:buAutoNum type="arabi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Keterkaitan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dengan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isu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lingkungan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:</a:t>
            </a:r>
          </a:p>
          <a:p>
            <a:pPr marL="573088" lvl="1" indent="-273050" eaLnBrk="0" hangingPunct="0">
              <a:spcBef>
                <a:spcPts val="0"/>
              </a:spcBef>
              <a:buSzPct val="80000"/>
              <a:buFont typeface="Candara" pitchFamily="34" charset="0"/>
              <a:buAutoNum type="alphaL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Mitigasi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perubahan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iklim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;</a:t>
            </a:r>
          </a:p>
          <a:p>
            <a:pPr marL="573088" lvl="1" indent="-273050" eaLnBrk="0" hangingPunct="0">
              <a:spcBef>
                <a:spcPts val="0"/>
              </a:spcBef>
              <a:buSzPct val="80000"/>
              <a:buFont typeface="Candara" pitchFamily="34" charset="0"/>
              <a:buAutoNum type="alphaL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Perdagangan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karbon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;</a:t>
            </a:r>
          </a:p>
          <a:p>
            <a:pPr marL="573088" lvl="1" indent="-273050" eaLnBrk="0" hangingPunct="0">
              <a:spcBef>
                <a:spcPts val="0"/>
              </a:spcBef>
              <a:buSzPct val="80000"/>
              <a:buFont typeface="Candara" pitchFamily="34" charset="0"/>
              <a:buAutoNum type="alphaL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Komitmen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nasional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penurunan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emisi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26%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pada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tahun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2020;</a:t>
            </a:r>
          </a:p>
          <a:p>
            <a:pPr marL="290513" indent="-290513" eaLnBrk="0" hangingPunct="0">
              <a:spcBef>
                <a:spcPts val="600"/>
              </a:spcBef>
              <a:buSzPct val="70000"/>
              <a:buFont typeface="Candara" pitchFamily="34" charset="0"/>
              <a:buAutoNum type="arabicPeriod"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Pendanaan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untuk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pengembangan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sektor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energi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masih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sangat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Arial Narrow" pitchFamily="34" charset="0"/>
              </a:rPr>
              <a:t>terbatas</a:t>
            </a:r>
            <a:r>
              <a:rPr lang="en-US" sz="1600" dirty="0">
                <a:solidFill>
                  <a:sysClr val="windowText" lastClr="000000"/>
                </a:solidFill>
                <a:latin typeface="Arial Narrow" pitchFamily="34" charset="0"/>
              </a:rPr>
              <a:t>.</a:t>
            </a:r>
          </a:p>
          <a:p>
            <a:pPr marL="457200" indent="-457200" eaLnBrk="0" hangingPunct="0">
              <a:spcBef>
                <a:spcPts val="600"/>
              </a:spcBef>
              <a:buClr>
                <a:srgbClr val="7FD13B"/>
              </a:buClr>
              <a:buSzPct val="70000"/>
              <a:buFont typeface="Candara" pitchFamily="34" charset="0"/>
              <a:buAutoNum type="arabicPeriod"/>
              <a:defRPr/>
            </a:pPr>
            <a:endParaRPr lang="en-US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1" y="2286000"/>
          <a:ext cx="3505201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" y="785813"/>
            <a:ext cx="8858250" cy="5768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04664"/>
            <a:ext cx="9144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NERACA STATIS ENERGI INDONESIA 2009</a:t>
            </a:r>
            <a:r>
              <a:rPr kumimoji="0" lang="id-ID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*)</a:t>
            </a: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- (JUTA SBM)</a:t>
            </a:r>
            <a:endParaRPr kumimoji="0" lang="id-ID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" name="Picture 3" descr="Neraca Enegi 2009.jpg"/>
          <p:cNvPicPr>
            <a:picLocks noChangeAspect="1"/>
          </p:cNvPicPr>
          <p:nvPr/>
        </p:nvPicPr>
        <p:blipFill>
          <a:blip r:embed="rId2" cstate="print"/>
          <a:srcRect l="2879" r="48729" b="85796"/>
          <a:stretch>
            <a:fillRect/>
          </a:stretch>
        </p:blipFill>
        <p:spPr>
          <a:xfrm>
            <a:off x="142844" y="810304"/>
            <a:ext cx="8892000" cy="5715040"/>
          </a:xfrm>
          <a:prstGeom prst="rect">
            <a:avLst/>
          </a:prstGeom>
          <a:noFill/>
          <a:ln w="57150" cmpd="thickThin"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313" y="6604000"/>
            <a:ext cx="32956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050" dirty="0"/>
              <a:t>Catatan : *) Diolah dari Data Pusdatin Status 13 Okt 2010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524000"/>
          <a:ext cx="9235282" cy="432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7620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400" b="1"/>
              <a:t>Prakiraan </a:t>
            </a:r>
            <a:r>
              <a:rPr lang="id-ID" sz="2400" b="1">
                <a:latin typeface="Calibri" pitchFamily="34" charset="0"/>
              </a:rPr>
              <a:t>Pemenuhan</a:t>
            </a:r>
            <a:r>
              <a:rPr lang="id-ID" sz="2400" b="1"/>
              <a:t> Energi Primer 2010-2025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Kontribusi Sektoral pada </a:t>
            </a:r>
            <a:b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Target Mitigasi Nasional Tahun </a:t>
            </a:r>
            <a:r>
              <a:rPr kumimoji="0" lang="id-ID" sz="28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2020</a:t>
            </a:r>
            <a:endParaRPr kumimoji="0" lang="id-ID" sz="28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624013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 (empat) Sektor Prioritas penurunan emisi  gas rumah kaca:</a:t>
            </a:r>
            <a:endParaRPr kumimoji="0" lang="id-ID" sz="2000" b="1" i="0" u="none" strike="noStrike" kern="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574675" marR="0" lvl="1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d-ID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Energ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</a:t>
            </a:r>
            <a:r>
              <a:rPr kumimoji="0" lang="id-ID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(5-6%%); </a:t>
            </a:r>
          </a:p>
          <a:p>
            <a:pPr marL="574675" marR="0" lvl="1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Kehutanan </a:t>
            </a:r>
            <a:r>
              <a:rPr kumimoji="0" lang="id-ID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(88%); </a:t>
            </a:r>
          </a:p>
          <a:p>
            <a:pPr marL="574675" marR="0" lvl="1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Pertanian</a:t>
            </a:r>
            <a:r>
              <a:rPr kumimoji="0" lang="id-ID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(1%); and </a:t>
            </a:r>
          </a:p>
          <a:p>
            <a:pPr marL="574675" marR="0" lvl="1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Pengelolaan Limbah</a:t>
            </a:r>
            <a:r>
              <a:rPr kumimoji="0" lang="id-ID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(6%)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574675" marR="0" lvl="1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id-ID" sz="1600" b="0" i="0" u="none" strike="noStrike" kern="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Sumber utama emisi GRK sektor energi:</a:t>
            </a:r>
            <a:endParaRPr kumimoji="0" lang="id-ID" sz="2000" b="1" i="0" u="none" strike="noStrike" kern="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574675" marR="0" lvl="1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sng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Pembangkit Listrik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, iterutama dari penggunaan baha bakar fosil (minyak dan batubara) dan </a:t>
            </a:r>
            <a:r>
              <a:rPr kumimoji="0" lang="en-US" sz="1600" b="0" i="0" u="sng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intensitas energi yang tinggi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– hampir mencapai 2 (dua) kali negara maju </a:t>
            </a:r>
            <a:r>
              <a:rPr kumimoji="0" lang="id-ID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Jepang</a:t>
            </a:r>
            <a:r>
              <a:rPr kumimoji="0" lang="id-ID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)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pada tingkat pertumbuhan GDP yang sama</a:t>
            </a:r>
            <a:endParaRPr kumimoji="0" lang="id-ID" sz="16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4259263" y="1785938"/>
          <a:ext cx="4732336" cy="4690273"/>
        </p:xfrm>
        <a:graphic>
          <a:graphicData uri="http://schemas.openxmlformats.org/drawingml/2006/table">
            <a:tbl>
              <a:tblPr/>
              <a:tblGrid>
                <a:gridCol w="220842"/>
                <a:gridCol w="1996895"/>
                <a:gridCol w="768893"/>
                <a:gridCol w="830788"/>
                <a:gridCol w="914918"/>
              </a:tblGrid>
              <a:tr h="5358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Se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k</a:t>
                      </a:r>
                      <a:r>
                        <a:rPr lang="id-ID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tor</a:t>
                      </a:r>
                      <a:endParaRPr lang="id-ID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60" marR="9360" marT="9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BAU </a:t>
                      </a: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Emisi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GRK 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GtCO2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60" marR="9360" marT="9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Target </a:t>
                      </a:r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Penurunan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Emisi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id-ID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GtCO2</a:t>
                      </a:r>
                      <a:endParaRPr lang="id-ID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60" marR="9360" marT="9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Persentase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Penurunan</a:t>
                      </a:r>
                      <a:endParaRPr lang="en-US" sz="1200" b="1" i="0" u="none" strike="noStrike" baseline="0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id-ID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(%)</a:t>
                      </a:r>
                      <a:endParaRPr lang="id-ID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60" marR="9360" marT="9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83773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7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Energ</a:t>
                      </a:r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i</a:t>
                      </a:r>
                      <a:endParaRPr lang="id-ID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</a:tr>
              <a:tr h="359823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Pembangkit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Listrik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–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Penyediaan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energi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tansmisi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23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Industri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menurunkan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intensitas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energi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73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Transport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asi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7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Kehutanan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183773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Konservasi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Lahan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Gambut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1,09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973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Peningkatan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Penyerapan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Karbon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Hutan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yang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Berkelanjutan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Pencegahan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Kebakaran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Hutan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Pengurangan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Deforestasi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0,49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0,392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7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Pertanian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35873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Pengurangan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pertanian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berpindah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pupuk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kimia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7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Limbah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83773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Pengelolaan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Limbah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Padat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0,25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0,048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773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7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2,95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0,767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9360" marR="9360" marT="9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Prakiraan Emisi Gas Rumah Kaca Sektor Energi (GRK) 2010-2025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6096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 rot="-5400000">
            <a:off x="-1674812" y="3579812"/>
            <a:ext cx="411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400"/>
              <a:t>Emisi GRK (Juta Ton CO2ekivalen)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9"/>
          <p:cNvGraphicFramePr>
            <a:graphicFrameLocks noGrp="1"/>
          </p:cNvGraphicFramePr>
          <p:nvPr/>
        </p:nvGraphicFramePr>
        <p:xfrm>
          <a:off x="99195" y="787227"/>
          <a:ext cx="8938724" cy="3355433"/>
        </p:xfrm>
        <a:graphic>
          <a:graphicData uri="http://schemas.openxmlformats.org/drawingml/2006/table">
            <a:tbl>
              <a:tblPr/>
              <a:tblGrid>
                <a:gridCol w="438188"/>
                <a:gridCol w="2566745"/>
                <a:gridCol w="2654991"/>
                <a:gridCol w="1716235"/>
                <a:gridCol w="1562565"/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12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ENERGI TERBARUKAN/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12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SUMBER DAYA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(SD)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12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KAPASITAS TERPASANG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(KT)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12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RASIO 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KT/SD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12F">
                        <a:lumMod val="75000"/>
                      </a:srgbClr>
                    </a:solidFill>
                  </a:tcPr>
                </a:tc>
              </a:tr>
              <a:tr h="26025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= 4/3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Tenaga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Air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75,670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5,705.29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7.54</a:t>
                      </a:r>
                      <a:endParaRPr kumimoji="0" lang="id-ID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Panas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Bumi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.17</a:t>
                      </a:r>
                      <a:endParaRPr kumimoji="0" lang="id-ID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Mini/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Mikro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Hydro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769.69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217.89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28.31</a:t>
                      </a:r>
                      <a:endParaRPr kumimoji="0" lang="id-ID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Biomass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49,810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1,618.40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3.25</a:t>
                      </a:r>
                      <a:endParaRPr kumimoji="0" lang="id-ID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Tenaga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Surya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4.80 kWh/m</a:t>
                      </a:r>
                      <a:r>
                        <a:rPr kumimoji="0" lang="en-US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/day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13.5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Tenaga Angin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– 6 m/s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1.87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id-ID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Uranium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3.000 MW </a:t>
                      </a:r>
                      <a:endParaRPr kumimoji="0" lang="id-ID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e.q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24,112 ton) for 11 years</a:t>
                      </a:r>
                      <a:r>
                        <a:rPr kumimoji="0" lang="en-US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*)</a:t>
                      </a:r>
                      <a:endParaRPr kumimoji="0" lang="en-GB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MW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742A">
                        <a:lumMod val="20000"/>
                        <a:lumOff val="8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*) Hanya di Kalan –</a:t>
                      </a: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Kalimantan</a:t>
                      </a: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Barat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94"/>
          <p:cNvSpPr txBox="1">
            <a:spLocks noChangeArrowheads="1"/>
          </p:cNvSpPr>
          <p:nvPr/>
        </p:nvSpPr>
        <p:spPr>
          <a:xfrm>
            <a:off x="3587416" y="209823"/>
            <a:ext cx="5364088" cy="4320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CADANGAN DAN PRODUKSI ENERGI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8" name="Group 130"/>
          <p:cNvGraphicFramePr>
            <a:graphicFrameLocks noGrp="1"/>
          </p:cNvGraphicFramePr>
          <p:nvPr/>
        </p:nvGraphicFramePr>
        <p:xfrm>
          <a:off x="62682" y="4163838"/>
          <a:ext cx="8938730" cy="2642496"/>
        </p:xfrm>
        <a:graphic>
          <a:graphicData uri="http://schemas.openxmlformats.org/drawingml/2006/table">
            <a:tbl>
              <a:tblPr/>
              <a:tblGrid>
                <a:gridCol w="406717"/>
                <a:gridCol w="2716820"/>
                <a:gridCol w="970746"/>
                <a:gridCol w="1592221"/>
                <a:gridCol w="866155"/>
                <a:gridCol w="1229188"/>
                <a:gridCol w="1156883"/>
              </a:tblGrid>
              <a:tr h="1219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ENERGI TAK TERBARUKAN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SUMBER DAYA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(SD)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CADANGAN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(CAD)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RASIO 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CAD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PRODUKSI</a:t>
                      </a:r>
                      <a:endParaRPr kumimoji="0" lang="id-ID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(PROD)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RASIO CAD/PROD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(TAHUN)*)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= 4/3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= 4/6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Minyak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Bumi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miliar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barel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56.6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**)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Gas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Bumi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id-ID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TSCF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334.5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Batubara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miliar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ton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8792" marR="879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.2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Coal Bed Methane</a:t>
                      </a:r>
                      <a:r>
                        <a:rPr kumimoji="0" lang="id-ID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/CBM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id-ID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TSCF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453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264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*)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asumsi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penemuan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cadangan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baru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**)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Termasuk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Blok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Cepu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 bwMode="auto">
          <a:xfrm>
            <a:off x="8676456" y="202288"/>
            <a:ext cx="274320" cy="274320"/>
          </a:xfrm>
          <a:prstGeom prst="actionButtonHome">
            <a:avLst/>
          </a:prstGeom>
          <a:solidFill>
            <a:srgbClr val="66FF33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00200" y="2286030"/>
            <a:ext cx="6172200" cy="646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889000"/>
            <a:ext cx="5867400" cy="711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cap="small" dirty="0" err="1">
                <a:solidFill>
                  <a:srgbClr val="0D5A50"/>
                </a:solidFill>
                <a:latin typeface="Arial Narrow" pitchFamily="34" charset="0"/>
                <a:ea typeface="+mj-ea"/>
                <a:cs typeface="+mj-cs"/>
              </a:rPr>
              <a:t>Daftar</a:t>
            </a:r>
            <a:r>
              <a:rPr lang="en-US" sz="4400" b="1" cap="small" dirty="0">
                <a:solidFill>
                  <a:srgbClr val="0D5A5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4400" b="1" cap="small" dirty="0" err="1">
                <a:solidFill>
                  <a:srgbClr val="0D5A50"/>
                </a:solidFill>
                <a:latin typeface="Arial Narrow" pitchFamily="34" charset="0"/>
                <a:ea typeface="+mj-ea"/>
                <a:cs typeface="+mj-cs"/>
              </a:rPr>
              <a:t>Isi</a:t>
            </a:r>
            <a:endParaRPr lang="en-US" sz="4400" b="1" cap="small" dirty="0">
              <a:solidFill>
                <a:srgbClr val="0D5A5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828800"/>
            <a:ext cx="7086600" cy="2057400"/>
          </a:xfrm>
          <a:prstGeom prst="rect">
            <a:avLst/>
          </a:prstGeom>
        </p:spPr>
        <p:txBody>
          <a:bodyPr/>
          <a:lstStyle/>
          <a:p>
            <a:pPr marL="690372" marR="0" lvl="0" indent="-5715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Pendahuluan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D5A50"/>
              </a:solidFill>
              <a:effectLst/>
              <a:uLnTx/>
              <a:uFillTx/>
              <a:latin typeface="Arial Narrow" pitchFamily="34" charset="0"/>
            </a:endParaRPr>
          </a:p>
          <a:p>
            <a:pPr marL="690372" marR="0" lvl="0" indent="-5715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Paradigma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Pengelolaan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Energi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Nasional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D5A50"/>
              </a:solidFill>
              <a:effectLst/>
              <a:uLnTx/>
              <a:uFillTx/>
              <a:latin typeface="Arial Narrow" pitchFamily="34" charset="0"/>
            </a:endParaRPr>
          </a:p>
          <a:p>
            <a:pPr marL="690372" marR="0" lvl="0" indent="-5715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Arah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Kebijakan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Energi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D5A50"/>
              </a:solidFill>
              <a:effectLst/>
              <a:uLnTx/>
              <a:uFillTx/>
              <a:latin typeface="Arial Narrow" pitchFamily="34" charset="0"/>
            </a:endParaRPr>
          </a:p>
          <a:p>
            <a:pPr marL="690372" marR="0" lvl="0" indent="-5715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Strategi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Pengembangan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Energi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Baru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Terbarukan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dan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Konservasi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5A50"/>
                </a:solidFill>
                <a:effectLst/>
                <a:uLnTx/>
                <a:uFillTx/>
                <a:latin typeface="Arial Narrow" pitchFamily="34" charset="0"/>
              </a:rPr>
              <a:t>Energi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D5A5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2095501" y="3423077"/>
            <a:ext cx="4953000" cy="2931"/>
          </a:xfrm>
          <a:prstGeom prst="line">
            <a:avLst/>
          </a:prstGeom>
          <a:ln w="38100">
            <a:solidFill>
              <a:srgbClr val="33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355976" y="2583135"/>
            <a:ext cx="459604" cy="150018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black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42551" y="900391"/>
            <a:ext cx="3739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prstClr val="black"/>
                </a:solidFill>
                <a:cs typeface="Arial" pitchFamily="34" charset="0"/>
              </a:rPr>
              <a:t>ENERGY  </a:t>
            </a:r>
            <a:r>
              <a:rPr lang="id-ID" sz="1400" b="1" i="1" dirty="0">
                <a:solidFill>
                  <a:prstClr val="black"/>
                </a:solidFill>
                <a:cs typeface="Arial" pitchFamily="34" charset="0"/>
              </a:rPr>
              <a:t>SUPPLY SIDE</a:t>
            </a:r>
            <a:r>
              <a:rPr lang="en-US" sz="1400" b="1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d-ID" sz="1400" b="1" i="1" dirty="0">
                <a:solidFill>
                  <a:prstClr val="black"/>
                </a:solidFill>
                <a:cs typeface="Arial" pitchFamily="34" charset="0"/>
              </a:rPr>
              <a:t>MANAGEMENT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4875342" y="900391"/>
            <a:ext cx="377336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prstClr val="black"/>
                </a:solidFill>
                <a:cs typeface="Arial" pitchFamily="34" charset="0"/>
              </a:rPr>
              <a:t>ENERGY </a:t>
            </a:r>
            <a:r>
              <a:rPr lang="id-ID" sz="1400" b="1" i="1" dirty="0">
                <a:solidFill>
                  <a:prstClr val="black"/>
                </a:solidFill>
                <a:cs typeface="Arial" pitchFamily="34" charset="0"/>
              </a:rPr>
              <a:t>DEMAND SIDE MANAGEMENT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0" y="476672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000" b="1" dirty="0">
                <a:solidFill>
                  <a:srgbClr val="003300"/>
                </a:solidFill>
                <a:cs typeface="Arial" pitchFamily="34" charset="0"/>
              </a:rPr>
              <a:t>PERUBAHAN </a:t>
            </a:r>
            <a:r>
              <a:rPr lang="en-US" sz="2000" b="1" dirty="0">
                <a:solidFill>
                  <a:srgbClr val="003300"/>
                </a:solidFill>
                <a:cs typeface="Arial" pitchFamily="34" charset="0"/>
              </a:rPr>
              <a:t> </a:t>
            </a:r>
            <a:r>
              <a:rPr lang="id-ID" sz="2000" b="1" dirty="0">
                <a:solidFill>
                  <a:srgbClr val="003300"/>
                </a:solidFill>
                <a:cs typeface="Arial" pitchFamily="34" charset="0"/>
              </a:rPr>
              <a:t>PARADIGMA </a:t>
            </a:r>
            <a:r>
              <a:rPr lang="en-US" sz="2000" b="1" dirty="0">
                <a:solidFill>
                  <a:srgbClr val="003300"/>
                </a:solidFill>
                <a:cs typeface="Arial" pitchFamily="34" charset="0"/>
              </a:rPr>
              <a:t> PENGELOLAAN  </a:t>
            </a:r>
            <a:r>
              <a:rPr lang="id-ID" sz="2000" b="1" dirty="0">
                <a:solidFill>
                  <a:srgbClr val="003300"/>
                </a:solidFill>
                <a:cs typeface="Arial" pitchFamily="34" charset="0"/>
              </a:rPr>
              <a:t>ENERGI</a:t>
            </a:r>
          </a:p>
        </p:txBody>
      </p:sp>
      <p:sp>
        <p:nvSpPr>
          <p:cNvPr id="8" name="Curved Down Arrow 7"/>
          <p:cNvSpPr/>
          <p:nvPr/>
        </p:nvSpPr>
        <p:spPr>
          <a:xfrm rot="10800000">
            <a:off x="6222023" y="4725144"/>
            <a:ext cx="1295400" cy="381000"/>
          </a:xfrm>
          <a:prstGeom prst="curvedDownArrow">
            <a:avLst/>
          </a:prstGeom>
          <a:solidFill>
            <a:srgbClr val="3366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93469" y="1387781"/>
            <a:ext cx="878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prstClr val="black"/>
                </a:solidFill>
                <a:cs typeface="Arial" pitchFamily="34" charset="0"/>
              </a:rPr>
              <a:t>SUPPLY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578987" y="1387781"/>
            <a:ext cx="878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prstClr val="black"/>
                </a:solidFill>
                <a:cs typeface="Arial" pitchFamily="34" charset="0"/>
              </a:rPr>
              <a:t>SUPPLY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2966282" y="1387781"/>
            <a:ext cx="963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prstClr val="black"/>
                </a:solidFill>
                <a:cs typeface="Arial" pitchFamily="34" charset="0"/>
              </a:rPr>
              <a:t>DEMAND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5292990" y="1387781"/>
            <a:ext cx="963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prstClr val="black"/>
                </a:solidFill>
                <a:cs typeface="Arial" pitchFamily="34" charset="0"/>
              </a:rPr>
              <a:t>DEMAND</a:t>
            </a:r>
          </a:p>
        </p:txBody>
      </p:sp>
      <p:sp>
        <p:nvSpPr>
          <p:cNvPr id="13" name="Curved Down Arrow 12"/>
          <p:cNvSpPr/>
          <p:nvPr/>
        </p:nvSpPr>
        <p:spPr>
          <a:xfrm rot="10800000">
            <a:off x="1550377" y="4704184"/>
            <a:ext cx="1295400" cy="381000"/>
          </a:xfrm>
          <a:prstGeom prst="curvedDownArrow">
            <a:avLst/>
          </a:prstGeom>
          <a:solidFill>
            <a:srgbClr val="3366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6228184" y="1268760"/>
            <a:ext cx="1295400" cy="381000"/>
          </a:xfrm>
          <a:prstGeom prst="curved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1550377" y="1268760"/>
            <a:ext cx="1295400" cy="381000"/>
          </a:xfrm>
          <a:prstGeom prst="curved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202226" y="5050110"/>
            <a:ext cx="201490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4752249" y="4970735"/>
            <a:ext cx="201490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depan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202223" y="5323160"/>
            <a:ext cx="406790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Kebutuhan energi belum efisien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Kebutuhan energi tersebut dipenuhi dengan energi fosil dengan biaya berapapun dan malah disubsidi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Energi terbarukan hanya sebagai alternatif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Sumber energi terbarukan yang tidak termanfaatkan adalah menyia-nyiakan karunia Tuhan</a:t>
            </a: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4752243" y="5285060"/>
            <a:ext cx="406790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Efisienkan kebutuhan energi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Maksimalkan penyediaan dan pemanfaatan energi terbarukan, paling tidak dengan harga pada a</a:t>
            </a:r>
            <a:r>
              <a:rPr lang="en-US" sz="1200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voided fossil energy cost</a:t>
            </a: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bila perlu disubsidi</a:t>
            </a:r>
            <a:endParaRPr lang="en-US" sz="1200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Energi fosil dipakai sebagai penyeimbang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Sumber energi fosil yang tidak termanfaatkan adalah sebagai warisan untuk anak-cucu / diekspor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5899" y="1700808"/>
            <a:ext cx="2137996" cy="2163328"/>
          </a:xfrm>
          <a:prstGeom prst="rect">
            <a:avLst/>
          </a:prstGeom>
          <a:solidFill>
            <a:srgbClr val="F79646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 Fosil dengan biaya berapapun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(Malah Disubsidi)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899" y="3864148"/>
            <a:ext cx="2140926" cy="78899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 Terbarukan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Sebagai </a:t>
            </a:r>
            <a:r>
              <a:rPr kumimoji="0" lang="id-ID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endParaRPr kumimoji="0" lang="id-ID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95736" y="1700808"/>
            <a:ext cx="2050074" cy="295232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Kebutuhan Energi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Sektoral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belum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efisien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hTangga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</a:t>
            </a:r>
            <a:endParaRPr kumimoji="0" lang="id-ID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Industri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Komersial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70065" y="1700808"/>
            <a:ext cx="2154115" cy="122413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Maksimalkan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Penyediaan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Pemanfaatan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Energi Terbarukan dengan harga </a:t>
            </a:r>
            <a:r>
              <a:rPr kumimoji="0" lang="id-ID" sz="1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Avoided  Fossil Energy Costs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70053" y="2924944"/>
            <a:ext cx="2149719" cy="1728192"/>
          </a:xfrm>
          <a:prstGeom prst="rect">
            <a:avLst/>
          </a:prstGeom>
          <a:solidFill>
            <a:srgbClr val="F79646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 smtClean="0">
              <a:solidFill>
                <a:prstClr val="white"/>
              </a:solidFill>
              <a:latin typeface="Calibri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 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Fosil sebagai Faktor Penyeimbang</a:t>
            </a:r>
          </a:p>
        </p:txBody>
      </p:sp>
      <p:sp>
        <p:nvSpPr>
          <p:cNvPr id="34" name="Isosceles Triangle 33"/>
          <p:cNvSpPr/>
          <p:nvPr/>
        </p:nvSpPr>
        <p:spPr>
          <a:xfrm rot="10800000">
            <a:off x="6809968" y="2924944"/>
            <a:ext cx="2209800" cy="720080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66885" y="1700808"/>
            <a:ext cx="2003181" cy="295232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Kebutuhan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Sektoral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yang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Efisien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hTangga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</a:t>
            </a:r>
            <a:endParaRPr kumimoji="0" lang="id-ID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Industri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Komersial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5172830" y="4005072"/>
            <a:ext cx="1415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(KONSERVASI)</a:t>
            </a:r>
          </a:p>
        </p:txBody>
      </p:sp>
      <p:sp>
        <p:nvSpPr>
          <p:cNvPr id="37" name="TextBox 33"/>
          <p:cNvSpPr txBox="1">
            <a:spLocks noChangeArrowheads="1"/>
          </p:cNvSpPr>
          <p:nvPr/>
        </p:nvSpPr>
        <p:spPr bwMode="auto">
          <a:xfrm>
            <a:off x="7155397" y="2852936"/>
            <a:ext cx="1521069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(DISVERSIFIKASI)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re9R9JQmykS55fSODTLoa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5pSbCRcUGc3UioB8Ne8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ofDYsGjUOI7eh10grOr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zkM8AjYEm5iqb3SvP8u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dXRKGvYU2lz9Ih.hn8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M7_.OmH0qWgmOrmersM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briqf0qE6yxQTqJrUqG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TjE8P1HUq5nT.ud_IN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4GDK9prUaiY2yojAEZP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egaxwNoE.LsTmVS.pzw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M254bUa_tV3T9XcB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6AK2qJt6a02ox46bCyr.4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OeAG0K0kOrncWQPgvPV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LtKC91kEupRYbJjyUCu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j4V7ci4UK7DlcREE7hK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SMUaxTwkm6uw81lbybs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tK09dMDUGajT2ntM827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bblPsZI0Cr5bhF5zmD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r78bJxrEW1ceLsACcX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T3hDTkekSfQRuJv33Sl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YqAwCCcEenG8nbC7TE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C2.fso.EeMirbo0J0x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IarEp1aESs54rtr.ezq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NQ8gjE2k.gT5ZVHHOEc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n4gJ2ph0uBajl1vJFw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7gVaXMV0.VkFMTWb3x.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uQVkJcZkKjwq2qHlgJA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nCdiI0N0y9LLK5W9__m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6EFDgIQUyGe7bf3kYO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LCilScTUO8YwxaqWu9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AAIcECMk.aZwooECQn6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vu547mEEaezcT3s8hD_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IC1ARi10iXV8hTUzDK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bX9_6BAkaaLqSfZj0Q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TAf9IOSEC0.A5.ImXa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5Jz_px9kqVA98bKW2T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PxIlEXbEiInqticKrG0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bSQ0DzNkuGBtLpFIo_D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6hVqGSv06Y7wrS0wPah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1Y9k11dUOOCxyGgbRJe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MD2fdRmNgUqe4ddnsLKq7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NTx5WY0L1k2NV7IBxQhd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YuhVg4cEW82qZT7Y8K8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Y3xXjR60eBfzhOiMzI0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A6QC6820Se3vodqfP0K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H8oNi65USjAH0nnXgp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6XzFB1pke_R5xJvF3_1w"/>
</p:tagLst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dge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Edge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dge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Edge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Business_8_www.FreeDownloadPowerPoint.com</Template>
  <TotalTime>2795</TotalTime>
  <Words>5635</Words>
  <Application>Microsoft Office PowerPoint</Application>
  <PresentationFormat>On-screen Show (4:3)</PresentationFormat>
  <Paragraphs>2177</Paragraphs>
  <Slides>65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18_Default Design</vt:lpstr>
      <vt:lpstr>19_Default Design</vt:lpstr>
      <vt:lpstr>think-cell Slide</vt:lpstr>
      <vt:lpstr>Microsoft Office Excel 97-2003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STRATEGI PENGEMBANGAN EBTKE</vt:lpstr>
      <vt:lpstr>AGENDA PENGEMBANGAN EBTKE</vt:lpstr>
      <vt:lpstr>Slide 21</vt:lpstr>
      <vt:lpstr>Slide 22</vt:lpstr>
      <vt:lpstr>Slide 23</vt:lpstr>
      <vt:lpstr>LAMPIRAN-LAMPIRAN</vt:lpstr>
      <vt:lpstr>Slide 25</vt:lpstr>
      <vt:lpstr> CLEAN ENERGY INITIATIVE Program “REFF-Burn” Indonesia *) (Reducing Emissions from Fossil Fuel Burning)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PROYEKSI BAURAN ENERGI PRIMER   RANCANGAN KEN 2010-2050 (juta SBM)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Diversifikasi Energi</dc:title>
  <dc:creator>Fitria Firman</dc:creator>
  <cp:lastModifiedBy>LPPM ITB</cp:lastModifiedBy>
  <cp:revision>283</cp:revision>
  <dcterms:created xsi:type="dcterms:W3CDTF">2009-05-27T08:18:31Z</dcterms:created>
  <dcterms:modified xsi:type="dcterms:W3CDTF">2011-01-06T15:12:04Z</dcterms:modified>
</cp:coreProperties>
</file>